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60"/>
  </p:notesMasterIdLst>
  <p:sldIdLst>
    <p:sldId id="269" r:id="rId2"/>
    <p:sldId id="285" r:id="rId3"/>
    <p:sldId id="325" r:id="rId4"/>
    <p:sldId id="289" r:id="rId5"/>
    <p:sldId id="287" r:id="rId6"/>
    <p:sldId id="288" r:id="rId7"/>
    <p:sldId id="330" r:id="rId8"/>
    <p:sldId id="331" r:id="rId9"/>
    <p:sldId id="290" r:id="rId10"/>
    <p:sldId id="292" r:id="rId11"/>
    <p:sldId id="332" r:id="rId12"/>
    <p:sldId id="333" r:id="rId13"/>
    <p:sldId id="344" r:id="rId14"/>
    <p:sldId id="334" r:id="rId15"/>
    <p:sldId id="335" r:id="rId16"/>
    <p:sldId id="336" r:id="rId17"/>
    <p:sldId id="337" r:id="rId18"/>
    <p:sldId id="302" r:id="rId19"/>
    <p:sldId id="294" r:id="rId20"/>
    <p:sldId id="326" r:id="rId21"/>
    <p:sldId id="327" r:id="rId22"/>
    <p:sldId id="338" r:id="rId23"/>
    <p:sldId id="339" r:id="rId24"/>
    <p:sldId id="295" r:id="rId25"/>
    <p:sldId id="328" r:id="rId26"/>
    <p:sldId id="296" r:id="rId27"/>
    <p:sldId id="341" r:id="rId28"/>
    <p:sldId id="297" r:id="rId29"/>
    <p:sldId id="340" r:id="rId30"/>
    <p:sldId id="301" r:id="rId31"/>
    <p:sldId id="298" r:id="rId32"/>
    <p:sldId id="299" r:id="rId33"/>
    <p:sldId id="300" r:id="rId34"/>
    <p:sldId id="303" r:id="rId35"/>
    <p:sldId id="304" r:id="rId36"/>
    <p:sldId id="314" r:id="rId37"/>
    <p:sldId id="305" r:id="rId38"/>
    <p:sldId id="315" r:id="rId39"/>
    <p:sldId id="329" r:id="rId40"/>
    <p:sldId id="343" r:id="rId41"/>
    <p:sldId id="306" r:id="rId42"/>
    <p:sldId id="310" r:id="rId43"/>
    <p:sldId id="308" r:id="rId44"/>
    <p:sldId id="307" r:id="rId45"/>
    <p:sldId id="309" r:id="rId46"/>
    <p:sldId id="313" r:id="rId47"/>
    <p:sldId id="312" r:id="rId48"/>
    <p:sldId id="311" r:id="rId49"/>
    <p:sldId id="317" r:id="rId50"/>
    <p:sldId id="318" r:id="rId51"/>
    <p:sldId id="319" r:id="rId52"/>
    <p:sldId id="320" r:id="rId53"/>
    <p:sldId id="321" r:id="rId54"/>
    <p:sldId id="324" r:id="rId55"/>
    <p:sldId id="342" r:id="rId56"/>
    <p:sldId id="268" r:id="rId57"/>
    <p:sldId id="345" r:id="rId58"/>
    <p:sldId id="322" r:id="rId5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B71"/>
    <a:srgbClr val="154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333"/>
    <p:restoredTop sz="50000"/>
  </p:normalViewPr>
  <p:slideViewPr>
    <p:cSldViewPr>
      <p:cViewPr>
        <p:scale>
          <a:sx n="69" d="100"/>
          <a:sy n="69" d="100"/>
        </p:scale>
        <p:origin x="384" y="432"/>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63B08E-0DEC-4995-A194-E69A30F5C3D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0417C992-27AC-4B27-9184-C1FB59110D56}">
      <dgm:prSet/>
      <dgm:spPr/>
      <dgm:t>
        <a:bodyPr/>
        <a:lstStyle/>
        <a:p>
          <a:r>
            <a:rPr lang="en-US" dirty="0"/>
            <a:t>Structured</a:t>
          </a:r>
        </a:p>
      </dgm:t>
    </dgm:pt>
    <dgm:pt modelId="{E86481D5-4382-4C32-89A6-2705600756C1}" type="parTrans" cxnId="{F4AE95C1-5B95-409B-ACE3-AFCCD0ADAFCE}">
      <dgm:prSet/>
      <dgm:spPr/>
      <dgm:t>
        <a:bodyPr/>
        <a:lstStyle/>
        <a:p>
          <a:endParaRPr lang="en-US"/>
        </a:p>
      </dgm:t>
    </dgm:pt>
    <dgm:pt modelId="{AB437F1E-BEA1-4A2F-B98E-D6CF57D82858}" type="sibTrans" cxnId="{F4AE95C1-5B95-409B-ACE3-AFCCD0ADAFCE}">
      <dgm:prSet/>
      <dgm:spPr/>
      <dgm:t>
        <a:bodyPr/>
        <a:lstStyle/>
        <a:p>
          <a:endParaRPr lang="en-US"/>
        </a:p>
      </dgm:t>
    </dgm:pt>
    <dgm:pt modelId="{BEE2AD8C-5637-4DE8-A468-4AC5BA0A9423}">
      <dgm:prSet/>
      <dgm:spPr/>
      <dgm:t>
        <a:bodyPr/>
        <a:lstStyle/>
        <a:p>
          <a:r>
            <a:rPr lang="en-US" dirty="0"/>
            <a:t>Semi-structured</a:t>
          </a:r>
        </a:p>
      </dgm:t>
    </dgm:pt>
    <dgm:pt modelId="{84D6CE89-C1FF-49C5-97E9-79965EC49DBA}" type="parTrans" cxnId="{CD204A12-2AE3-4C58-A0AD-C71C926FEEB1}">
      <dgm:prSet/>
      <dgm:spPr/>
      <dgm:t>
        <a:bodyPr/>
        <a:lstStyle/>
        <a:p>
          <a:endParaRPr lang="en-US"/>
        </a:p>
      </dgm:t>
    </dgm:pt>
    <dgm:pt modelId="{578BF911-6509-41F2-8931-A7A81104F584}" type="sibTrans" cxnId="{CD204A12-2AE3-4C58-A0AD-C71C926FEEB1}">
      <dgm:prSet/>
      <dgm:spPr/>
      <dgm:t>
        <a:bodyPr/>
        <a:lstStyle/>
        <a:p>
          <a:endParaRPr lang="en-US"/>
        </a:p>
      </dgm:t>
    </dgm:pt>
    <dgm:pt modelId="{485C4C92-E714-45F5-B255-09FEE5E0E7F8}">
      <dgm:prSet/>
      <dgm:spPr/>
      <dgm:t>
        <a:bodyPr/>
        <a:lstStyle/>
        <a:p>
          <a:r>
            <a:rPr lang="en-US" dirty="0"/>
            <a:t>Unstructured</a:t>
          </a:r>
        </a:p>
      </dgm:t>
    </dgm:pt>
    <dgm:pt modelId="{7375E8B0-BC6A-4A2B-8E3F-C6CA665EE5C9}" type="parTrans" cxnId="{A99A5435-444E-44B3-A350-34C52BCA3B51}">
      <dgm:prSet/>
      <dgm:spPr/>
      <dgm:t>
        <a:bodyPr/>
        <a:lstStyle/>
        <a:p>
          <a:endParaRPr lang="en-US"/>
        </a:p>
      </dgm:t>
    </dgm:pt>
    <dgm:pt modelId="{6EB5C14A-731A-4433-BD7F-0D73737DA92A}" type="sibTrans" cxnId="{A99A5435-444E-44B3-A350-34C52BCA3B51}">
      <dgm:prSet/>
      <dgm:spPr/>
      <dgm:t>
        <a:bodyPr/>
        <a:lstStyle/>
        <a:p>
          <a:endParaRPr lang="en-US"/>
        </a:p>
      </dgm:t>
    </dgm:pt>
    <dgm:pt modelId="{31396EF7-D947-4977-A4DF-6D85D03D0C6B}">
      <dgm:prSet/>
      <dgm:spPr/>
      <dgm:t>
        <a:bodyPr/>
        <a:lstStyle/>
        <a:p>
          <a:r>
            <a:rPr lang="en-US" dirty="0"/>
            <a:t>relational database</a:t>
          </a:r>
        </a:p>
      </dgm:t>
    </dgm:pt>
    <dgm:pt modelId="{19AC8942-1E1F-4C0C-9FDE-3CE1BC1B455A}" type="parTrans" cxnId="{6ED99558-24CF-43AF-9635-3FB278AA6875}">
      <dgm:prSet/>
      <dgm:spPr/>
      <dgm:t>
        <a:bodyPr/>
        <a:lstStyle/>
        <a:p>
          <a:endParaRPr lang="en-US"/>
        </a:p>
      </dgm:t>
    </dgm:pt>
    <dgm:pt modelId="{FEB7FB02-64C6-4D04-B73A-BE501E934CF8}" type="sibTrans" cxnId="{6ED99558-24CF-43AF-9635-3FB278AA6875}">
      <dgm:prSet/>
      <dgm:spPr/>
      <dgm:t>
        <a:bodyPr/>
        <a:lstStyle/>
        <a:p>
          <a:endParaRPr lang="en-US"/>
        </a:p>
      </dgm:t>
    </dgm:pt>
    <dgm:pt modelId="{AE3E53E4-8454-4273-9D28-52FE1CD47512}">
      <dgm:prSet/>
      <dgm:spPr/>
      <dgm:t>
        <a:bodyPr/>
        <a:lstStyle/>
        <a:p>
          <a:r>
            <a:rPr lang="en-US" dirty="0"/>
            <a:t> formatted messages</a:t>
          </a:r>
        </a:p>
      </dgm:t>
    </dgm:pt>
    <dgm:pt modelId="{4E082DDC-25B9-47DD-A8DA-130492D175AE}" type="parTrans" cxnId="{96C17798-6EFC-4B53-BB2F-41DCE88FFD5B}">
      <dgm:prSet/>
      <dgm:spPr/>
      <dgm:t>
        <a:bodyPr/>
        <a:lstStyle/>
        <a:p>
          <a:endParaRPr lang="en-US"/>
        </a:p>
      </dgm:t>
    </dgm:pt>
    <dgm:pt modelId="{86692AA1-22E2-4B22-A5A2-0E68869284BE}" type="sibTrans" cxnId="{96C17798-6EFC-4B53-BB2F-41DCE88FFD5B}">
      <dgm:prSet/>
      <dgm:spPr/>
      <dgm:t>
        <a:bodyPr/>
        <a:lstStyle/>
        <a:p>
          <a:endParaRPr lang="en-US"/>
        </a:p>
      </dgm:t>
    </dgm:pt>
    <dgm:pt modelId="{59061151-3846-47DF-B6B4-7546B394729B}">
      <dgm:prSet/>
      <dgm:spPr/>
      <dgm:t>
        <a:bodyPr/>
        <a:lstStyle/>
        <a:p>
          <a:r>
            <a:rPr lang="en-US" dirty="0"/>
            <a:t>XML documents</a:t>
          </a:r>
        </a:p>
      </dgm:t>
    </dgm:pt>
    <dgm:pt modelId="{FC5ED18F-93A6-4CF1-B001-87930B015C02}" type="parTrans" cxnId="{1DD022AA-6097-4F7F-B525-20FB5959DC4C}">
      <dgm:prSet/>
      <dgm:spPr/>
      <dgm:t>
        <a:bodyPr/>
        <a:lstStyle/>
        <a:p>
          <a:endParaRPr lang="en-US"/>
        </a:p>
      </dgm:t>
    </dgm:pt>
    <dgm:pt modelId="{3DE2C42E-9B64-4E24-9C02-2ED38E28B9CB}" type="sibTrans" cxnId="{1DD022AA-6097-4F7F-B525-20FB5959DC4C}">
      <dgm:prSet/>
      <dgm:spPr/>
      <dgm:t>
        <a:bodyPr/>
        <a:lstStyle/>
        <a:p>
          <a:endParaRPr lang="en-US"/>
        </a:p>
      </dgm:t>
    </dgm:pt>
    <dgm:pt modelId="{0E565344-8330-45CF-85C3-31C07175055A}">
      <dgm:prSet/>
      <dgm:spPr/>
      <dgm:t>
        <a:bodyPr/>
        <a:lstStyle/>
        <a:p>
          <a:r>
            <a:rPr lang="en-US" dirty="0"/>
            <a:t> tagged texts</a:t>
          </a:r>
        </a:p>
      </dgm:t>
    </dgm:pt>
    <dgm:pt modelId="{BE3F7394-5969-4BC5-807C-7FB2FC8DEF29}" type="parTrans" cxnId="{34995117-DFB5-4909-BCB6-EEF684913823}">
      <dgm:prSet/>
      <dgm:spPr/>
      <dgm:t>
        <a:bodyPr/>
        <a:lstStyle/>
        <a:p>
          <a:endParaRPr lang="en-US"/>
        </a:p>
      </dgm:t>
    </dgm:pt>
    <dgm:pt modelId="{7303F6D3-14E4-4ED3-AFBD-8F01093AA610}" type="sibTrans" cxnId="{34995117-DFB5-4909-BCB6-EEF684913823}">
      <dgm:prSet/>
      <dgm:spPr/>
      <dgm:t>
        <a:bodyPr/>
        <a:lstStyle/>
        <a:p>
          <a:endParaRPr lang="en-US"/>
        </a:p>
      </dgm:t>
    </dgm:pt>
    <dgm:pt modelId="{BBD95E1A-0797-4DE8-BAE6-A003D935FF18}">
      <dgm:prSet/>
      <dgm:spPr/>
      <dgm:t>
        <a:bodyPr/>
        <a:lstStyle/>
        <a:p>
          <a:r>
            <a:rPr lang="en-US" dirty="0"/>
            <a:t> plain text</a:t>
          </a:r>
        </a:p>
      </dgm:t>
    </dgm:pt>
    <dgm:pt modelId="{0CA4CDB3-0338-4C31-816E-06C36DE84C9D}" type="parTrans" cxnId="{1A6BEF2F-898F-4BB3-83E3-EC079D9FC3CC}">
      <dgm:prSet/>
      <dgm:spPr/>
      <dgm:t>
        <a:bodyPr/>
        <a:lstStyle/>
        <a:p>
          <a:endParaRPr lang="en-US"/>
        </a:p>
      </dgm:t>
    </dgm:pt>
    <dgm:pt modelId="{06D0350F-0180-4C75-834F-D77FF4F86F5F}" type="sibTrans" cxnId="{1A6BEF2F-898F-4BB3-83E3-EC079D9FC3CC}">
      <dgm:prSet/>
      <dgm:spPr/>
      <dgm:t>
        <a:bodyPr/>
        <a:lstStyle/>
        <a:p>
          <a:endParaRPr lang="en-US"/>
        </a:p>
      </dgm:t>
    </dgm:pt>
    <dgm:pt modelId="{FAB98C75-A52E-4296-9E30-15239A125BA2}">
      <dgm:prSet/>
      <dgm:spPr/>
      <dgm:t>
        <a:bodyPr/>
        <a:lstStyle/>
        <a:p>
          <a:r>
            <a:rPr lang="en-US" dirty="0"/>
            <a:t> media   </a:t>
          </a:r>
        </a:p>
      </dgm:t>
    </dgm:pt>
    <dgm:pt modelId="{925DFA06-5819-4018-92F7-BB9166F0CCDF}" type="parTrans" cxnId="{72C70D20-65BF-4713-A4CB-643713CE20FD}">
      <dgm:prSet/>
      <dgm:spPr/>
      <dgm:t>
        <a:bodyPr/>
        <a:lstStyle/>
        <a:p>
          <a:endParaRPr lang="en-US"/>
        </a:p>
      </dgm:t>
    </dgm:pt>
    <dgm:pt modelId="{A16AF75D-4FFC-4F62-857F-B96EFB303175}" type="sibTrans" cxnId="{72C70D20-65BF-4713-A4CB-643713CE20FD}">
      <dgm:prSet/>
      <dgm:spPr/>
      <dgm:t>
        <a:bodyPr/>
        <a:lstStyle/>
        <a:p>
          <a:endParaRPr lang="en-US"/>
        </a:p>
      </dgm:t>
    </dgm:pt>
    <dgm:pt modelId="{C9D439BF-D8B5-46CF-B4B2-AAD34B25212C}" type="pres">
      <dgm:prSet presAssocID="{0C63B08E-0DEC-4995-A194-E69A30F5C3D6}" presName="Name0" presStyleCnt="0">
        <dgm:presLayoutVars>
          <dgm:dir/>
          <dgm:animLvl val="lvl"/>
          <dgm:resizeHandles val="exact"/>
        </dgm:presLayoutVars>
      </dgm:prSet>
      <dgm:spPr/>
      <dgm:t>
        <a:bodyPr/>
        <a:lstStyle/>
        <a:p>
          <a:endParaRPr lang="en-US"/>
        </a:p>
      </dgm:t>
    </dgm:pt>
    <dgm:pt modelId="{057C3441-7DA1-4808-A636-6E5ADFC2A763}" type="pres">
      <dgm:prSet presAssocID="{0417C992-27AC-4B27-9184-C1FB59110D56}" presName="composite" presStyleCnt="0"/>
      <dgm:spPr/>
    </dgm:pt>
    <dgm:pt modelId="{65F3DD07-A2DF-426C-A7AD-43E36DA1C486}" type="pres">
      <dgm:prSet presAssocID="{0417C992-27AC-4B27-9184-C1FB59110D56}" presName="parTx" presStyleLbl="alignNode1" presStyleIdx="0" presStyleCnt="3">
        <dgm:presLayoutVars>
          <dgm:chMax val="0"/>
          <dgm:chPref val="0"/>
          <dgm:bulletEnabled val="1"/>
        </dgm:presLayoutVars>
      </dgm:prSet>
      <dgm:spPr/>
      <dgm:t>
        <a:bodyPr/>
        <a:lstStyle/>
        <a:p>
          <a:endParaRPr lang="en-US"/>
        </a:p>
      </dgm:t>
    </dgm:pt>
    <dgm:pt modelId="{E39DE692-505D-4883-930B-495A7DB5EE71}" type="pres">
      <dgm:prSet presAssocID="{0417C992-27AC-4B27-9184-C1FB59110D56}" presName="desTx" presStyleLbl="alignAccFollowNode1" presStyleIdx="0" presStyleCnt="3">
        <dgm:presLayoutVars>
          <dgm:bulletEnabled val="1"/>
        </dgm:presLayoutVars>
      </dgm:prSet>
      <dgm:spPr/>
      <dgm:t>
        <a:bodyPr/>
        <a:lstStyle/>
        <a:p>
          <a:endParaRPr lang="en-US"/>
        </a:p>
      </dgm:t>
    </dgm:pt>
    <dgm:pt modelId="{B4B9D586-0738-4435-BF01-B3EB6475D372}" type="pres">
      <dgm:prSet presAssocID="{AB437F1E-BEA1-4A2F-B98E-D6CF57D82858}" presName="space" presStyleCnt="0"/>
      <dgm:spPr/>
    </dgm:pt>
    <dgm:pt modelId="{819C2ACA-F12E-4595-B3C9-84B28D166C66}" type="pres">
      <dgm:prSet presAssocID="{BEE2AD8C-5637-4DE8-A468-4AC5BA0A9423}" presName="composite" presStyleCnt="0"/>
      <dgm:spPr/>
    </dgm:pt>
    <dgm:pt modelId="{FF470436-45A7-4E0A-A71C-BC7FBE5A5F7A}" type="pres">
      <dgm:prSet presAssocID="{BEE2AD8C-5637-4DE8-A468-4AC5BA0A9423}" presName="parTx" presStyleLbl="alignNode1" presStyleIdx="1" presStyleCnt="3">
        <dgm:presLayoutVars>
          <dgm:chMax val="0"/>
          <dgm:chPref val="0"/>
          <dgm:bulletEnabled val="1"/>
        </dgm:presLayoutVars>
      </dgm:prSet>
      <dgm:spPr/>
      <dgm:t>
        <a:bodyPr/>
        <a:lstStyle/>
        <a:p>
          <a:endParaRPr lang="en-US"/>
        </a:p>
      </dgm:t>
    </dgm:pt>
    <dgm:pt modelId="{268F7A35-FFA6-471A-A533-FDCEC6A0D482}" type="pres">
      <dgm:prSet presAssocID="{BEE2AD8C-5637-4DE8-A468-4AC5BA0A9423}" presName="desTx" presStyleLbl="alignAccFollowNode1" presStyleIdx="1" presStyleCnt="3">
        <dgm:presLayoutVars>
          <dgm:bulletEnabled val="1"/>
        </dgm:presLayoutVars>
      </dgm:prSet>
      <dgm:spPr/>
      <dgm:t>
        <a:bodyPr/>
        <a:lstStyle/>
        <a:p>
          <a:endParaRPr lang="en-US"/>
        </a:p>
      </dgm:t>
    </dgm:pt>
    <dgm:pt modelId="{3DE7531A-9355-4924-B50F-F8E1ADA03539}" type="pres">
      <dgm:prSet presAssocID="{578BF911-6509-41F2-8931-A7A81104F584}" presName="space" presStyleCnt="0"/>
      <dgm:spPr/>
    </dgm:pt>
    <dgm:pt modelId="{DF193E76-07A7-4A0E-8A14-8A262460A6E5}" type="pres">
      <dgm:prSet presAssocID="{485C4C92-E714-45F5-B255-09FEE5E0E7F8}" presName="composite" presStyleCnt="0"/>
      <dgm:spPr/>
    </dgm:pt>
    <dgm:pt modelId="{CCDFD53D-E876-4A91-B5F2-1943ABA5A9D1}" type="pres">
      <dgm:prSet presAssocID="{485C4C92-E714-45F5-B255-09FEE5E0E7F8}" presName="parTx" presStyleLbl="alignNode1" presStyleIdx="2" presStyleCnt="3">
        <dgm:presLayoutVars>
          <dgm:chMax val="0"/>
          <dgm:chPref val="0"/>
          <dgm:bulletEnabled val="1"/>
        </dgm:presLayoutVars>
      </dgm:prSet>
      <dgm:spPr/>
      <dgm:t>
        <a:bodyPr/>
        <a:lstStyle/>
        <a:p>
          <a:endParaRPr lang="en-US"/>
        </a:p>
      </dgm:t>
    </dgm:pt>
    <dgm:pt modelId="{5DAF15FB-A375-4D96-ABD7-934DBE22049E}" type="pres">
      <dgm:prSet presAssocID="{485C4C92-E714-45F5-B255-09FEE5E0E7F8}" presName="desTx" presStyleLbl="alignAccFollowNode1" presStyleIdx="2" presStyleCnt="3">
        <dgm:presLayoutVars>
          <dgm:bulletEnabled val="1"/>
        </dgm:presLayoutVars>
      </dgm:prSet>
      <dgm:spPr/>
      <dgm:t>
        <a:bodyPr/>
        <a:lstStyle/>
        <a:p>
          <a:endParaRPr lang="en-US"/>
        </a:p>
      </dgm:t>
    </dgm:pt>
  </dgm:ptLst>
  <dgm:cxnLst>
    <dgm:cxn modelId="{96C17798-6EFC-4B53-BB2F-41DCE88FFD5B}" srcId="{0417C992-27AC-4B27-9184-C1FB59110D56}" destId="{AE3E53E4-8454-4273-9D28-52FE1CD47512}" srcOrd="1" destOrd="0" parTransId="{4E082DDC-25B9-47DD-A8DA-130492D175AE}" sibTransId="{86692AA1-22E2-4B22-A5A2-0E68869284BE}"/>
    <dgm:cxn modelId="{D1AAADDF-3288-4A0A-8ADF-A69AF888A6D9}" type="presOf" srcId="{485C4C92-E714-45F5-B255-09FEE5E0E7F8}" destId="{CCDFD53D-E876-4A91-B5F2-1943ABA5A9D1}" srcOrd="0" destOrd="0" presId="urn:microsoft.com/office/officeart/2005/8/layout/hList1"/>
    <dgm:cxn modelId="{1A6BEF2F-898F-4BB3-83E3-EC079D9FC3CC}" srcId="{485C4C92-E714-45F5-B255-09FEE5E0E7F8}" destId="{BBD95E1A-0797-4DE8-BAE6-A003D935FF18}" srcOrd="0" destOrd="0" parTransId="{0CA4CDB3-0338-4C31-816E-06C36DE84C9D}" sibTransId="{06D0350F-0180-4C75-834F-D77FF4F86F5F}"/>
    <dgm:cxn modelId="{6913A419-8D80-40EE-B1D0-1022EE6DFBBA}" type="presOf" srcId="{AE3E53E4-8454-4273-9D28-52FE1CD47512}" destId="{E39DE692-505D-4883-930B-495A7DB5EE71}" srcOrd="0" destOrd="1" presId="urn:microsoft.com/office/officeart/2005/8/layout/hList1"/>
    <dgm:cxn modelId="{858DF055-68DD-477D-9B4F-2C89D9FB9796}" type="presOf" srcId="{59061151-3846-47DF-B6B4-7546B394729B}" destId="{268F7A35-FFA6-471A-A533-FDCEC6A0D482}" srcOrd="0" destOrd="0" presId="urn:microsoft.com/office/officeart/2005/8/layout/hList1"/>
    <dgm:cxn modelId="{A99A5435-444E-44B3-A350-34C52BCA3B51}" srcId="{0C63B08E-0DEC-4995-A194-E69A30F5C3D6}" destId="{485C4C92-E714-45F5-B255-09FEE5E0E7F8}" srcOrd="2" destOrd="0" parTransId="{7375E8B0-BC6A-4A2B-8E3F-C6CA665EE5C9}" sibTransId="{6EB5C14A-731A-4433-BD7F-0D73737DA92A}"/>
    <dgm:cxn modelId="{1DD022AA-6097-4F7F-B525-20FB5959DC4C}" srcId="{BEE2AD8C-5637-4DE8-A468-4AC5BA0A9423}" destId="{59061151-3846-47DF-B6B4-7546B394729B}" srcOrd="0" destOrd="0" parTransId="{FC5ED18F-93A6-4CF1-B001-87930B015C02}" sibTransId="{3DE2C42E-9B64-4E24-9C02-2ED38E28B9CB}"/>
    <dgm:cxn modelId="{34995117-DFB5-4909-BCB6-EEF684913823}" srcId="{BEE2AD8C-5637-4DE8-A468-4AC5BA0A9423}" destId="{0E565344-8330-45CF-85C3-31C07175055A}" srcOrd="1" destOrd="0" parTransId="{BE3F7394-5969-4BC5-807C-7FB2FC8DEF29}" sibTransId="{7303F6D3-14E4-4ED3-AFBD-8F01093AA610}"/>
    <dgm:cxn modelId="{F4AE95C1-5B95-409B-ACE3-AFCCD0ADAFCE}" srcId="{0C63B08E-0DEC-4995-A194-E69A30F5C3D6}" destId="{0417C992-27AC-4B27-9184-C1FB59110D56}" srcOrd="0" destOrd="0" parTransId="{E86481D5-4382-4C32-89A6-2705600756C1}" sibTransId="{AB437F1E-BEA1-4A2F-B98E-D6CF57D82858}"/>
    <dgm:cxn modelId="{6FB81D8B-E8B3-43DB-A489-08F17108C731}" type="presOf" srcId="{FAB98C75-A52E-4296-9E30-15239A125BA2}" destId="{5DAF15FB-A375-4D96-ABD7-934DBE22049E}" srcOrd="0" destOrd="1" presId="urn:microsoft.com/office/officeart/2005/8/layout/hList1"/>
    <dgm:cxn modelId="{13466CBF-9745-4382-8F4F-EF6DD5C82A62}" type="presOf" srcId="{31396EF7-D947-4977-A4DF-6D85D03D0C6B}" destId="{E39DE692-505D-4883-930B-495A7DB5EE71}" srcOrd="0" destOrd="0" presId="urn:microsoft.com/office/officeart/2005/8/layout/hList1"/>
    <dgm:cxn modelId="{72C70D20-65BF-4713-A4CB-643713CE20FD}" srcId="{485C4C92-E714-45F5-B255-09FEE5E0E7F8}" destId="{FAB98C75-A52E-4296-9E30-15239A125BA2}" srcOrd="1" destOrd="0" parTransId="{925DFA06-5819-4018-92F7-BB9166F0CCDF}" sibTransId="{A16AF75D-4FFC-4F62-857F-B96EFB303175}"/>
    <dgm:cxn modelId="{A23D5685-486E-40AD-BAFF-F253CCCB203F}" type="presOf" srcId="{BEE2AD8C-5637-4DE8-A468-4AC5BA0A9423}" destId="{FF470436-45A7-4E0A-A71C-BC7FBE5A5F7A}" srcOrd="0" destOrd="0" presId="urn:microsoft.com/office/officeart/2005/8/layout/hList1"/>
    <dgm:cxn modelId="{944B9DC5-986F-4D94-8FCC-9F54127F9143}" type="presOf" srcId="{0E565344-8330-45CF-85C3-31C07175055A}" destId="{268F7A35-FFA6-471A-A533-FDCEC6A0D482}" srcOrd="0" destOrd="1" presId="urn:microsoft.com/office/officeart/2005/8/layout/hList1"/>
    <dgm:cxn modelId="{CD204A12-2AE3-4C58-A0AD-C71C926FEEB1}" srcId="{0C63B08E-0DEC-4995-A194-E69A30F5C3D6}" destId="{BEE2AD8C-5637-4DE8-A468-4AC5BA0A9423}" srcOrd="1" destOrd="0" parTransId="{84D6CE89-C1FF-49C5-97E9-79965EC49DBA}" sibTransId="{578BF911-6509-41F2-8931-A7A81104F584}"/>
    <dgm:cxn modelId="{6ED99558-24CF-43AF-9635-3FB278AA6875}" srcId="{0417C992-27AC-4B27-9184-C1FB59110D56}" destId="{31396EF7-D947-4977-A4DF-6D85D03D0C6B}" srcOrd="0" destOrd="0" parTransId="{19AC8942-1E1F-4C0C-9FDE-3CE1BC1B455A}" sibTransId="{FEB7FB02-64C6-4D04-B73A-BE501E934CF8}"/>
    <dgm:cxn modelId="{1F1D02AF-9CA9-4D54-8805-B1B7BD4B8D56}" type="presOf" srcId="{0C63B08E-0DEC-4995-A194-E69A30F5C3D6}" destId="{C9D439BF-D8B5-46CF-B4B2-AAD34B25212C}" srcOrd="0" destOrd="0" presId="urn:microsoft.com/office/officeart/2005/8/layout/hList1"/>
    <dgm:cxn modelId="{FAC9FD6D-DB6C-47D7-9F29-7B5927461D8C}" type="presOf" srcId="{BBD95E1A-0797-4DE8-BAE6-A003D935FF18}" destId="{5DAF15FB-A375-4D96-ABD7-934DBE22049E}" srcOrd="0" destOrd="0" presId="urn:microsoft.com/office/officeart/2005/8/layout/hList1"/>
    <dgm:cxn modelId="{E2665EFE-8EFD-4D66-A690-F9E123819AC3}" type="presOf" srcId="{0417C992-27AC-4B27-9184-C1FB59110D56}" destId="{65F3DD07-A2DF-426C-A7AD-43E36DA1C486}" srcOrd="0" destOrd="0" presId="urn:microsoft.com/office/officeart/2005/8/layout/hList1"/>
    <dgm:cxn modelId="{BC787967-0E4D-42D9-AA1A-CC5B1FDB6532}" type="presParOf" srcId="{C9D439BF-D8B5-46CF-B4B2-AAD34B25212C}" destId="{057C3441-7DA1-4808-A636-6E5ADFC2A763}" srcOrd="0" destOrd="0" presId="urn:microsoft.com/office/officeart/2005/8/layout/hList1"/>
    <dgm:cxn modelId="{A55D1C28-0DB3-4908-8FE0-2EA5FB3FF9E7}" type="presParOf" srcId="{057C3441-7DA1-4808-A636-6E5ADFC2A763}" destId="{65F3DD07-A2DF-426C-A7AD-43E36DA1C486}" srcOrd="0" destOrd="0" presId="urn:microsoft.com/office/officeart/2005/8/layout/hList1"/>
    <dgm:cxn modelId="{14FD9CBF-D31C-4523-BDD8-F11A4C8DB295}" type="presParOf" srcId="{057C3441-7DA1-4808-A636-6E5ADFC2A763}" destId="{E39DE692-505D-4883-930B-495A7DB5EE71}" srcOrd="1" destOrd="0" presId="urn:microsoft.com/office/officeart/2005/8/layout/hList1"/>
    <dgm:cxn modelId="{E396615F-8CCB-4639-85D1-F0CAE5ED898F}" type="presParOf" srcId="{C9D439BF-D8B5-46CF-B4B2-AAD34B25212C}" destId="{B4B9D586-0738-4435-BF01-B3EB6475D372}" srcOrd="1" destOrd="0" presId="urn:microsoft.com/office/officeart/2005/8/layout/hList1"/>
    <dgm:cxn modelId="{6F1B76BD-4695-4A8C-9C5E-275BCCB9989F}" type="presParOf" srcId="{C9D439BF-D8B5-46CF-B4B2-AAD34B25212C}" destId="{819C2ACA-F12E-4595-B3C9-84B28D166C66}" srcOrd="2" destOrd="0" presId="urn:microsoft.com/office/officeart/2005/8/layout/hList1"/>
    <dgm:cxn modelId="{93F7E249-2B29-4CF4-B909-3D80F209EEED}" type="presParOf" srcId="{819C2ACA-F12E-4595-B3C9-84B28D166C66}" destId="{FF470436-45A7-4E0A-A71C-BC7FBE5A5F7A}" srcOrd="0" destOrd="0" presId="urn:microsoft.com/office/officeart/2005/8/layout/hList1"/>
    <dgm:cxn modelId="{9B65698E-078E-4CC7-80B8-387B3D69F74F}" type="presParOf" srcId="{819C2ACA-F12E-4595-B3C9-84B28D166C66}" destId="{268F7A35-FFA6-471A-A533-FDCEC6A0D482}" srcOrd="1" destOrd="0" presId="urn:microsoft.com/office/officeart/2005/8/layout/hList1"/>
    <dgm:cxn modelId="{E6583300-6B8A-4495-8421-0FBC27AB6875}" type="presParOf" srcId="{C9D439BF-D8B5-46CF-B4B2-AAD34B25212C}" destId="{3DE7531A-9355-4924-B50F-F8E1ADA03539}" srcOrd="3" destOrd="0" presId="urn:microsoft.com/office/officeart/2005/8/layout/hList1"/>
    <dgm:cxn modelId="{A9446CB1-9E0E-4BC7-9BD7-5F622ED2B4D1}" type="presParOf" srcId="{C9D439BF-D8B5-46CF-B4B2-AAD34B25212C}" destId="{DF193E76-07A7-4A0E-8A14-8A262460A6E5}" srcOrd="4" destOrd="0" presId="urn:microsoft.com/office/officeart/2005/8/layout/hList1"/>
    <dgm:cxn modelId="{E17E7742-7EB3-4334-A0C0-6945CBEDE2DE}" type="presParOf" srcId="{DF193E76-07A7-4A0E-8A14-8A262460A6E5}" destId="{CCDFD53D-E876-4A91-B5F2-1943ABA5A9D1}" srcOrd="0" destOrd="0" presId="urn:microsoft.com/office/officeart/2005/8/layout/hList1"/>
    <dgm:cxn modelId="{59E0CDB4-B167-479C-AA24-4BC9CC849929}" type="presParOf" srcId="{DF193E76-07A7-4A0E-8A14-8A262460A6E5}" destId="{5DAF15FB-A375-4D96-ABD7-934DBE22049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3DD07-A2DF-426C-A7AD-43E36DA1C486}">
      <dsp:nvSpPr>
        <dsp:cNvPr id="0" name=""/>
        <dsp:cNvSpPr/>
      </dsp:nvSpPr>
      <dsp:spPr>
        <a:xfrm>
          <a:off x="3428" y="479652"/>
          <a:ext cx="3342404" cy="133696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50368" rIns="263144" bIns="150368" numCol="1" spcCol="1270" anchor="ctr" anchorCtr="0">
          <a:noAutofit/>
        </a:bodyPr>
        <a:lstStyle/>
        <a:p>
          <a:pPr lvl="0" algn="ctr" defTabSz="1644650">
            <a:lnSpc>
              <a:spcPct val="90000"/>
            </a:lnSpc>
            <a:spcBef>
              <a:spcPct val="0"/>
            </a:spcBef>
            <a:spcAft>
              <a:spcPct val="35000"/>
            </a:spcAft>
          </a:pPr>
          <a:r>
            <a:rPr lang="en-US" sz="3700" kern="1200" dirty="0"/>
            <a:t>Structured</a:t>
          </a:r>
        </a:p>
      </dsp:txBody>
      <dsp:txXfrm>
        <a:off x="3428" y="479652"/>
        <a:ext cx="3342404" cy="1336961"/>
      </dsp:txXfrm>
    </dsp:sp>
    <dsp:sp modelId="{E39DE692-505D-4883-930B-495A7DB5EE71}">
      <dsp:nvSpPr>
        <dsp:cNvPr id="0" name=""/>
        <dsp:cNvSpPr/>
      </dsp:nvSpPr>
      <dsp:spPr>
        <a:xfrm>
          <a:off x="3428" y="1816614"/>
          <a:ext cx="3342404" cy="269147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7358" tIns="197358" rIns="263144" bIns="296037" numCol="1" spcCol="1270" anchor="t" anchorCtr="0">
          <a:noAutofit/>
        </a:bodyPr>
        <a:lstStyle/>
        <a:p>
          <a:pPr marL="285750" lvl="1" indent="-285750" algn="l" defTabSz="1644650">
            <a:lnSpc>
              <a:spcPct val="90000"/>
            </a:lnSpc>
            <a:spcBef>
              <a:spcPct val="0"/>
            </a:spcBef>
            <a:spcAft>
              <a:spcPct val="15000"/>
            </a:spcAft>
            <a:buChar char="••"/>
          </a:pPr>
          <a:r>
            <a:rPr lang="en-US" sz="3700" kern="1200" dirty="0"/>
            <a:t>relational database</a:t>
          </a:r>
        </a:p>
        <a:p>
          <a:pPr marL="285750" lvl="1" indent="-285750" algn="l" defTabSz="1644650">
            <a:lnSpc>
              <a:spcPct val="90000"/>
            </a:lnSpc>
            <a:spcBef>
              <a:spcPct val="0"/>
            </a:spcBef>
            <a:spcAft>
              <a:spcPct val="15000"/>
            </a:spcAft>
            <a:buChar char="••"/>
          </a:pPr>
          <a:r>
            <a:rPr lang="en-US" sz="3700" kern="1200" dirty="0"/>
            <a:t> formatted messages</a:t>
          </a:r>
        </a:p>
      </dsp:txBody>
      <dsp:txXfrm>
        <a:off x="3428" y="1816614"/>
        <a:ext cx="3342404" cy="2691472"/>
      </dsp:txXfrm>
    </dsp:sp>
    <dsp:sp modelId="{FF470436-45A7-4E0A-A71C-BC7FBE5A5F7A}">
      <dsp:nvSpPr>
        <dsp:cNvPr id="0" name=""/>
        <dsp:cNvSpPr/>
      </dsp:nvSpPr>
      <dsp:spPr>
        <a:xfrm>
          <a:off x="3813769" y="479652"/>
          <a:ext cx="3342404" cy="133696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50368" rIns="263144" bIns="150368" numCol="1" spcCol="1270" anchor="ctr" anchorCtr="0">
          <a:noAutofit/>
        </a:bodyPr>
        <a:lstStyle/>
        <a:p>
          <a:pPr lvl="0" algn="ctr" defTabSz="1644650">
            <a:lnSpc>
              <a:spcPct val="90000"/>
            </a:lnSpc>
            <a:spcBef>
              <a:spcPct val="0"/>
            </a:spcBef>
            <a:spcAft>
              <a:spcPct val="35000"/>
            </a:spcAft>
          </a:pPr>
          <a:r>
            <a:rPr lang="en-US" sz="3700" kern="1200" dirty="0"/>
            <a:t>Semi-structured</a:t>
          </a:r>
        </a:p>
      </dsp:txBody>
      <dsp:txXfrm>
        <a:off x="3813769" y="479652"/>
        <a:ext cx="3342404" cy="1336961"/>
      </dsp:txXfrm>
    </dsp:sp>
    <dsp:sp modelId="{268F7A35-FFA6-471A-A533-FDCEC6A0D482}">
      <dsp:nvSpPr>
        <dsp:cNvPr id="0" name=""/>
        <dsp:cNvSpPr/>
      </dsp:nvSpPr>
      <dsp:spPr>
        <a:xfrm>
          <a:off x="3813769" y="1816614"/>
          <a:ext cx="3342404" cy="269147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7358" tIns="197358" rIns="263144" bIns="296037" numCol="1" spcCol="1270" anchor="t" anchorCtr="0">
          <a:noAutofit/>
        </a:bodyPr>
        <a:lstStyle/>
        <a:p>
          <a:pPr marL="285750" lvl="1" indent="-285750" algn="l" defTabSz="1644650">
            <a:lnSpc>
              <a:spcPct val="90000"/>
            </a:lnSpc>
            <a:spcBef>
              <a:spcPct val="0"/>
            </a:spcBef>
            <a:spcAft>
              <a:spcPct val="15000"/>
            </a:spcAft>
            <a:buChar char="••"/>
          </a:pPr>
          <a:r>
            <a:rPr lang="en-US" sz="3700" kern="1200" dirty="0"/>
            <a:t>XML documents</a:t>
          </a:r>
        </a:p>
        <a:p>
          <a:pPr marL="285750" lvl="1" indent="-285750" algn="l" defTabSz="1644650">
            <a:lnSpc>
              <a:spcPct val="90000"/>
            </a:lnSpc>
            <a:spcBef>
              <a:spcPct val="0"/>
            </a:spcBef>
            <a:spcAft>
              <a:spcPct val="15000"/>
            </a:spcAft>
            <a:buChar char="••"/>
          </a:pPr>
          <a:r>
            <a:rPr lang="en-US" sz="3700" kern="1200" dirty="0"/>
            <a:t> tagged texts</a:t>
          </a:r>
        </a:p>
      </dsp:txBody>
      <dsp:txXfrm>
        <a:off x="3813769" y="1816614"/>
        <a:ext cx="3342404" cy="2691472"/>
      </dsp:txXfrm>
    </dsp:sp>
    <dsp:sp modelId="{CCDFD53D-E876-4A91-B5F2-1943ABA5A9D1}">
      <dsp:nvSpPr>
        <dsp:cNvPr id="0" name=""/>
        <dsp:cNvSpPr/>
      </dsp:nvSpPr>
      <dsp:spPr>
        <a:xfrm>
          <a:off x="7624110" y="479652"/>
          <a:ext cx="3342404" cy="133696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50368" rIns="263144" bIns="150368" numCol="1" spcCol="1270" anchor="ctr" anchorCtr="0">
          <a:noAutofit/>
        </a:bodyPr>
        <a:lstStyle/>
        <a:p>
          <a:pPr lvl="0" algn="ctr" defTabSz="1644650">
            <a:lnSpc>
              <a:spcPct val="90000"/>
            </a:lnSpc>
            <a:spcBef>
              <a:spcPct val="0"/>
            </a:spcBef>
            <a:spcAft>
              <a:spcPct val="35000"/>
            </a:spcAft>
          </a:pPr>
          <a:r>
            <a:rPr lang="en-US" sz="3700" kern="1200" dirty="0"/>
            <a:t>Unstructured</a:t>
          </a:r>
        </a:p>
      </dsp:txBody>
      <dsp:txXfrm>
        <a:off x="7624110" y="479652"/>
        <a:ext cx="3342404" cy="1336961"/>
      </dsp:txXfrm>
    </dsp:sp>
    <dsp:sp modelId="{5DAF15FB-A375-4D96-ABD7-934DBE22049E}">
      <dsp:nvSpPr>
        <dsp:cNvPr id="0" name=""/>
        <dsp:cNvSpPr/>
      </dsp:nvSpPr>
      <dsp:spPr>
        <a:xfrm>
          <a:off x="7624110" y="1816614"/>
          <a:ext cx="3342404" cy="269147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7358" tIns="197358" rIns="263144" bIns="296037" numCol="1" spcCol="1270" anchor="t" anchorCtr="0">
          <a:noAutofit/>
        </a:bodyPr>
        <a:lstStyle/>
        <a:p>
          <a:pPr marL="285750" lvl="1" indent="-285750" algn="l" defTabSz="1644650">
            <a:lnSpc>
              <a:spcPct val="90000"/>
            </a:lnSpc>
            <a:spcBef>
              <a:spcPct val="0"/>
            </a:spcBef>
            <a:spcAft>
              <a:spcPct val="15000"/>
            </a:spcAft>
            <a:buChar char="••"/>
          </a:pPr>
          <a:r>
            <a:rPr lang="en-US" sz="3700" kern="1200" dirty="0"/>
            <a:t> plain text</a:t>
          </a:r>
        </a:p>
        <a:p>
          <a:pPr marL="285750" lvl="1" indent="-285750" algn="l" defTabSz="1644650">
            <a:lnSpc>
              <a:spcPct val="90000"/>
            </a:lnSpc>
            <a:spcBef>
              <a:spcPct val="0"/>
            </a:spcBef>
            <a:spcAft>
              <a:spcPct val="15000"/>
            </a:spcAft>
            <a:buChar char="••"/>
          </a:pPr>
          <a:r>
            <a:rPr lang="en-US" sz="3700" kern="1200" dirty="0"/>
            <a:t> media   </a:t>
          </a:r>
        </a:p>
      </dsp:txBody>
      <dsp:txXfrm>
        <a:off x="7624110" y="1816614"/>
        <a:ext cx="3342404" cy="269147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8/3/20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1" Type="http://schemas.openxmlformats.org/officeDocument/2006/relationships/hyperlink" Target="https://en.wikipedia.org/wiki/Apache_Hadoop#cite_note-20" TargetMode="External"/><Relationship Id="rId12" Type="http://schemas.openxmlformats.org/officeDocument/2006/relationships/hyperlink" Target="https://en.wikipedia.org/wiki/Apache_Hadoop#cite_note-21" TargetMode="External"/><Relationship Id="rId13" Type="http://schemas.openxmlformats.org/officeDocument/2006/relationships/hyperlink" Target="https://en.wikipedia.org/wiki/Apache_Hadoop#cite_note-22" TargetMode="External"/><Relationship Id="rId14" Type="http://schemas.openxmlformats.org/officeDocument/2006/relationships/hyperlink" Target="https://en.wikipedia.org/wiki/Apache_Hadoop#cite_note-23" TargetMode="External"/><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s://en.wikipedia.org/wiki/Doug_Cutting" TargetMode="External"/><Relationship Id="rId4" Type="http://schemas.openxmlformats.org/officeDocument/2006/relationships/hyperlink" Target="https://en.wikipedia.org/wiki/Mike_Cafarella" TargetMode="External"/><Relationship Id="rId5" Type="http://schemas.openxmlformats.org/officeDocument/2006/relationships/hyperlink" Target="https://en.wikipedia.org/wiki/Apache_Hadoop#cite_note-16" TargetMode="External"/><Relationship Id="rId6" Type="http://schemas.openxmlformats.org/officeDocument/2006/relationships/hyperlink" Target="https://en.wikipedia.org/wiki/Apache_Hadoop#cite_note-17" TargetMode="External"/><Relationship Id="rId7" Type="http://schemas.openxmlformats.org/officeDocument/2006/relationships/hyperlink" Target="https://en.wikipedia.org/wiki/Apache_Hadoop#cite_note-18" TargetMode="External"/><Relationship Id="rId8" Type="http://schemas.openxmlformats.org/officeDocument/2006/relationships/hyperlink" Target="https://en.wikipedia.org/wiki/Apache_Nutch" TargetMode="External"/><Relationship Id="rId9" Type="http://schemas.openxmlformats.org/officeDocument/2006/relationships/hyperlink" Target="https://en.wikipedia.org/wiki/Apache_Hadoop#cite_note-19" TargetMode="External"/><Relationship Id="rId10" Type="http://schemas.openxmlformats.org/officeDocument/2006/relationships/hyperlink" Target="https://en.wikipedia.org/wiki/Yahoo!"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imperva.com/learn/availability/high-availability/" TargetMode="External"/><Relationship Id="rId4" Type="http://schemas.openxmlformats.org/officeDocument/2006/relationships/hyperlink" Target="https://www.imperva.com/learn/availability/business-continuity-planning/"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vi-VN" dirty="0" smtClean="0"/>
              <a:t>Where big data come from: give some case study,</a:t>
            </a:r>
            <a:r>
              <a:rPr lang="vi-VN" baseline="0" dirty="0" smtClean="0"/>
              <a:t> examples, etc.</a:t>
            </a:r>
          </a:p>
          <a:p>
            <a:pPr marL="285750" indent="-285750">
              <a:buFontTx/>
              <a:buChar char="-"/>
            </a:pPr>
            <a:r>
              <a:rPr lang="vi-VN" dirty="0" smtClean="0"/>
              <a:t>Potential tool: Apache Spark</a:t>
            </a:r>
            <a:r>
              <a:rPr lang="vi-VN" baseline="0" dirty="0" smtClean="0"/>
              <a:t> – fast, effective, easy-to-use</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780753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sz="1600" b="0" i="0" kern="1200" dirty="0" smtClean="0">
                <a:solidFill>
                  <a:schemeClr val="tx1"/>
                </a:solidFill>
                <a:effectLst/>
                <a:latin typeface="+mn-lt"/>
                <a:ea typeface="+mn-ea"/>
                <a:cs typeface="+mn-cs"/>
              </a:rPr>
              <a:t>According to its co-founders, </a:t>
            </a:r>
            <a:r>
              <a:rPr lang="en-US" sz="1600" b="0" i="0" u="none" strike="noStrike" kern="1200" dirty="0" smtClean="0">
                <a:solidFill>
                  <a:schemeClr val="tx1"/>
                </a:solidFill>
                <a:effectLst/>
                <a:latin typeface="+mn-lt"/>
                <a:ea typeface="+mn-ea"/>
                <a:cs typeface="+mn-cs"/>
                <a:hlinkClick r:id="rId3" tooltip="Doug Cutting"/>
              </a:rPr>
              <a:t>Doug Cutting</a:t>
            </a:r>
            <a:r>
              <a:rPr lang="en-US" sz="1600" b="0" i="0" kern="1200" dirty="0" smtClean="0">
                <a:solidFill>
                  <a:schemeClr val="tx1"/>
                </a:solidFill>
                <a:effectLst/>
                <a:latin typeface="+mn-lt"/>
                <a:ea typeface="+mn-ea"/>
                <a:cs typeface="+mn-cs"/>
              </a:rPr>
              <a:t> and </a:t>
            </a:r>
            <a:r>
              <a:rPr lang="en-US" sz="1600" b="0" i="0" u="none" strike="noStrike" kern="1200" dirty="0" smtClean="0">
                <a:solidFill>
                  <a:schemeClr val="tx1"/>
                </a:solidFill>
                <a:effectLst/>
                <a:latin typeface="+mn-lt"/>
                <a:ea typeface="+mn-ea"/>
                <a:cs typeface="+mn-cs"/>
                <a:hlinkClick r:id="rId4" tooltip="Mike Cafarella"/>
              </a:rPr>
              <a:t>Mike Cafarella</a:t>
            </a:r>
            <a:r>
              <a:rPr lang="en-US" sz="1600" b="0" i="0" kern="1200" dirty="0" smtClean="0">
                <a:solidFill>
                  <a:schemeClr val="tx1"/>
                </a:solidFill>
                <a:effectLst/>
                <a:latin typeface="+mn-lt"/>
                <a:ea typeface="+mn-ea"/>
                <a:cs typeface="+mn-cs"/>
              </a:rPr>
              <a:t>, the genesis of Hadoop was the Google File System paper that was published in October 2003.</a:t>
            </a:r>
            <a:r>
              <a:rPr lang="en-US" sz="1600" b="0" i="0" u="none" strike="noStrike" kern="1200" baseline="30000" dirty="0" smtClean="0">
                <a:solidFill>
                  <a:schemeClr val="tx1"/>
                </a:solidFill>
                <a:effectLst/>
                <a:latin typeface="+mn-lt"/>
                <a:ea typeface="+mn-ea"/>
                <a:cs typeface="+mn-cs"/>
                <a:hlinkClick r:id="rId5"/>
              </a:rPr>
              <a:t>[16]</a:t>
            </a:r>
            <a:r>
              <a:rPr lang="en-US" sz="1600" b="0" i="0" u="none" strike="noStrike" kern="1200" baseline="30000" dirty="0" smtClean="0">
                <a:solidFill>
                  <a:schemeClr val="tx1"/>
                </a:solidFill>
                <a:effectLst/>
                <a:latin typeface="+mn-lt"/>
                <a:ea typeface="+mn-ea"/>
                <a:cs typeface="+mn-cs"/>
                <a:hlinkClick r:id="rId6"/>
              </a:rPr>
              <a:t>[17]</a:t>
            </a:r>
            <a:r>
              <a:rPr lang="en-US" sz="1600" b="0" i="0" kern="1200" dirty="0" smtClean="0">
                <a:solidFill>
                  <a:schemeClr val="tx1"/>
                </a:solidFill>
                <a:effectLst/>
                <a:latin typeface="+mn-lt"/>
                <a:ea typeface="+mn-ea"/>
                <a:cs typeface="+mn-cs"/>
              </a:rPr>
              <a:t> This paper spawned another one from Google – "</a:t>
            </a:r>
            <a:r>
              <a:rPr lang="en-US" sz="1600" b="0" i="0" kern="1200" dirty="0" err="1" smtClean="0">
                <a:solidFill>
                  <a:schemeClr val="tx1"/>
                </a:solidFill>
                <a:effectLst/>
                <a:latin typeface="+mn-lt"/>
                <a:ea typeface="+mn-ea"/>
                <a:cs typeface="+mn-cs"/>
              </a:rPr>
              <a:t>MapReduce</a:t>
            </a:r>
            <a:r>
              <a:rPr lang="en-US" sz="1600" b="0" i="0" kern="1200" dirty="0" smtClean="0">
                <a:solidFill>
                  <a:schemeClr val="tx1"/>
                </a:solidFill>
                <a:effectLst/>
                <a:latin typeface="+mn-lt"/>
                <a:ea typeface="+mn-ea"/>
                <a:cs typeface="+mn-cs"/>
              </a:rPr>
              <a:t>: Simplified Data Processing on Large Clusters".</a:t>
            </a:r>
            <a:r>
              <a:rPr lang="en-US" sz="1600" b="0" i="0" u="none" strike="noStrike" kern="1200" baseline="30000" dirty="0" smtClean="0">
                <a:solidFill>
                  <a:schemeClr val="tx1"/>
                </a:solidFill>
                <a:effectLst/>
                <a:latin typeface="+mn-lt"/>
                <a:ea typeface="+mn-ea"/>
                <a:cs typeface="+mn-cs"/>
                <a:hlinkClick r:id="rId7"/>
              </a:rPr>
              <a:t>[18]</a:t>
            </a:r>
            <a:r>
              <a:rPr lang="en-US" sz="1600" b="0" i="0" kern="1200" dirty="0" smtClean="0">
                <a:solidFill>
                  <a:schemeClr val="tx1"/>
                </a:solidFill>
                <a:effectLst/>
                <a:latin typeface="+mn-lt"/>
                <a:ea typeface="+mn-ea"/>
                <a:cs typeface="+mn-cs"/>
              </a:rPr>
              <a:t> Development started on the </a:t>
            </a:r>
            <a:r>
              <a:rPr lang="en-US" sz="1600" b="0" i="0" u="none" strike="noStrike" kern="1200" dirty="0" smtClean="0">
                <a:solidFill>
                  <a:schemeClr val="tx1"/>
                </a:solidFill>
                <a:effectLst/>
                <a:latin typeface="+mn-lt"/>
                <a:ea typeface="+mn-ea"/>
                <a:cs typeface="+mn-cs"/>
                <a:hlinkClick r:id="rId8" tooltip="Apache Nutch"/>
              </a:rPr>
              <a:t>Apache Nutch</a:t>
            </a:r>
            <a:r>
              <a:rPr lang="en-US" sz="1600" b="0" i="0" kern="1200" dirty="0" smtClean="0">
                <a:solidFill>
                  <a:schemeClr val="tx1"/>
                </a:solidFill>
                <a:effectLst/>
                <a:latin typeface="+mn-lt"/>
                <a:ea typeface="+mn-ea"/>
                <a:cs typeface="+mn-cs"/>
              </a:rPr>
              <a:t> project, but was moved to the new Hadoop subproject in January 2006.</a:t>
            </a:r>
            <a:r>
              <a:rPr lang="en-US" sz="1600" b="0" i="0" u="none" strike="noStrike" kern="1200" baseline="30000" dirty="0" smtClean="0">
                <a:solidFill>
                  <a:schemeClr val="tx1"/>
                </a:solidFill>
                <a:effectLst/>
                <a:latin typeface="+mn-lt"/>
                <a:ea typeface="+mn-ea"/>
                <a:cs typeface="+mn-cs"/>
                <a:hlinkClick r:id="rId9"/>
              </a:rPr>
              <a:t>[19]</a:t>
            </a:r>
            <a:r>
              <a:rPr lang="en-US" sz="1600" b="0" i="0" kern="1200" dirty="0" smtClean="0">
                <a:solidFill>
                  <a:schemeClr val="tx1"/>
                </a:solidFill>
                <a:effectLst/>
                <a:latin typeface="+mn-lt"/>
                <a:ea typeface="+mn-ea"/>
                <a:cs typeface="+mn-cs"/>
              </a:rPr>
              <a:t> Doug Cutting, who was working at </a:t>
            </a:r>
            <a:r>
              <a:rPr lang="en-US" sz="1600" b="0" i="0" u="none" strike="noStrike" kern="1200" dirty="0" smtClean="0">
                <a:solidFill>
                  <a:schemeClr val="tx1"/>
                </a:solidFill>
                <a:effectLst/>
                <a:latin typeface="+mn-lt"/>
                <a:ea typeface="+mn-ea"/>
                <a:cs typeface="+mn-cs"/>
                <a:hlinkClick r:id="rId10" tooltip="Yahoo!"/>
              </a:rPr>
              <a:t>Yahoo!</a:t>
            </a:r>
            <a:r>
              <a:rPr lang="en-US" sz="1600" b="0" i="0" kern="1200" dirty="0" smtClean="0">
                <a:solidFill>
                  <a:schemeClr val="tx1"/>
                </a:solidFill>
                <a:effectLst/>
                <a:latin typeface="+mn-lt"/>
                <a:ea typeface="+mn-ea"/>
                <a:cs typeface="+mn-cs"/>
              </a:rPr>
              <a:t> at the time, named it after his son's toy elephant.</a:t>
            </a:r>
            <a:r>
              <a:rPr lang="en-US" sz="1600" b="0" i="0" u="none" strike="noStrike" kern="1200" baseline="30000" dirty="0" smtClean="0">
                <a:solidFill>
                  <a:schemeClr val="tx1"/>
                </a:solidFill>
                <a:effectLst/>
                <a:latin typeface="+mn-lt"/>
                <a:ea typeface="+mn-ea"/>
                <a:cs typeface="+mn-cs"/>
                <a:hlinkClick r:id="rId11"/>
              </a:rPr>
              <a:t>[20]</a:t>
            </a:r>
            <a:r>
              <a:rPr lang="en-US" sz="1600" b="0" i="0" kern="1200" dirty="0" smtClean="0">
                <a:solidFill>
                  <a:schemeClr val="tx1"/>
                </a:solidFill>
                <a:effectLst/>
                <a:latin typeface="+mn-lt"/>
                <a:ea typeface="+mn-ea"/>
                <a:cs typeface="+mn-cs"/>
              </a:rPr>
              <a:t> The initial code that was factored out of </a:t>
            </a:r>
            <a:r>
              <a:rPr lang="en-US" sz="1600" b="0" i="0" kern="1200" dirty="0" err="1" smtClean="0">
                <a:solidFill>
                  <a:schemeClr val="tx1"/>
                </a:solidFill>
                <a:effectLst/>
                <a:latin typeface="+mn-lt"/>
                <a:ea typeface="+mn-ea"/>
                <a:cs typeface="+mn-cs"/>
              </a:rPr>
              <a:t>Nutch</a:t>
            </a:r>
            <a:r>
              <a:rPr lang="en-US" sz="1600" b="0" i="0" kern="1200" dirty="0" smtClean="0">
                <a:solidFill>
                  <a:schemeClr val="tx1"/>
                </a:solidFill>
                <a:effectLst/>
                <a:latin typeface="+mn-lt"/>
                <a:ea typeface="+mn-ea"/>
                <a:cs typeface="+mn-cs"/>
              </a:rPr>
              <a:t> consisted of about 5,000 lines of code for HDFS and about 6,000 lines of code for </a:t>
            </a:r>
            <a:r>
              <a:rPr lang="en-US" sz="1600" b="0" i="0" kern="1200" dirty="0" err="1" smtClean="0">
                <a:solidFill>
                  <a:schemeClr val="tx1"/>
                </a:solidFill>
                <a:effectLst/>
                <a:latin typeface="+mn-lt"/>
                <a:ea typeface="+mn-ea"/>
                <a:cs typeface="+mn-cs"/>
              </a:rPr>
              <a:t>MapReduce</a:t>
            </a:r>
            <a:r>
              <a:rPr lang="en-US" sz="1600" b="0" i="0" kern="1200" dirty="0" smtClean="0">
                <a:solidFill>
                  <a:schemeClr val="tx1"/>
                </a:solidFill>
                <a:effectLst/>
                <a:latin typeface="+mn-lt"/>
                <a:ea typeface="+mn-ea"/>
                <a:cs typeface="+mn-cs"/>
              </a:rPr>
              <a:t>.</a:t>
            </a:r>
          </a:p>
          <a:p>
            <a:r>
              <a:rPr lang="en-US" sz="1600" b="0" i="0" kern="1200" dirty="0" smtClean="0">
                <a:solidFill>
                  <a:schemeClr val="tx1"/>
                </a:solidFill>
                <a:effectLst/>
                <a:latin typeface="+mn-lt"/>
                <a:ea typeface="+mn-ea"/>
                <a:cs typeface="+mn-cs"/>
              </a:rPr>
              <a:t>In March 2006, Owen O’Malley was the first committer to add to the Hadoop project;</a:t>
            </a:r>
            <a:r>
              <a:rPr lang="en-US" sz="1600" b="0" i="0" u="none" strike="noStrike" kern="1200" baseline="30000" dirty="0" smtClean="0">
                <a:solidFill>
                  <a:schemeClr val="tx1"/>
                </a:solidFill>
                <a:effectLst/>
                <a:latin typeface="+mn-lt"/>
                <a:ea typeface="+mn-ea"/>
                <a:cs typeface="+mn-cs"/>
                <a:hlinkClick r:id="rId12"/>
              </a:rPr>
              <a:t>[21]</a:t>
            </a:r>
            <a:r>
              <a:rPr lang="en-US" sz="1600" b="0" i="0" kern="1200" dirty="0" smtClean="0">
                <a:solidFill>
                  <a:schemeClr val="tx1"/>
                </a:solidFill>
                <a:effectLst/>
                <a:latin typeface="+mn-lt"/>
                <a:ea typeface="+mn-ea"/>
                <a:cs typeface="+mn-cs"/>
              </a:rPr>
              <a:t> Hadoop 0.1.0 was released in April 2006.</a:t>
            </a:r>
            <a:r>
              <a:rPr lang="en-US" sz="1600" b="0" i="0" u="none" strike="noStrike" kern="1200" baseline="30000" dirty="0" smtClean="0">
                <a:solidFill>
                  <a:schemeClr val="tx1"/>
                </a:solidFill>
                <a:effectLst/>
                <a:latin typeface="+mn-lt"/>
                <a:ea typeface="+mn-ea"/>
                <a:cs typeface="+mn-cs"/>
                <a:hlinkClick r:id="rId13"/>
              </a:rPr>
              <a:t>[22]</a:t>
            </a:r>
            <a:r>
              <a:rPr lang="en-US" sz="1600" b="0" i="0" kern="1200" dirty="0" smtClean="0">
                <a:solidFill>
                  <a:schemeClr val="tx1"/>
                </a:solidFill>
                <a:effectLst/>
                <a:latin typeface="+mn-lt"/>
                <a:ea typeface="+mn-ea"/>
                <a:cs typeface="+mn-cs"/>
              </a:rPr>
              <a:t> It continues to evolve through contributions that are being made to the project.</a:t>
            </a:r>
            <a:r>
              <a:rPr lang="en-US" sz="1600" b="0" i="0" u="none" strike="noStrike" kern="1200" baseline="30000" dirty="0" smtClean="0">
                <a:solidFill>
                  <a:schemeClr val="tx1"/>
                </a:solidFill>
                <a:effectLst/>
                <a:latin typeface="+mn-lt"/>
                <a:ea typeface="+mn-ea"/>
                <a:cs typeface="+mn-cs"/>
                <a:hlinkClick r:id="rId14"/>
              </a:rPr>
              <a:t>[23</a:t>
            </a:r>
            <a:r>
              <a:rPr lang="en-US" sz="1600" b="0" i="0" u="none" strike="noStrike" kern="1200" baseline="30000" dirty="0" smtClean="0">
                <a:solidFill>
                  <a:schemeClr val="tx1"/>
                </a:solidFill>
                <a:effectLst/>
                <a:latin typeface="+mn-lt"/>
                <a:ea typeface="+mn-ea"/>
                <a:cs typeface="+mn-cs"/>
                <a:hlinkClick r:id="rId14"/>
              </a:rPr>
              <a:t>]</a:t>
            </a:r>
            <a:endParaRPr lang="en-US" sz="1600" b="0" i="0" u="none" strike="noStrike" kern="1200" baseline="30000" dirty="0" smtClean="0">
              <a:solidFill>
                <a:schemeClr val="tx1"/>
              </a:solidFill>
              <a:effectLst/>
              <a:latin typeface="+mn-lt"/>
              <a:ea typeface="+mn-ea"/>
              <a:cs typeface="+mn-cs"/>
            </a:endParaRPr>
          </a:p>
          <a:p>
            <a:r>
              <a:rPr lang="en-US" sz="1600" b="0" i="0" kern="1200" dirty="0" smtClean="0">
                <a:solidFill>
                  <a:schemeClr val="tx1"/>
                </a:solidFill>
                <a:effectLst/>
                <a:latin typeface="+mn-lt"/>
                <a:ea typeface="+mn-ea"/>
                <a:cs typeface="+mn-cs"/>
              </a:rPr>
              <a:t>The </a:t>
            </a:r>
            <a:r>
              <a:rPr lang="en-US" sz="1600" b="1" i="0" kern="1200" dirty="0" smtClean="0">
                <a:solidFill>
                  <a:schemeClr val="tx1"/>
                </a:solidFill>
                <a:effectLst/>
                <a:latin typeface="+mn-lt"/>
                <a:ea typeface="+mn-ea"/>
                <a:cs typeface="+mn-cs"/>
              </a:rPr>
              <a:t>common utilities</a:t>
            </a:r>
            <a:r>
              <a:rPr lang="en-US" sz="1600" b="0" i="0" kern="1200" dirty="0" smtClean="0">
                <a:solidFill>
                  <a:schemeClr val="tx1"/>
                </a:solidFill>
                <a:effectLst/>
                <a:latin typeface="+mn-lt"/>
                <a:ea typeface="+mn-ea"/>
                <a:cs typeface="+mn-cs"/>
              </a:rPr>
              <a:t> that support the other </a:t>
            </a:r>
            <a:r>
              <a:rPr lang="en-US" sz="1600" b="1" i="0" kern="1200" dirty="0" smtClean="0">
                <a:solidFill>
                  <a:schemeClr val="tx1"/>
                </a:solidFill>
                <a:effectLst/>
                <a:latin typeface="+mn-lt"/>
                <a:ea typeface="+mn-ea"/>
                <a:cs typeface="+mn-cs"/>
              </a:rPr>
              <a:t>Hadoop</a:t>
            </a:r>
            <a:r>
              <a:rPr lang="en-US" sz="1600" b="0" i="0" kern="1200" dirty="0" smtClean="0">
                <a:solidFill>
                  <a:schemeClr val="tx1"/>
                </a:solidFill>
                <a:effectLst/>
                <a:latin typeface="+mn-lt"/>
                <a:ea typeface="+mn-ea"/>
                <a:cs typeface="+mn-cs"/>
              </a:rPr>
              <a:t> modules</a:t>
            </a:r>
            <a:endParaRPr lang="en-US" sz="1600" b="0" i="0" kern="1200" dirty="0" smtClean="0">
              <a:solidFill>
                <a:schemeClr val="tx1"/>
              </a:solidFill>
              <a:effectLst/>
              <a:latin typeface="+mn-lt"/>
              <a:ea typeface="+mn-ea"/>
              <a:cs typeface="+mn-cs"/>
            </a:endParaRPr>
          </a:p>
          <a:p>
            <a:r>
              <a:rPr lang="en-US" dirty="0" smtClean="0"/>
              <a:t> </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464620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smtClean="0">
                <a:solidFill>
                  <a:schemeClr val="tx1"/>
                </a:solidFill>
                <a:effectLst/>
                <a:latin typeface="+mn-lt"/>
                <a:ea typeface="+mn-ea"/>
                <a:cs typeface="+mn-cs"/>
              </a:rPr>
              <a:t>- Fault tolerance refers to the ability of a system (computer, network, cloud cluster, etc.) to continue operating without interruption when one or more of its components fail.</a:t>
            </a:r>
          </a:p>
          <a:p>
            <a:r>
              <a:rPr lang="en-US" sz="1600" b="0" i="0" kern="1200" dirty="0" smtClean="0">
                <a:solidFill>
                  <a:schemeClr val="tx1"/>
                </a:solidFill>
                <a:effectLst/>
                <a:latin typeface="+mn-lt"/>
                <a:ea typeface="+mn-ea"/>
                <a:cs typeface="+mn-cs"/>
              </a:rPr>
              <a:t>- The objective of creating a fault-tolerant system is to prevent disruptions arising from a single point of failure, ensuring the </a:t>
            </a:r>
            <a:r>
              <a:rPr lang="en-US" sz="1600" b="0" i="0" u="sng" kern="1200" dirty="0" smtClean="0">
                <a:solidFill>
                  <a:schemeClr val="tx1"/>
                </a:solidFill>
                <a:effectLst/>
                <a:latin typeface="+mn-lt"/>
                <a:ea typeface="+mn-ea"/>
                <a:cs typeface="+mn-cs"/>
                <a:hlinkClick r:id="rId3"/>
              </a:rPr>
              <a:t>high availability</a:t>
            </a:r>
            <a:r>
              <a:rPr lang="en-US" sz="1600" b="0" i="0" kern="1200" dirty="0" smtClean="0">
                <a:solidFill>
                  <a:schemeClr val="tx1"/>
                </a:solidFill>
                <a:effectLst/>
                <a:latin typeface="+mn-lt"/>
                <a:ea typeface="+mn-ea"/>
                <a:cs typeface="+mn-cs"/>
              </a:rPr>
              <a:t> and </a:t>
            </a:r>
            <a:r>
              <a:rPr lang="en-US" sz="1600" b="0" i="0" u="sng" kern="1200" dirty="0" smtClean="0">
                <a:solidFill>
                  <a:schemeClr val="tx1"/>
                </a:solidFill>
                <a:effectLst/>
                <a:latin typeface="+mn-lt"/>
                <a:ea typeface="+mn-ea"/>
                <a:cs typeface="+mn-cs"/>
                <a:hlinkClick r:id="rId4"/>
              </a:rPr>
              <a:t>business continuity</a:t>
            </a:r>
            <a:r>
              <a:rPr lang="en-US" sz="1600" b="0" i="0" kern="1200" dirty="0" smtClean="0">
                <a:solidFill>
                  <a:schemeClr val="tx1"/>
                </a:solidFill>
                <a:effectLst/>
                <a:latin typeface="+mn-lt"/>
                <a:ea typeface="+mn-ea"/>
                <a:cs typeface="+mn-cs"/>
              </a:rPr>
              <a:t> of mission-critical applications or systems.</a:t>
            </a:r>
          </a:p>
          <a:p>
            <a:pPr marL="0" indent="0">
              <a:buFontTx/>
              <a:buNone/>
            </a:pPr>
            <a:r>
              <a:rPr lang="en-US" sz="1600" b="0" i="0" kern="1200" dirty="0" smtClean="0">
                <a:solidFill>
                  <a:schemeClr val="tx1"/>
                </a:solidFill>
                <a:effectLst/>
                <a:latin typeface="+mn-lt"/>
                <a:ea typeface="+mn-ea"/>
                <a:cs typeface="+mn-cs"/>
              </a:rPr>
              <a:t>- Fault-tolerant systems use backup components that automatically take the place of failed components, ensuring no loss of service. These include:</a:t>
            </a:r>
          </a:p>
          <a:p>
            <a:pPr marL="0" indent="0">
              <a:buFontTx/>
              <a:buNone/>
            </a:pPr>
            <a:r>
              <a:rPr lang="en-US" sz="1600" b="0" i="0" kern="1200" dirty="0" smtClean="0">
                <a:solidFill>
                  <a:schemeClr val="tx1"/>
                </a:solidFill>
                <a:effectLst/>
                <a:latin typeface="+mn-lt"/>
                <a:ea typeface="+mn-ea"/>
                <a:cs typeface="+mn-cs"/>
              </a:rPr>
              <a:t>+ Hardware systems that are backed up by identical or equivalent systems. For example, a server can be made fault tolerant by using an identical server running in parallel, with all operations mirrored to the backup server.</a:t>
            </a:r>
          </a:p>
          <a:p>
            <a:r>
              <a:rPr lang="en-US" sz="1600" b="0" i="0" kern="1200" dirty="0" smtClean="0">
                <a:solidFill>
                  <a:schemeClr val="tx1"/>
                </a:solidFill>
                <a:effectLst/>
                <a:latin typeface="+mn-lt"/>
                <a:ea typeface="+mn-ea"/>
                <a:cs typeface="+mn-cs"/>
              </a:rPr>
              <a:t>+ Software systems that are backed up by other software instances. For example, a database with customer information can be continuously replicated to another machine. If the primary database goes down, operations can be automatically redirected to the second database.</a:t>
            </a:r>
          </a:p>
          <a:p>
            <a:r>
              <a:rPr lang="en-US" sz="1600" b="0" i="0" kern="1200" dirty="0" smtClean="0">
                <a:solidFill>
                  <a:schemeClr val="tx1"/>
                </a:solidFill>
                <a:effectLst/>
                <a:latin typeface="+mn-lt"/>
                <a:ea typeface="+mn-ea"/>
                <a:cs typeface="+mn-cs"/>
              </a:rPr>
              <a:t>+ Power sources that are made fault tolerant using alternative sources. For example, many organizations have power generators that can take over in case main line electricity fails.</a:t>
            </a:r>
          </a:p>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14</a:t>
            </a:fld>
            <a:endParaRPr lang="en-US"/>
          </a:p>
        </p:txBody>
      </p:sp>
    </p:spTree>
    <p:extLst>
      <p:ext uri="{BB962C8B-B14F-4D97-AF65-F5344CB8AC3E}">
        <p14:creationId xmlns:p14="http://schemas.microsoft.com/office/powerpoint/2010/main" val="486672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sz="1600" b="1" i="0" kern="1200" dirty="0" err="1" smtClean="0">
                <a:solidFill>
                  <a:schemeClr val="tx1"/>
                </a:solidFill>
                <a:effectLst/>
                <a:latin typeface="+mn-lt"/>
                <a:ea typeface="+mn-ea"/>
                <a:cs typeface="+mn-cs"/>
              </a:rPr>
              <a:t>ZooKeeper</a:t>
            </a:r>
            <a:r>
              <a:rPr lang="en-US" sz="1600" b="0" i="0" kern="1200" dirty="0" smtClean="0">
                <a:solidFill>
                  <a:schemeClr val="tx1"/>
                </a:solidFill>
                <a:effectLst/>
                <a:latin typeface="+mn-lt"/>
                <a:ea typeface="+mn-ea"/>
                <a:cs typeface="+mn-cs"/>
              </a:rPr>
              <a:t> is a centralized service for maintaining configuration information, naming, providing distributed synchronization, and providing group services. All of these kinds of services are used in some form or another by distributed applications.</a:t>
            </a:r>
          </a:p>
          <a:p>
            <a:pPr marL="285750" indent="-285750">
              <a:buFontTx/>
              <a:buChar char="-"/>
            </a:pPr>
            <a:r>
              <a:rPr lang="en-US" sz="1600" b="1" i="0" kern="1200" dirty="0" smtClean="0">
                <a:solidFill>
                  <a:schemeClr val="tx1"/>
                </a:solidFill>
                <a:effectLst/>
                <a:latin typeface="+mn-lt"/>
                <a:ea typeface="+mn-ea"/>
                <a:cs typeface="+mn-cs"/>
              </a:rPr>
              <a:t>YARN</a:t>
            </a:r>
            <a:r>
              <a:rPr lang="en-US" sz="1600" b="0" i="0" kern="1200" dirty="0" smtClean="0">
                <a:solidFill>
                  <a:schemeClr val="tx1"/>
                </a:solidFill>
                <a:effectLst/>
                <a:latin typeface="+mn-lt"/>
                <a:ea typeface="+mn-ea"/>
                <a:cs typeface="+mn-cs"/>
              </a:rPr>
              <a:t> is a large-scale, distributed operating system for big data applications. The technology is designed for </a:t>
            </a:r>
            <a:r>
              <a:rPr lang="en-US" sz="1600" b="1" i="0" kern="1200" dirty="0" smtClean="0">
                <a:solidFill>
                  <a:schemeClr val="tx1"/>
                </a:solidFill>
                <a:effectLst/>
                <a:latin typeface="+mn-lt"/>
                <a:ea typeface="+mn-ea"/>
                <a:cs typeface="+mn-cs"/>
              </a:rPr>
              <a:t>cluster</a:t>
            </a:r>
            <a:r>
              <a:rPr lang="en-US" sz="1600" b="0" i="0" kern="1200" dirty="0" smtClean="0">
                <a:solidFill>
                  <a:schemeClr val="tx1"/>
                </a:solidFill>
                <a:effectLst/>
                <a:latin typeface="+mn-lt"/>
                <a:ea typeface="+mn-ea"/>
                <a:cs typeface="+mn-cs"/>
              </a:rPr>
              <a:t> management and is one of the key features in the second generation of </a:t>
            </a:r>
            <a:r>
              <a:rPr lang="en-US" sz="1600" b="1" i="0" kern="1200" dirty="0" smtClean="0">
                <a:solidFill>
                  <a:schemeClr val="tx1"/>
                </a:solidFill>
                <a:effectLst/>
                <a:latin typeface="+mn-lt"/>
                <a:ea typeface="+mn-ea"/>
                <a:cs typeface="+mn-cs"/>
              </a:rPr>
              <a:t>Hadoop</a:t>
            </a:r>
          </a:p>
          <a:p>
            <a:pPr marL="285750" indent="-285750">
              <a:buFontTx/>
              <a:buChar char="-"/>
            </a:pPr>
            <a:r>
              <a:rPr lang="en-US" sz="1600" b="1" i="0" kern="1200" dirty="0" smtClean="0">
                <a:solidFill>
                  <a:schemeClr val="tx1"/>
                </a:solidFill>
                <a:effectLst/>
                <a:latin typeface="+mn-lt"/>
                <a:ea typeface="+mn-ea"/>
                <a:cs typeface="+mn-cs"/>
              </a:rPr>
              <a:t>Pig</a:t>
            </a:r>
            <a:r>
              <a:rPr lang="en-US" sz="1600" b="0" i="0" kern="1200" dirty="0" smtClean="0">
                <a:solidFill>
                  <a:schemeClr val="tx1"/>
                </a:solidFill>
                <a:effectLst/>
                <a:latin typeface="+mn-lt"/>
                <a:ea typeface="+mn-ea"/>
                <a:cs typeface="+mn-cs"/>
              </a:rPr>
              <a:t> and </a:t>
            </a:r>
            <a:r>
              <a:rPr lang="en-US" sz="1600" b="1" i="0" kern="1200" dirty="0" smtClean="0">
                <a:solidFill>
                  <a:schemeClr val="tx1"/>
                </a:solidFill>
                <a:effectLst/>
                <a:latin typeface="+mn-lt"/>
                <a:ea typeface="+mn-ea"/>
                <a:cs typeface="+mn-cs"/>
              </a:rPr>
              <a:t>Hive</a:t>
            </a:r>
            <a:r>
              <a:rPr lang="en-US" sz="1600" b="0" i="0" kern="1200" dirty="0" smtClean="0">
                <a:solidFill>
                  <a:schemeClr val="tx1"/>
                </a:solidFill>
                <a:effectLst/>
                <a:latin typeface="+mn-lt"/>
                <a:ea typeface="+mn-ea"/>
                <a:cs typeface="+mn-cs"/>
              </a:rPr>
              <a:t> are the two key components of the Hadoop ecosystem. What does pig </a:t>
            </a:r>
            <a:r>
              <a:rPr lang="en-US" sz="1600" b="0" i="0" kern="1200" dirty="0" err="1" smtClean="0">
                <a:solidFill>
                  <a:schemeClr val="tx1"/>
                </a:solidFill>
                <a:effectLst/>
                <a:latin typeface="+mn-lt"/>
                <a:ea typeface="+mn-ea"/>
                <a:cs typeface="+mn-cs"/>
              </a:rPr>
              <a:t>hadoop</a:t>
            </a:r>
            <a:r>
              <a:rPr lang="en-US" sz="1600" b="0" i="0" kern="1200" dirty="0" smtClean="0">
                <a:solidFill>
                  <a:schemeClr val="tx1"/>
                </a:solidFill>
                <a:effectLst/>
                <a:latin typeface="+mn-lt"/>
                <a:ea typeface="+mn-ea"/>
                <a:cs typeface="+mn-cs"/>
              </a:rPr>
              <a:t> or hive </a:t>
            </a:r>
            <a:r>
              <a:rPr lang="en-US" sz="1600" b="0" i="0" kern="1200" dirty="0" err="1" smtClean="0">
                <a:solidFill>
                  <a:schemeClr val="tx1"/>
                </a:solidFill>
                <a:effectLst/>
                <a:latin typeface="+mn-lt"/>
                <a:ea typeface="+mn-ea"/>
                <a:cs typeface="+mn-cs"/>
              </a:rPr>
              <a:t>hadoop</a:t>
            </a:r>
            <a:r>
              <a:rPr lang="en-US" sz="1600" b="0" i="0" kern="1200" dirty="0" smtClean="0">
                <a:solidFill>
                  <a:schemeClr val="tx1"/>
                </a:solidFill>
                <a:effectLst/>
                <a:latin typeface="+mn-lt"/>
                <a:ea typeface="+mn-ea"/>
                <a:cs typeface="+mn-cs"/>
              </a:rPr>
              <a:t> solve? Pig </a:t>
            </a:r>
            <a:r>
              <a:rPr lang="en-US" sz="1600" b="0" i="0" kern="1200" dirty="0" err="1" smtClean="0">
                <a:solidFill>
                  <a:schemeClr val="tx1"/>
                </a:solidFill>
                <a:effectLst/>
                <a:latin typeface="+mn-lt"/>
                <a:ea typeface="+mn-ea"/>
                <a:cs typeface="+mn-cs"/>
              </a:rPr>
              <a:t>hadoop</a:t>
            </a:r>
            <a:r>
              <a:rPr lang="en-US" sz="1600" b="0" i="0" kern="1200" dirty="0" smtClean="0">
                <a:solidFill>
                  <a:schemeClr val="tx1"/>
                </a:solidFill>
                <a:effectLst/>
                <a:latin typeface="+mn-lt"/>
                <a:ea typeface="+mn-ea"/>
                <a:cs typeface="+mn-cs"/>
              </a:rPr>
              <a:t> and Hive </a:t>
            </a:r>
            <a:r>
              <a:rPr lang="en-US" sz="1600" b="0" i="0" kern="1200" dirty="0" err="1" smtClean="0">
                <a:solidFill>
                  <a:schemeClr val="tx1"/>
                </a:solidFill>
                <a:effectLst/>
                <a:latin typeface="+mn-lt"/>
                <a:ea typeface="+mn-ea"/>
                <a:cs typeface="+mn-cs"/>
              </a:rPr>
              <a:t>hadoop</a:t>
            </a:r>
            <a:r>
              <a:rPr lang="en-US" sz="1600" b="0" i="0" kern="1200" dirty="0" smtClean="0">
                <a:solidFill>
                  <a:schemeClr val="tx1"/>
                </a:solidFill>
                <a:effectLst/>
                <a:latin typeface="+mn-lt"/>
                <a:ea typeface="+mn-ea"/>
                <a:cs typeface="+mn-cs"/>
              </a:rPr>
              <a:t> have a similar goal- they are tools that ease the complexity of writing complex java </a:t>
            </a:r>
            <a:r>
              <a:rPr lang="en-US" sz="1600" b="0" i="0" kern="1200" dirty="0" err="1" smtClean="0">
                <a:solidFill>
                  <a:schemeClr val="tx1"/>
                </a:solidFill>
                <a:effectLst/>
                <a:latin typeface="+mn-lt"/>
                <a:ea typeface="+mn-ea"/>
                <a:cs typeface="+mn-cs"/>
              </a:rPr>
              <a:t>MapReduce</a:t>
            </a:r>
            <a:r>
              <a:rPr lang="en-US" sz="1600" b="0" i="0" kern="1200" dirty="0" smtClean="0">
                <a:solidFill>
                  <a:schemeClr val="tx1"/>
                </a:solidFill>
                <a:effectLst/>
                <a:latin typeface="+mn-lt"/>
                <a:ea typeface="+mn-ea"/>
                <a:cs typeface="+mn-cs"/>
              </a:rPr>
              <a:t> programs. </a:t>
            </a:r>
          </a:p>
          <a:p>
            <a:pPr marL="285750" indent="-285750">
              <a:buFontTx/>
              <a:buChar char="-"/>
            </a:pP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15</a:t>
            </a:fld>
            <a:endParaRPr lang="en-US"/>
          </a:p>
        </p:txBody>
      </p:sp>
    </p:spTree>
    <p:extLst>
      <p:ext uri="{BB962C8B-B14F-4D97-AF65-F5344CB8AC3E}">
        <p14:creationId xmlns:p14="http://schemas.microsoft.com/office/powerpoint/2010/main" val="1641464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smtClean="0"/>
              <a:t>- </a:t>
            </a:r>
            <a:r>
              <a:rPr lang="en-US" sz="1600" dirty="0" smtClean="0"/>
              <a:t>NoSQL data store build on top of HDFS</a:t>
            </a:r>
          </a:p>
          <a:p>
            <a:r>
              <a:rPr lang="en-US" dirty="0" smtClean="0"/>
              <a:t>- </a:t>
            </a:r>
            <a:r>
              <a:rPr lang="en-US" sz="2000" dirty="0" smtClean="0"/>
              <a:t>HDFS good for:</a:t>
            </a:r>
          </a:p>
          <a:p>
            <a:pPr lvl="1"/>
            <a:r>
              <a:rPr lang="en-US" sz="2000" dirty="0" smtClean="0"/>
              <a:t>Large files</a:t>
            </a:r>
          </a:p>
          <a:p>
            <a:pPr lvl="1"/>
            <a:r>
              <a:rPr lang="en-US" sz="2000" dirty="0" smtClean="0"/>
              <a:t>Streaming data</a:t>
            </a:r>
          </a:p>
          <a:p>
            <a:r>
              <a:rPr lang="en-US" sz="2000" dirty="0" smtClean="0"/>
              <a:t>- Not good for:</a:t>
            </a:r>
          </a:p>
          <a:p>
            <a:pPr lvl="1"/>
            <a:r>
              <a:rPr lang="en-US" sz="2000" dirty="0" smtClean="0"/>
              <a:t>Lots of small files</a:t>
            </a:r>
          </a:p>
          <a:p>
            <a:pPr lvl="1"/>
            <a:r>
              <a:rPr lang="en-US" sz="2000" dirty="0" smtClean="0"/>
              <a:t>Random access to files</a:t>
            </a:r>
          </a:p>
          <a:p>
            <a:pPr lvl="1"/>
            <a:endParaRPr lang="en-US" sz="2000" dirty="0" smtClean="0"/>
          </a:p>
          <a:p>
            <a:r>
              <a:rPr lang="vi-VN" sz="2800" dirty="0" smtClean="0"/>
              <a:t>Design of HDFS</a:t>
            </a:r>
            <a:endParaRPr lang="en-US" sz="2800" dirty="0" smtClean="0"/>
          </a:p>
          <a:p>
            <a:r>
              <a:rPr lang="en-US" sz="2800" dirty="0" smtClean="0"/>
              <a:t>- Master-Slave design</a:t>
            </a:r>
          </a:p>
          <a:p>
            <a:r>
              <a:rPr lang="en-US" sz="2800" dirty="0" smtClean="0"/>
              <a:t>- Master Node</a:t>
            </a:r>
          </a:p>
          <a:p>
            <a:pPr lvl="1"/>
            <a:r>
              <a:rPr lang="en-US" dirty="0" smtClean="0"/>
              <a:t>+ Single </a:t>
            </a:r>
            <a:r>
              <a:rPr lang="en-US" dirty="0" err="1" smtClean="0"/>
              <a:t>NameNode</a:t>
            </a:r>
            <a:r>
              <a:rPr lang="en-US" dirty="0" smtClean="0"/>
              <a:t> for managing metadata</a:t>
            </a:r>
          </a:p>
          <a:p>
            <a:r>
              <a:rPr lang="en-US" sz="2800" dirty="0" smtClean="0"/>
              <a:t>- Slave Nodes</a:t>
            </a:r>
          </a:p>
          <a:p>
            <a:pPr lvl="1"/>
            <a:r>
              <a:rPr lang="en-US" dirty="0" smtClean="0"/>
              <a:t>+ Multiple </a:t>
            </a:r>
            <a:r>
              <a:rPr lang="en-US" dirty="0" err="1" smtClean="0"/>
              <a:t>DataNodes</a:t>
            </a:r>
            <a:r>
              <a:rPr lang="en-US" dirty="0" smtClean="0"/>
              <a:t> for storing data</a:t>
            </a:r>
          </a:p>
          <a:p>
            <a:r>
              <a:rPr lang="en-US" sz="2800" dirty="0" smtClean="0"/>
              <a:t>- Other</a:t>
            </a:r>
          </a:p>
          <a:p>
            <a:pPr lvl="1"/>
            <a:r>
              <a:rPr lang="en-US" dirty="0" smtClean="0"/>
              <a:t>+ Secondary </a:t>
            </a:r>
            <a:r>
              <a:rPr lang="en-US" dirty="0" err="1" smtClean="0"/>
              <a:t>NameNode</a:t>
            </a:r>
            <a:r>
              <a:rPr lang="en-US" dirty="0" smtClean="0"/>
              <a:t> as a backup</a:t>
            </a:r>
          </a:p>
          <a:p>
            <a:pPr lvl="1"/>
            <a:endParaRPr lang="en-US" sz="2000" dirty="0" smtClean="0"/>
          </a:p>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937781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a:t>You can safely remove this slide. This slide</a:t>
            </a:r>
            <a:r>
              <a:rPr lang="en-US" baseline="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358170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vi-VN" dirty="0" smtClean="0"/>
              <a:t>list out the challenges:</a:t>
            </a:r>
            <a:r>
              <a:rPr lang="en-US" baseline="0" dirty="0" smtClean="0"/>
              <a:t> </a:t>
            </a:r>
            <a:r>
              <a:rPr lang="vi-VN" baseline="0" dirty="0" smtClean="0"/>
              <a:t>machine die, machine go slow, how to make machines recognize to each other, how could they collaborate.</a:t>
            </a:r>
            <a:endParaRPr lang="vi-VN" dirty="0" smtClean="0"/>
          </a:p>
        </p:txBody>
      </p:sp>
      <p:sp>
        <p:nvSpPr>
          <p:cNvPr id="4" name="Slide Number Placeholder 3"/>
          <p:cNvSpPr>
            <a:spLocks noGrp="1"/>
          </p:cNvSpPr>
          <p:nvPr>
            <p:ph type="sldNum" sz="quarter" idx="10"/>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577279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vi-VN" dirty="0" smtClean="0"/>
              <a:t>An example.</a:t>
            </a:r>
          </a:p>
          <a:p>
            <a:pPr marL="285750" indent="-285750">
              <a:buFontTx/>
              <a:buChar char="-"/>
            </a:pPr>
            <a:r>
              <a:rPr lang="vi-VN" dirty="0" smtClean="0"/>
              <a:t>Paralell partition:</a:t>
            </a:r>
            <a:r>
              <a:rPr lang="vi-VN" baseline="0" dirty="0" smtClean="0"/>
              <a:t> partition in different machines. </a:t>
            </a:r>
          </a:p>
          <a:p>
            <a:pPr marL="285750" indent="-285750">
              <a:buFontTx/>
              <a:buChar char="-"/>
            </a:pPr>
            <a:r>
              <a:rPr lang="vi-VN" dirty="0" smtClean="0"/>
              <a:t>Need a machine to summarize data.</a:t>
            </a:r>
          </a:p>
          <a:p>
            <a:pPr marL="285750" indent="-285750">
              <a:buFontTx/>
              <a:buChar char="-"/>
            </a:pPr>
            <a:r>
              <a:rPr lang="vi-VN" dirty="0" smtClean="0"/>
              <a:t>This requires all the machines run well and return the results quite the same time. </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370355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b="1" dirty="0" smtClean="0"/>
              <a:t>Critical path problem</a:t>
            </a:r>
            <a:r>
              <a:rPr lang="en-US" dirty="0" smtClean="0"/>
              <a:t>: It is the amount of time taken to finish the job without delaying the next milestone or actual completion date. So, if, any of the machines delays the job, the whole work gets delayed.</a:t>
            </a:r>
          </a:p>
          <a:p>
            <a:pPr marL="285750" indent="-285750">
              <a:buFontTx/>
              <a:buChar char="-"/>
            </a:pPr>
            <a:r>
              <a:rPr lang="en-US" b="1" dirty="0" smtClean="0"/>
              <a:t>Reliability problem</a:t>
            </a:r>
            <a:r>
              <a:rPr lang="en-US" dirty="0" smtClean="0"/>
              <a:t>: What if, any of the machines which is working with a part of data fails? The management of this failover becomes a challenge.</a:t>
            </a:r>
          </a:p>
          <a:p>
            <a:pPr marL="285750" indent="-285750">
              <a:buFontTx/>
              <a:buChar char="-"/>
            </a:pPr>
            <a:r>
              <a:rPr lang="en-US" b="1" dirty="0" smtClean="0"/>
              <a:t>Equal split issue</a:t>
            </a:r>
            <a:r>
              <a:rPr lang="en-US" dirty="0" smtClean="0"/>
              <a:t>: How will I divide the data into smaller chunks so that each machine gets even part of data to work with. In other words, how to equally divide the data such that no individual machine is overloaded or under utilized. Single split may fail: If any of the machine fails to provide the output, I will not be able to calculate the result. So, there should be a mechanism to ensure this fault tolerance capability of the system.</a:t>
            </a:r>
          </a:p>
          <a:p>
            <a:pPr marL="285750" indent="-285750">
              <a:buFontTx/>
              <a:buChar char="-"/>
            </a:pPr>
            <a:r>
              <a:rPr lang="en-US" b="1" dirty="0" smtClean="0"/>
              <a:t>Aggregation of result</a:t>
            </a:r>
            <a:r>
              <a:rPr lang="en-US" dirty="0" smtClean="0"/>
              <a:t>: There should be a mechanism to aggregate the result generated by each of the machines to produce the final output. </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20</a:t>
            </a:fld>
            <a:endParaRPr lang="en-US"/>
          </a:p>
        </p:txBody>
      </p:sp>
    </p:spTree>
    <p:extLst>
      <p:ext uri="{BB962C8B-B14F-4D97-AF65-F5344CB8AC3E}">
        <p14:creationId xmlns:p14="http://schemas.microsoft.com/office/powerpoint/2010/main" val="24558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err="1" smtClean="0">
                <a:solidFill>
                  <a:schemeClr val="tx1"/>
                </a:solidFill>
                <a:effectLst/>
                <a:latin typeface="+mn-lt"/>
                <a:ea typeface="+mn-ea"/>
                <a:cs typeface="+mn-cs"/>
              </a:rPr>
              <a:t>MapReduce</a:t>
            </a:r>
            <a:r>
              <a:rPr lang="en-US" sz="1600" b="0" i="0" kern="1200" dirty="0" smtClean="0">
                <a:solidFill>
                  <a:schemeClr val="tx1"/>
                </a:solidFill>
                <a:effectLst/>
                <a:latin typeface="+mn-lt"/>
                <a:ea typeface="+mn-ea"/>
                <a:cs typeface="+mn-cs"/>
              </a:rPr>
              <a:t> is a programming framework that allows us to perform distributed and parallel processing on large data sets in a distributed environment.</a:t>
            </a:r>
          </a:p>
          <a:p>
            <a:pPr marL="285750" indent="-285750">
              <a:buFontTx/>
              <a:buChar char="-"/>
            </a:pPr>
            <a:r>
              <a:rPr lang="en-US" sz="1600" b="0" i="0" kern="1200" dirty="0" err="1" smtClean="0">
                <a:solidFill>
                  <a:schemeClr val="tx1"/>
                </a:solidFill>
                <a:effectLst/>
                <a:latin typeface="+mn-lt"/>
                <a:ea typeface="+mn-ea"/>
                <a:cs typeface="+mn-cs"/>
              </a:rPr>
              <a:t>MapReduce</a:t>
            </a:r>
            <a:r>
              <a:rPr lang="en-US" sz="1600" b="0" i="0" kern="1200" dirty="0" smtClean="0">
                <a:solidFill>
                  <a:schemeClr val="tx1"/>
                </a:solidFill>
                <a:effectLst/>
                <a:latin typeface="+mn-lt"/>
                <a:ea typeface="+mn-ea"/>
                <a:cs typeface="+mn-cs"/>
              </a:rPr>
              <a:t> consists of two distinct tasks – Map and Reduce.</a:t>
            </a:r>
          </a:p>
          <a:p>
            <a:pPr marL="285750" indent="-285750">
              <a:buFontTx/>
              <a:buChar char="-"/>
            </a:pPr>
            <a:r>
              <a:rPr lang="en-US" sz="1600" b="0" i="0" kern="1200" dirty="0" smtClean="0">
                <a:solidFill>
                  <a:schemeClr val="tx1"/>
                </a:solidFill>
                <a:effectLst/>
                <a:latin typeface="+mn-lt"/>
                <a:ea typeface="+mn-ea"/>
                <a:cs typeface="+mn-cs"/>
              </a:rPr>
              <a:t>As the name </a:t>
            </a:r>
            <a:r>
              <a:rPr lang="en-US" sz="1600" b="0" i="0" kern="1200" dirty="0" err="1" smtClean="0">
                <a:solidFill>
                  <a:schemeClr val="tx1"/>
                </a:solidFill>
                <a:effectLst/>
                <a:latin typeface="+mn-lt"/>
                <a:ea typeface="+mn-ea"/>
                <a:cs typeface="+mn-cs"/>
              </a:rPr>
              <a:t>MapReduce</a:t>
            </a:r>
            <a:r>
              <a:rPr lang="en-US" sz="1600" b="0" i="0" kern="1200" dirty="0" smtClean="0">
                <a:solidFill>
                  <a:schemeClr val="tx1"/>
                </a:solidFill>
                <a:effectLst/>
                <a:latin typeface="+mn-lt"/>
                <a:ea typeface="+mn-ea"/>
                <a:cs typeface="+mn-cs"/>
              </a:rPr>
              <a:t> suggests, reducer phase takes place after mapper phase has been completed.</a:t>
            </a:r>
          </a:p>
          <a:p>
            <a:pPr marL="285750" indent="-285750">
              <a:buFontTx/>
              <a:buChar char="-"/>
            </a:pPr>
            <a:r>
              <a:rPr lang="en-US" sz="1600" b="0" i="0" kern="1200" dirty="0" smtClean="0">
                <a:solidFill>
                  <a:schemeClr val="tx1"/>
                </a:solidFill>
                <a:effectLst/>
                <a:latin typeface="+mn-lt"/>
                <a:ea typeface="+mn-ea"/>
                <a:cs typeface="+mn-cs"/>
              </a:rPr>
              <a:t>So, the first is the map job, where a block of data is read and processed to produce key-value pairs as intermediate outputs.</a:t>
            </a:r>
          </a:p>
          <a:p>
            <a:pPr marL="285750" indent="-285750">
              <a:buFontTx/>
              <a:buChar char="-"/>
            </a:pPr>
            <a:r>
              <a:rPr lang="en-US" sz="1600" b="0" i="0" kern="1200" dirty="0" smtClean="0">
                <a:solidFill>
                  <a:schemeClr val="tx1"/>
                </a:solidFill>
                <a:effectLst/>
                <a:latin typeface="+mn-lt"/>
                <a:ea typeface="+mn-ea"/>
                <a:cs typeface="+mn-cs"/>
              </a:rPr>
              <a:t>The output of a Mapper or map job (key-value pairs) is input to the Reducer.</a:t>
            </a:r>
          </a:p>
          <a:p>
            <a:pPr marL="285750" indent="-285750">
              <a:buFontTx/>
              <a:buChar char="-"/>
            </a:pPr>
            <a:r>
              <a:rPr lang="en-US" sz="1600" b="0" i="0" kern="1200" dirty="0" smtClean="0">
                <a:solidFill>
                  <a:schemeClr val="tx1"/>
                </a:solidFill>
                <a:effectLst/>
                <a:latin typeface="+mn-lt"/>
                <a:ea typeface="+mn-ea"/>
                <a:cs typeface="+mn-cs"/>
              </a:rPr>
              <a:t>The reducer receives the key-value pair from multiple map jobs.</a:t>
            </a:r>
          </a:p>
          <a:p>
            <a:pPr marL="285750" indent="-285750">
              <a:buFontTx/>
              <a:buChar char="-"/>
            </a:pPr>
            <a:r>
              <a:rPr lang="en-US" sz="1600" b="0" i="0" kern="1200" dirty="0" smtClean="0">
                <a:solidFill>
                  <a:schemeClr val="tx1"/>
                </a:solidFill>
                <a:effectLst/>
                <a:latin typeface="+mn-lt"/>
                <a:ea typeface="+mn-ea"/>
                <a:cs typeface="+mn-cs"/>
              </a:rPr>
              <a:t>Then, the reducer aggregates those intermediate data tuples (intermediate key-value pair) into a smaller set of tuples or key-value pairs which is the final output.</a:t>
            </a:r>
          </a:p>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21</a:t>
            </a:fld>
            <a:endParaRPr lang="en-US"/>
          </a:p>
        </p:txBody>
      </p:sp>
    </p:spTree>
    <p:extLst>
      <p:ext uri="{BB962C8B-B14F-4D97-AF65-F5344CB8AC3E}">
        <p14:creationId xmlns:p14="http://schemas.microsoft.com/office/powerpoint/2010/main" val="1710919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i="0" kern="1200" dirty="0" smtClean="0">
                <a:solidFill>
                  <a:schemeClr val="tx1"/>
                </a:solidFill>
                <a:effectLst/>
                <a:latin typeface="+mn-lt"/>
                <a:ea typeface="+mn-ea"/>
                <a:cs typeface="+mn-cs"/>
              </a:rPr>
              <a:t>Fault Tolerance</a:t>
            </a:r>
            <a:r>
              <a:rPr lang="en-US" sz="1600" b="0" i="0" kern="1200" dirty="0" smtClean="0">
                <a:solidFill>
                  <a:schemeClr val="tx1"/>
                </a:solidFill>
                <a:effectLst/>
                <a:latin typeface="+mn-lt"/>
                <a:ea typeface="+mn-ea"/>
                <a:cs typeface="+mn-cs"/>
              </a:rPr>
              <a:t> simply means a system’s ability to continue operating uninterrupted despite the failure of one or more of its components. This is true whether it is a computer system, a cloud cluster, a network, or something else. In other words, fault tolerance refers to how an operating system (OS) responds to and allows for software or hardware malfunctions and failures.</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22</a:t>
            </a:fld>
            <a:endParaRPr lang="en-US"/>
          </a:p>
        </p:txBody>
      </p:sp>
    </p:spTree>
    <p:extLst>
      <p:ext uri="{BB962C8B-B14F-4D97-AF65-F5344CB8AC3E}">
        <p14:creationId xmlns:p14="http://schemas.microsoft.com/office/powerpoint/2010/main" val="1218168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vi-VN" dirty="0" smtClean="0"/>
              <a:t>There're some background required to get the sense of this talk.</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703224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vi-VN" dirty="0" smtClean="0"/>
              <a:t>An example of Map-reduce idea.</a:t>
            </a:r>
          </a:p>
          <a:p>
            <a:pPr marL="285750" indent="-285750">
              <a:buFontTx/>
              <a:buChar char="-"/>
            </a:pPr>
            <a:r>
              <a:rPr lang="vi-VN" dirty="0" smtClean="0"/>
              <a:t>Map: compute in each machine.</a:t>
            </a:r>
          </a:p>
          <a:p>
            <a:pPr marL="285750" indent="-285750">
              <a:buFontTx/>
              <a:buChar char="-"/>
            </a:pPr>
            <a:r>
              <a:rPr lang="vi-VN" dirty="0" smtClean="0"/>
              <a:t>Reduce: summarize the results to return to user. Have to pre-define the attributes to reduce. </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24</a:t>
            </a:fld>
            <a:endParaRPr lang="en-US"/>
          </a:p>
        </p:txBody>
      </p:sp>
    </p:spTree>
    <p:extLst>
      <p:ext uri="{BB962C8B-B14F-4D97-AF65-F5344CB8AC3E}">
        <p14:creationId xmlns:p14="http://schemas.microsoft.com/office/powerpoint/2010/main" val="212377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sz="1600" b="0" i="0" kern="1200" dirty="0" smtClean="0">
                <a:solidFill>
                  <a:schemeClr val="tx1"/>
                </a:solidFill>
                <a:effectLst/>
                <a:latin typeface="+mn-lt"/>
                <a:ea typeface="+mn-ea"/>
                <a:cs typeface="+mn-cs"/>
              </a:rPr>
              <a:t>First, we divide the input in three splits as shown in the figure. This will distribute the work among all the map nodes.</a:t>
            </a:r>
          </a:p>
          <a:p>
            <a:pPr marL="285750" indent="-285750">
              <a:buFontTx/>
              <a:buChar char="-"/>
            </a:pPr>
            <a:r>
              <a:rPr lang="en-US" sz="1600" b="0" i="0" kern="1200" dirty="0" smtClean="0">
                <a:solidFill>
                  <a:schemeClr val="tx1"/>
                </a:solidFill>
                <a:effectLst/>
                <a:latin typeface="+mn-lt"/>
                <a:ea typeface="+mn-ea"/>
                <a:cs typeface="+mn-cs"/>
              </a:rPr>
              <a:t>Then, we tokenize the words in each of the mapper and give a hardcoded value (1) to each of the tokens or words. The rationale behind giving a hardcoded value equal to 1 is that every word, in itself, will occur once.</a:t>
            </a:r>
          </a:p>
          <a:p>
            <a:pPr marL="285750" indent="-285750">
              <a:buFontTx/>
              <a:buChar char="-"/>
            </a:pPr>
            <a:r>
              <a:rPr lang="en-US" sz="1600" b="0" i="0" kern="1200" dirty="0" smtClean="0">
                <a:solidFill>
                  <a:schemeClr val="tx1"/>
                </a:solidFill>
                <a:effectLst/>
                <a:latin typeface="+mn-lt"/>
                <a:ea typeface="+mn-ea"/>
                <a:cs typeface="+mn-cs"/>
              </a:rPr>
              <a:t>Now, a list of key-value pair will be created where the key is nothing but the individual words and value is one. So, for the first line (Dear Bear River) we have 3 key-value pairs – Dear, 1; Bear, 1; River, 1. The mapping process remains the same on all the nodes.</a:t>
            </a:r>
          </a:p>
          <a:p>
            <a:pPr marL="285750" indent="-285750">
              <a:buFontTx/>
              <a:buChar char="-"/>
            </a:pPr>
            <a:r>
              <a:rPr lang="en-US" sz="1600" b="0" i="0" kern="1200" dirty="0" smtClean="0">
                <a:solidFill>
                  <a:schemeClr val="tx1"/>
                </a:solidFill>
                <a:effectLst/>
                <a:latin typeface="+mn-lt"/>
                <a:ea typeface="+mn-ea"/>
                <a:cs typeface="+mn-cs"/>
              </a:rPr>
              <a:t>After mapper phase, a partition process takes place where sorting and shuffling happens so that all the tuples with the same key are sent to the corresponding reducer.</a:t>
            </a:r>
          </a:p>
          <a:p>
            <a:pPr marL="285750" indent="-285750">
              <a:buFontTx/>
              <a:buChar char="-"/>
            </a:pPr>
            <a:r>
              <a:rPr lang="en-US" sz="1600" b="0" i="0" kern="1200" dirty="0" smtClean="0">
                <a:solidFill>
                  <a:schemeClr val="tx1"/>
                </a:solidFill>
                <a:effectLst/>
                <a:latin typeface="+mn-lt"/>
                <a:ea typeface="+mn-ea"/>
                <a:cs typeface="+mn-cs"/>
              </a:rPr>
              <a:t>So, after the sorting and shuffling phase, each reducer will have a unique key and a list of values corresponding to that very key. For example, Bear, [1,1]; Car, [1,1,1].., etc. </a:t>
            </a:r>
          </a:p>
          <a:p>
            <a:pPr marL="285750" indent="-285750">
              <a:buFontTx/>
              <a:buChar char="-"/>
            </a:pPr>
            <a:r>
              <a:rPr lang="en-US" sz="1600" b="0" i="0" kern="1200" dirty="0" smtClean="0">
                <a:solidFill>
                  <a:schemeClr val="tx1"/>
                </a:solidFill>
                <a:effectLst/>
                <a:latin typeface="+mn-lt"/>
                <a:ea typeface="+mn-ea"/>
                <a:cs typeface="+mn-cs"/>
              </a:rPr>
              <a:t>Now, each Reducer counts the values which are present in that list of values. As shown in the figure, reducer gets a list of values which is [1,1] for the key Bear. Then, it counts the number of ones in the very list and gives the final output as – Bear, 2.</a:t>
            </a:r>
          </a:p>
          <a:p>
            <a:pPr marL="285750" indent="-285750">
              <a:buFontTx/>
              <a:buChar char="-"/>
            </a:pPr>
            <a:r>
              <a:rPr lang="en-US" sz="1600" b="0" i="0" kern="1200" dirty="0" smtClean="0">
                <a:solidFill>
                  <a:schemeClr val="tx1"/>
                </a:solidFill>
                <a:effectLst/>
                <a:latin typeface="+mn-lt"/>
                <a:ea typeface="+mn-ea"/>
                <a:cs typeface="+mn-cs"/>
              </a:rPr>
              <a:t>Finally, all the output key/value pairs are then collected and written in the output file.</a:t>
            </a:r>
          </a:p>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25</a:t>
            </a:fld>
            <a:endParaRPr lang="en-US"/>
          </a:p>
        </p:txBody>
      </p:sp>
    </p:spTree>
    <p:extLst>
      <p:ext uri="{BB962C8B-B14F-4D97-AF65-F5344CB8AC3E}">
        <p14:creationId xmlns:p14="http://schemas.microsoft.com/office/powerpoint/2010/main" val="1238486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vi-VN" dirty="0" smtClean="0"/>
              <a:t>Map-reduce from Google</a:t>
            </a:r>
            <a:r>
              <a:rPr lang="vi-VN" baseline="0" dirty="0" smtClean="0"/>
              <a:t> (idea).</a:t>
            </a:r>
          </a:p>
          <a:p>
            <a:r>
              <a:rPr lang="vi-VN" baseline="0" dirty="0" smtClean="0"/>
              <a:t>- There a framework to implement this idea called Hadoop. Sequencely, Map-reduce -&gt; hard disk, then Map-reduce -&gt; hard disk.</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26</a:t>
            </a:fld>
            <a:endParaRPr lang="en-US"/>
          </a:p>
        </p:txBody>
      </p:sp>
    </p:spTree>
    <p:extLst>
      <p:ext uri="{BB962C8B-B14F-4D97-AF65-F5344CB8AC3E}">
        <p14:creationId xmlns:p14="http://schemas.microsoft.com/office/powerpoint/2010/main" val="1976016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vi-VN" dirty="0" smtClean="0"/>
              <a:t>Price of mamory decrease (cheaper) =&gt; want to store data in memory.</a:t>
            </a:r>
          </a:p>
          <a:p>
            <a:pPr marL="285750" indent="-285750">
              <a:buFontTx/>
              <a:buChar char="-"/>
            </a:pPr>
            <a:r>
              <a:rPr lang="vi-VN" dirty="0" smtClean="0"/>
              <a:t>=&gt; Give birth of Apache Spark.</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28</a:t>
            </a:fld>
            <a:endParaRPr lang="en-US"/>
          </a:p>
        </p:txBody>
      </p:sp>
    </p:spTree>
    <p:extLst>
      <p:ext uri="{BB962C8B-B14F-4D97-AF65-F5344CB8AC3E}">
        <p14:creationId xmlns:p14="http://schemas.microsoft.com/office/powerpoint/2010/main" val="1276730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a:t>You can safely remove this slide. This slide</a:t>
            </a:r>
            <a:r>
              <a:rPr lang="en-US" baseline="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8859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vi-VN" dirty="0" smtClean="0"/>
              <a:t>It can solve the issues of handling the failure of machines.</a:t>
            </a:r>
          </a:p>
          <a:p>
            <a:pPr marL="285750" indent="-285750">
              <a:buFontTx/>
              <a:buChar char="-"/>
            </a:pPr>
            <a:r>
              <a:rPr lang="vi-VN" dirty="0" smtClean="0"/>
              <a:t>Fault-tolerance:</a:t>
            </a:r>
            <a:r>
              <a:rPr lang="vi-VN" baseline="0" dirty="0" smtClean="0"/>
              <a:t> machine die or stand by.</a:t>
            </a:r>
          </a:p>
          <a:p>
            <a:pPr marL="285750" indent="-285750">
              <a:buFontTx/>
              <a:buChar char="-"/>
            </a:pPr>
            <a:r>
              <a:rPr lang="vi-VN" dirty="0" smtClean="0"/>
              <a:t>Hide complexites: help users avoid the coding for structure the distributed mechanism. </a:t>
            </a:r>
          </a:p>
          <a:p>
            <a:pPr marL="285750" indent="-285750">
              <a:buFontTx/>
              <a:buChar char="-"/>
            </a:pPr>
            <a:endParaRPr lang="vi-VN" dirty="0" smtClean="0"/>
          </a:p>
          <a:p>
            <a:r>
              <a:rPr lang="en-US" sz="1600" b="1" i="0" kern="1200" dirty="0" smtClean="0">
                <a:solidFill>
                  <a:schemeClr val="tx1"/>
                </a:solidFill>
                <a:effectLst/>
                <a:latin typeface="+mn-lt"/>
                <a:ea typeface="+mn-ea"/>
                <a:cs typeface="+mn-cs"/>
              </a:rPr>
              <a:t>Basic concepts</a:t>
            </a:r>
          </a:p>
          <a:p>
            <a:r>
              <a:rPr lang="en-US" sz="1600" b="1" i="0" kern="1200" dirty="0" smtClean="0">
                <a:solidFill>
                  <a:schemeClr val="tx1"/>
                </a:solidFill>
                <a:effectLst/>
                <a:latin typeface="+mn-lt"/>
                <a:ea typeface="+mn-ea"/>
                <a:cs typeface="+mn-cs"/>
              </a:rPr>
              <a:t>RDD</a:t>
            </a:r>
            <a:r>
              <a:rPr lang="en-US" sz="1600" b="0" i="0" kern="1200" dirty="0" smtClean="0">
                <a:solidFill>
                  <a:schemeClr val="tx1"/>
                </a:solidFill>
                <a:effectLst/>
                <a:latin typeface="+mn-lt"/>
                <a:ea typeface="+mn-ea"/>
                <a:cs typeface="+mn-cs"/>
              </a:rPr>
              <a:t>: </a:t>
            </a:r>
            <a:r>
              <a:rPr lang="en-US" sz="1600" b="0" i="1" kern="1200" dirty="0" smtClean="0">
                <a:solidFill>
                  <a:schemeClr val="tx1"/>
                </a:solidFill>
                <a:effectLst/>
                <a:latin typeface="+mn-lt"/>
                <a:ea typeface="+mn-ea"/>
                <a:cs typeface="+mn-cs"/>
              </a:rPr>
              <a:t>the basic abstraction of Spark. It distributes data object on to multiple machines, and process in memory, which is faster than processing on a single machine like R or Python. But it’s not organized in named columns.</a:t>
            </a:r>
            <a:endParaRPr lang="en-US" sz="1600" b="0" i="0" kern="1200" dirty="0" smtClean="0">
              <a:solidFill>
                <a:schemeClr val="tx1"/>
              </a:solidFill>
              <a:effectLst/>
              <a:latin typeface="+mn-lt"/>
              <a:ea typeface="+mn-ea"/>
              <a:cs typeface="+mn-cs"/>
            </a:endParaRPr>
          </a:p>
          <a:p>
            <a:r>
              <a:rPr lang="en-US" sz="1600" b="1" i="0" kern="1200" dirty="0" err="1" smtClean="0">
                <a:solidFill>
                  <a:schemeClr val="tx1"/>
                </a:solidFill>
                <a:effectLst/>
                <a:latin typeface="+mn-lt"/>
                <a:ea typeface="+mn-ea"/>
                <a:cs typeface="+mn-cs"/>
              </a:rPr>
              <a:t>Dataframe</a:t>
            </a:r>
            <a:r>
              <a:rPr lang="en-US" sz="1600" b="0" i="1" kern="1200" dirty="0" smtClean="0">
                <a:solidFill>
                  <a:schemeClr val="tx1"/>
                </a:solidFill>
                <a:effectLst/>
                <a:latin typeface="+mn-lt"/>
                <a:ea typeface="+mn-ea"/>
                <a:cs typeface="+mn-cs"/>
              </a:rPr>
              <a:t>: built on top of </a:t>
            </a:r>
            <a:r>
              <a:rPr lang="en-US" sz="1600" b="0" i="1" kern="1200" dirty="0" err="1" smtClean="0">
                <a:solidFill>
                  <a:schemeClr val="tx1"/>
                </a:solidFill>
                <a:effectLst/>
                <a:latin typeface="+mn-lt"/>
                <a:ea typeface="+mn-ea"/>
                <a:cs typeface="+mn-cs"/>
              </a:rPr>
              <a:t>rdd</a:t>
            </a:r>
            <a:r>
              <a:rPr lang="en-US" sz="1600" b="0" i="1" kern="1200" dirty="0" smtClean="0">
                <a:solidFill>
                  <a:schemeClr val="tx1"/>
                </a:solidFill>
                <a:effectLst/>
                <a:latin typeface="+mn-lt"/>
                <a:ea typeface="+mn-ea"/>
                <a:cs typeface="+mn-cs"/>
              </a:rPr>
              <a:t> and can have a schema with column names and data types. It’s faster than </a:t>
            </a:r>
            <a:r>
              <a:rPr lang="en-US" sz="1600" b="0" i="1" kern="1200" dirty="0" err="1" smtClean="0">
                <a:solidFill>
                  <a:schemeClr val="tx1"/>
                </a:solidFill>
                <a:effectLst/>
                <a:latin typeface="+mn-lt"/>
                <a:ea typeface="+mn-ea"/>
                <a:cs typeface="+mn-cs"/>
              </a:rPr>
              <a:t>rdd</a:t>
            </a:r>
            <a:r>
              <a:rPr lang="en-US" sz="1600" b="0" i="1" kern="1200" dirty="0" smtClean="0">
                <a:solidFill>
                  <a:schemeClr val="tx1"/>
                </a:solidFill>
                <a:effectLst/>
                <a:latin typeface="+mn-lt"/>
                <a:ea typeface="+mn-ea"/>
                <a:cs typeface="+mn-cs"/>
              </a:rPr>
              <a:t> because it gives Spark more information about the data.</a:t>
            </a:r>
            <a:endParaRPr lang="en-US" sz="1600" b="0" i="0" kern="1200" dirty="0" smtClean="0">
              <a:solidFill>
                <a:schemeClr val="tx1"/>
              </a:solidFill>
              <a:effectLst/>
              <a:latin typeface="+mn-lt"/>
              <a:ea typeface="+mn-ea"/>
              <a:cs typeface="+mn-cs"/>
            </a:endParaRPr>
          </a:p>
          <a:p>
            <a:r>
              <a:rPr lang="en-US" sz="1600" b="1" i="0" kern="1200" dirty="0" smtClean="0">
                <a:solidFill>
                  <a:schemeClr val="tx1"/>
                </a:solidFill>
                <a:effectLst/>
                <a:latin typeface="+mn-lt"/>
                <a:ea typeface="+mn-ea"/>
                <a:cs typeface="+mn-cs"/>
              </a:rPr>
              <a:t>Lazy evaluation</a:t>
            </a:r>
            <a:r>
              <a:rPr lang="en-US" sz="1600" b="0" i="0" kern="1200" dirty="0" smtClean="0">
                <a:solidFill>
                  <a:schemeClr val="tx1"/>
                </a:solidFill>
                <a:effectLst/>
                <a:latin typeface="+mn-lt"/>
                <a:ea typeface="+mn-ea"/>
                <a:cs typeface="+mn-cs"/>
              </a:rPr>
              <a:t>: Spark doesn’t actually execute data when you use transformations until you call an action.</a:t>
            </a:r>
          </a:p>
          <a:p>
            <a:r>
              <a:rPr lang="en-US" sz="1600" b="1" i="0" kern="1200" dirty="0" smtClean="0">
                <a:solidFill>
                  <a:schemeClr val="tx1"/>
                </a:solidFill>
                <a:effectLst/>
                <a:latin typeface="+mn-lt"/>
                <a:ea typeface="+mn-ea"/>
                <a:cs typeface="+mn-cs"/>
              </a:rPr>
              <a:t>Transformations</a:t>
            </a:r>
            <a:r>
              <a:rPr lang="en-US" sz="1600" b="0" i="0" kern="1200" dirty="0" smtClean="0">
                <a:solidFill>
                  <a:schemeClr val="tx1"/>
                </a:solidFill>
                <a:effectLst/>
                <a:latin typeface="+mn-lt"/>
                <a:ea typeface="+mn-ea"/>
                <a:cs typeface="+mn-cs"/>
              </a:rPr>
              <a:t>: select, filter/where, sort/</a:t>
            </a:r>
            <a:r>
              <a:rPr lang="en-US" sz="1600" b="0" i="0" kern="1200" dirty="0" err="1" smtClean="0">
                <a:solidFill>
                  <a:schemeClr val="tx1"/>
                </a:solidFill>
                <a:effectLst/>
                <a:latin typeface="+mn-lt"/>
                <a:ea typeface="+mn-ea"/>
                <a:cs typeface="+mn-cs"/>
              </a:rPr>
              <a:t>orderBy</a:t>
            </a:r>
            <a:r>
              <a:rPr lang="en-US" sz="1600" b="0" i="0" kern="1200" dirty="0" smtClean="0">
                <a:solidFill>
                  <a:schemeClr val="tx1"/>
                </a:solidFill>
                <a:effectLst/>
                <a:latin typeface="+mn-lt"/>
                <a:ea typeface="+mn-ea"/>
                <a:cs typeface="+mn-cs"/>
              </a:rPr>
              <a:t>, join, </a:t>
            </a:r>
            <a:r>
              <a:rPr lang="en-US" sz="1600" b="0" i="0" kern="1200" dirty="0" err="1" smtClean="0">
                <a:solidFill>
                  <a:schemeClr val="tx1"/>
                </a:solidFill>
                <a:effectLst/>
                <a:latin typeface="+mn-lt"/>
                <a:ea typeface="+mn-ea"/>
                <a:cs typeface="+mn-cs"/>
              </a:rPr>
              <a:t>groupBy</a:t>
            </a:r>
            <a:r>
              <a:rPr lang="en-US" sz="1600" b="0" i="0" kern="1200" dirty="0" smtClean="0">
                <a:solidFill>
                  <a:schemeClr val="tx1"/>
                </a:solidFill>
                <a:effectLst/>
                <a:latin typeface="+mn-lt"/>
                <a:ea typeface="+mn-ea"/>
                <a:cs typeface="+mn-cs"/>
              </a:rPr>
              <a:t>, </a:t>
            </a:r>
            <a:r>
              <a:rPr lang="en-US" sz="1600" b="0" i="0" kern="1200" dirty="0" err="1" smtClean="0">
                <a:solidFill>
                  <a:schemeClr val="tx1"/>
                </a:solidFill>
                <a:effectLst/>
                <a:latin typeface="+mn-lt"/>
                <a:ea typeface="+mn-ea"/>
                <a:cs typeface="+mn-cs"/>
              </a:rPr>
              <a:t>agg</a:t>
            </a:r>
            <a:endParaRPr lang="en-US" sz="1600" b="0" i="0" kern="1200" dirty="0" smtClean="0">
              <a:solidFill>
                <a:schemeClr val="tx1"/>
              </a:solidFill>
              <a:effectLst/>
              <a:latin typeface="+mn-lt"/>
              <a:ea typeface="+mn-ea"/>
              <a:cs typeface="+mn-cs"/>
            </a:endParaRPr>
          </a:p>
          <a:p>
            <a:r>
              <a:rPr lang="en-US" sz="1600" b="1" i="0" kern="1200" dirty="0" smtClean="0">
                <a:solidFill>
                  <a:schemeClr val="tx1"/>
                </a:solidFill>
                <a:effectLst/>
                <a:latin typeface="+mn-lt"/>
                <a:ea typeface="+mn-ea"/>
                <a:cs typeface="+mn-cs"/>
              </a:rPr>
              <a:t>Actions</a:t>
            </a:r>
            <a:r>
              <a:rPr lang="en-US" sz="1600" b="0" i="0" kern="1200" dirty="0" smtClean="0">
                <a:solidFill>
                  <a:schemeClr val="tx1"/>
                </a:solidFill>
                <a:effectLst/>
                <a:latin typeface="+mn-lt"/>
                <a:ea typeface="+mn-ea"/>
                <a:cs typeface="+mn-cs"/>
              </a:rPr>
              <a:t>: show, take, count, collect, describe, cache, </a:t>
            </a:r>
            <a:r>
              <a:rPr lang="en-US" sz="1600" b="0" i="0" kern="1200" dirty="0" err="1" smtClean="0">
                <a:solidFill>
                  <a:schemeClr val="tx1"/>
                </a:solidFill>
                <a:effectLst/>
                <a:latin typeface="+mn-lt"/>
                <a:ea typeface="+mn-ea"/>
                <a:cs typeface="+mn-cs"/>
              </a:rPr>
              <a:t>printSchema</a:t>
            </a:r>
            <a:endParaRPr lang="en-US" sz="1600" b="0" i="0" kern="1200" dirty="0" smtClean="0">
              <a:solidFill>
                <a:schemeClr val="tx1"/>
              </a:solidFill>
              <a:effectLst/>
              <a:latin typeface="+mn-lt"/>
              <a:ea typeface="+mn-ea"/>
              <a:cs typeface="+mn-cs"/>
            </a:endParaRPr>
          </a:p>
          <a:p>
            <a:pPr marL="285750" indent="-285750">
              <a:buFontTx/>
              <a:buChar char="-"/>
            </a:pP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30</a:t>
            </a:fld>
            <a:endParaRPr lang="en-US"/>
          </a:p>
        </p:txBody>
      </p:sp>
    </p:spTree>
    <p:extLst>
      <p:ext uri="{BB962C8B-B14F-4D97-AF65-F5344CB8AC3E}">
        <p14:creationId xmlns:p14="http://schemas.microsoft.com/office/powerpoint/2010/main" val="1845863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vi-VN" dirty="0" smtClean="0"/>
              <a:t>Above figure (traditional one): Hadoop</a:t>
            </a:r>
            <a:r>
              <a:rPr lang="vi-VN" baseline="0" dirty="0" smtClean="0"/>
              <a:t> idea.</a:t>
            </a:r>
            <a:endParaRPr lang="en-US" dirty="0" smtClean="0"/>
          </a:p>
          <a:p>
            <a:r>
              <a:rPr lang="en-US" dirty="0" smtClean="0"/>
              <a:t>- </a:t>
            </a:r>
            <a:r>
              <a:rPr lang="vi-VN" dirty="0" smtClean="0"/>
              <a:t>Apache Spark (new): Read one time in hard disk, all other steps carried out in memory.</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31</a:t>
            </a:fld>
            <a:endParaRPr lang="en-US"/>
          </a:p>
        </p:txBody>
      </p:sp>
    </p:spTree>
    <p:extLst>
      <p:ext uri="{BB962C8B-B14F-4D97-AF65-F5344CB8AC3E}">
        <p14:creationId xmlns:p14="http://schemas.microsoft.com/office/powerpoint/2010/main" val="1805171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vi-VN" dirty="0" smtClean="0"/>
              <a:t>Spark can be installed standalone,</a:t>
            </a:r>
            <a:r>
              <a:rPr lang="vi-VN" baseline="0" dirty="0" smtClean="0"/>
              <a:t> or in server (included the functionality of managing clusters)</a:t>
            </a:r>
            <a:endParaRPr lang="en-US" dirty="0" smtClean="0"/>
          </a:p>
          <a:p>
            <a:r>
              <a:rPr lang="en-US" dirty="0" smtClean="0"/>
              <a:t>- </a:t>
            </a:r>
            <a:r>
              <a:rPr lang="vi-VN" dirty="0" smtClean="0"/>
              <a:t>YARN: manage clusters (Hadoop clusters). They can install Spark in YARN clusters.</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32</a:t>
            </a:fld>
            <a:endParaRPr lang="en-US"/>
          </a:p>
        </p:txBody>
      </p:sp>
    </p:spTree>
    <p:extLst>
      <p:ext uri="{BB962C8B-B14F-4D97-AF65-F5344CB8AC3E}">
        <p14:creationId xmlns:p14="http://schemas.microsoft.com/office/powerpoint/2010/main" val="77098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vi-VN" dirty="0" smtClean="0"/>
              <a:t>Comparison in data sorting.</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33</a:t>
            </a:fld>
            <a:endParaRPr lang="en-US"/>
          </a:p>
        </p:txBody>
      </p:sp>
    </p:spTree>
    <p:extLst>
      <p:ext uri="{BB962C8B-B14F-4D97-AF65-F5344CB8AC3E}">
        <p14:creationId xmlns:p14="http://schemas.microsoft.com/office/powerpoint/2010/main" val="770198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vi-VN" dirty="0" smtClean="0"/>
              <a:t>Components from Spark.</a:t>
            </a:r>
          </a:p>
          <a:p>
            <a:pPr marL="285750" indent="-285750">
              <a:buFontTx/>
              <a:buChar char="-"/>
            </a:pPr>
            <a:r>
              <a:rPr lang="vi-VN" dirty="0" smtClean="0"/>
              <a:t>Spark SQL: using similar style of SQL to aggregate data in Spark environment.</a:t>
            </a:r>
          </a:p>
          <a:p>
            <a:pPr marL="285750" indent="-285750">
              <a:buFontTx/>
              <a:buChar char="-"/>
            </a:pPr>
            <a:r>
              <a:rPr lang="vi-VN" dirty="0" smtClean="0"/>
              <a:t>Spark streaming: stream real time data (IOT)</a:t>
            </a:r>
          </a:p>
          <a:p>
            <a:pPr marL="285750" indent="-285750">
              <a:buFontTx/>
              <a:buChar char="-"/>
            </a:pPr>
            <a:r>
              <a:rPr lang="vi-VN" dirty="0" smtClean="0"/>
              <a:t>M</a:t>
            </a:r>
            <a:r>
              <a:rPr lang="en-US" dirty="0" smtClean="0"/>
              <a:t>l</a:t>
            </a:r>
            <a:r>
              <a:rPr lang="vi-VN" dirty="0" smtClean="0"/>
              <a:t>lib: lib for data scientists (Spark clustering,</a:t>
            </a:r>
            <a:r>
              <a:rPr lang="vi-VN" baseline="0" dirty="0" smtClean="0"/>
              <a:t> LDA, etc.</a:t>
            </a:r>
            <a:r>
              <a:rPr lang="vi-VN" dirty="0" smtClean="0"/>
              <a:t>)</a:t>
            </a:r>
          </a:p>
          <a:p>
            <a:pPr marL="285750" indent="-285750">
              <a:buFontTx/>
              <a:buChar char="-"/>
            </a:pPr>
            <a:r>
              <a:rPr lang="vi-VN" dirty="0" smtClean="0"/>
              <a:t>GraphX: handle with graph data (social networks)</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34</a:t>
            </a:fld>
            <a:endParaRPr lang="en-US"/>
          </a:p>
        </p:txBody>
      </p:sp>
    </p:spTree>
    <p:extLst>
      <p:ext uri="{BB962C8B-B14F-4D97-AF65-F5344CB8AC3E}">
        <p14:creationId xmlns:p14="http://schemas.microsoft.com/office/powerpoint/2010/main" val="96489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vi-VN" dirty="0" smtClean="0"/>
              <a:t>Still having some other kinds of unstructured data which is not scoped by humans. Similar to “tảng băng chìm”.</a:t>
            </a:r>
          </a:p>
          <a:p>
            <a:pPr marL="285750" indent="-285750">
              <a:buFontTx/>
              <a:buChar char="-"/>
            </a:pPr>
            <a:r>
              <a:rPr lang="vi-VN" dirty="0" smtClean="0"/>
              <a:t>=&gt; how could we come up with it when we cannot see/feel about it.</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47508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vi-VN" dirty="0" smtClean="0"/>
              <a:t>1 Driver node and many workers nodes. For newest version, there’s still Stand By Nodes or using another Driver Nodes (contains all info of all clusters).</a:t>
            </a:r>
          </a:p>
          <a:p>
            <a:pPr marL="285750" indent="-285750">
              <a:buFontTx/>
              <a:buChar char="-"/>
            </a:pPr>
            <a:r>
              <a:rPr lang="vi-VN" dirty="0" smtClean="0"/>
              <a:t>In Executor,</a:t>
            </a:r>
            <a:r>
              <a:rPr lang="vi-VN" baseline="0" dirty="0" smtClean="0"/>
              <a:t> there’re Task boxes (it means cores in this machine) =&gt; multi-thread in a local machine and distributed via clusters.</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35</a:t>
            </a:fld>
            <a:endParaRPr lang="en-US"/>
          </a:p>
        </p:txBody>
      </p:sp>
    </p:spTree>
    <p:extLst>
      <p:ext uri="{BB962C8B-B14F-4D97-AF65-F5344CB8AC3E}">
        <p14:creationId xmlns:p14="http://schemas.microsoft.com/office/powerpoint/2010/main" val="12530862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vi-VN" dirty="0" smtClean="0"/>
              <a:t>Create Spark program.</a:t>
            </a:r>
          </a:p>
          <a:p>
            <a:pPr marL="285750" indent="-285750">
              <a:buFontTx/>
              <a:buChar char="-"/>
            </a:pPr>
            <a:r>
              <a:rPr lang="vi-VN" dirty="0" smtClean="0"/>
              <a:t>K: numbers of cores in a local machine.</a:t>
            </a:r>
          </a:p>
          <a:p>
            <a:pPr marL="285750" indent="-285750">
              <a:buFontTx/>
              <a:buChar char="-"/>
            </a:pPr>
            <a:r>
              <a:rPr lang="vi-VN" dirty="0" smtClean="0"/>
              <a:t>Mesos: another of Spark</a:t>
            </a:r>
            <a:r>
              <a:rPr lang="vi-VN" baseline="0" dirty="0" smtClean="0"/>
              <a:t> clusters management beside YARN.</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36</a:t>
            </a:fld>
            <a:endParaRPr lang="en-US"/>
          </a:p>
        </p:txBody>
      </p:sp>
    </p:spTree>
    <p:extLst>
      <p:ext uri="{BB962C8B-B14F-4D97-AF65-F5344CB8AC3E}">
        <p14:creationId xmlns:p14="http://schemas.microsoft.com/office/powerpoint/2010/main" val="18223692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vi-VN" dirty="0" smtClean="0"/>
              <a:t>Originally, based on RDD:</a:t>
            </a:r>
            <a:r>
              <a:rPr lang="en-US" sz="1600" b="0" i="0" kern="1200" dirty="0" smtClean="0">
                <a:solidFill>
                  <a:schemeClr val="tx1"/>
                </a:solidFill>
                <a:effectLst/>
                <a:latin typeface="+mn-lt"/>
                <a:ea typeface="+mn-ea"/>
                <a:cs typeface="+mn-cs"/>
              </a:rPr>
              <a:t> primary data abstraction in Apache Spark and the core of Spark ("Spark Core”):</a:t>
            </a:r>
          </a:p>
          <a:p>
            <a:pPr marL="895243" lvl="1" indent="-285750">
              <a:buFontTx/>
              <a:buChar char="-"/>
            </a:pPr>
            <a:r>
              <a:rPr lang="en-US" baseline="0" dirty="0" smtClean="0"/>
              <a:t>Resilient, i.e. fault-tolerant, help to re-compute missing or damaged partitions due to node failures.</a:t>
            </a:r>
          </a:p>
          <a:p>
            <a:pPr marL="895243" lvl="1" indent="-285750">
              <a:buFontTx/>
              <a:buChar char="-"/>
            </a:pPr>
            <a:r>
              <a:rPr lang="en-US" baseline="0" dirty="0" smtClean="0"/>
              <a:t>Distributed with data residing on multiple nodes in a cluster.</a:t>
            </a:r>
          </a:p>
          <a:p>
            <a:pPr marL="895243" lvl="1" indent="-285750">
              <a:buFontTx/>
              <a:buChar char="-"/>
            </a:pPr>
            <a:r>
              <a:rPr lang="en-US" baseline="0" dirty="0" smtClean="0"/>
              <a:t>Dataset is a collection of partitioned data with primitive values or values of values, e.g. tuples or other objects (that represent records of the data you work with).</a:t>
            </a:r>
          </a:p>
          <a:p>
            <a:pPr marL="285750" indent="-285750">
              <a:buFontTx/>
              <a:buChar char="-"/>
            </a:pPr>
            <a:r>
              <a:rPr lang="vi-VN" dirty="0" smtClean="0"/>
              <a:t>DataFrame: </a:t>
            </a:r>
            <a:r>
              <a:rPr lang="vi-VN" b="1" dirty="0" smtClean="0"/>
              <a:t>Main object of Spark</a:t>
            </a:r>
            <a:r>
              <a:rPr lang="vi-VN" b="1" baseline="0" dirty="0" smtClean="0"/>
              <a:t> (from 2.0 version): high level of RDD</a:t>
            </a:r>
            <a:r>
              <a:rPr lang="vi-VN" baseline="0" dirty="0" smtClean="0"/>
              <a:t>, optimize the re-build the computation process of each cluster, &amp; support parallel computing.</a:t>
            </a:r>
          </a:p>
        </p:txBody>
      </p:sp>
      <p:sp>
        <p:nvSpPr>
          <p:cNvPr id="4" name="Slide Number Placeholder 3"/>
          <p:cNvSpPr>
            <a:spLocks noGrp="1"/>
          </p:cNvSpPr>
          <p:nvPr>
            <p:ph type="sldNum" sz="quarter" idx="10"/>
          </p:nvPr>
        </p:nvSpPr>
        <p:spPr/>
        <p:txBody>
          <a:bodyPr/>
          <a:lstStyle/>
          <a:p>
            <a:fld id="{CA2D21D1-52E2-420B-B491-CFF6D7BB79FB}" type="slidenum">
              <a:rPr lang="en-US" smtClean="0"/>
              <a:pPr/>
              <a:t>37</a:t>
            </a:fld>
            <a:endParaRPr lang="en-US"/>
          </a:p>
        </p:txBody>
      </p:sp>
    </p:spTree>
    <p:extLst>
      <p:ext uri="{BB962C8B-B14F-4D97-AF65-F5344CB8AC3E}">
        <p14:creationId xmlns:p14="http://schemas.microsoft.com/office/powerpoint/2010/main" val="5345558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vi-VN" dirty="0" smtClean="0"/>
              <a:t>Original, RDD doesn't have schema while DataFrame supports the schema.</a:t>
            </a:r>
          </a:p>
          <a:p>
            <a:pPr marL="285750" indent="-285750">
              <a:buFontTx/>
              <a:buChar char="-"/>
            </a:pPr>
            <a:r>
              <a:rPr lang="vi-VN" dirty="0" smtClean="0"/>
              <a:t>There are 2 main functions related to Dataframe: Transformation &amp; Action. </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38</a:t>
            </a:fld>
            <a:endParaRPr lang="en-US"/>
          </a:p>
        </p:txBody>
      </p:sp>
    </p:spTree>
    <p:extLst>
      <p:ext uri="{BB962C8B-B14F-4D97-AF65-F5344CB8AC3E}">
        <p14:creationId xmlns:p14="http://schemas.microsoft.com/office/powerpoint/2010/main" val="893523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vi-VN" dirty="0" smtClean="0"/>
              <a:t>At the beginning of Spark</a:t>
            </a:r>
            <a:endParaRPr lang="en-US" dirty="0" smtClean="0"/>
          </a:p>
          <a:p>
            <a:r>
              <a:rPr lang="vi-VN" dirty="0" smtClean="0"/>
              <a:t>- Create many RDD replicas</a:t>
            </a:r>
            <a:endParaRPr lang="en-US" dirty="0" smtClean="0"/>
          </a:p>
          <a:p>
            <a:r>
              <a:rPr lang="en-US" dirty="0" smtClean="0"/>
              <a:t>- </a:t>
            </a:r>
            <a:r>
              <a:rPr lang="vi-VN" dirty="0" smtClean="0"/>
              <a:t>Performed via 2 functionality (Transformation &amp; Action)</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39</a:t>
            </a:fld>
            <a:endParaRPr lang="en-US"/>
          </a:p>
        </p:txBody>
      </p:sp>
    </p:spTree>
    <p:extLst>
      <p:ext uri="{BB962C8B-B14F-4D97-AF65-F5344CB8AC3E}">
        <p14:creationId xmlns:p14="http://schemas.microsoft.com/office/powerpoint/2010/main" val="3266109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vi-VN" dirty="0" smtClean="0"/>
              <a:t>Create new dataframe from old dataframes, for example. </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41</a:t>
            </a:fld>
            <a:endParaRPr lang="en-US"/>
          </a:p>
        </p:txBody>
      </p:sp>
    </p:spTree>
    <p:extLst>
      <p:ext uri="{BB962C8B-B14F-4D97-AF65-F5344CB8AC3E}">
        <p14:creationId xmlns:p14="http://schemas.microsoft.com/office/powerpoint/2010/main" val="2073475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vi-VN" dirty="0" smtClean="0"/>
              <a:t>Functions which handle with dataframe.</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42</a:t>
            </a:fld>
            <a:endParaRPr lang="en-US"/>
          </a:p>
        </p:txBody>
      </p:sp>
    </p:spTree>
    <p:extLst>
      <p:ext uri="{BB962C8B-B14F-4D97-AF65-F5344CB8AC3E}">
        <p14:creationId xmlns:p14="http://schemas.microsoft.com/office/powerpoint/2010/main" val="1639023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vi-VN" dirty="0" smtClean="0"/>
              <a:t>df2 is created from df1, but is not saved yet. Spark only remember process.</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43</a:t>
            </a:fld>
            <a:endParaRPr lang="en-US"/>
          </a:p>
        </p:txBody>
      </p:sp>
    </p:spTree>
    <p:extLst>
      <p:ext uri="{BB962C8B-B14F-4D97-AF65-F5344CB8AC3E}">
        <p14:creationId xmlns:p14="http://schemas.microsoft.com/office/powerpoint/2010/main" val="1683089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vi-VN" dirty="0" smtClean="0"/>
              <a:t>In “Action” part, Spark will execute all things defined in part “Transformation”</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44</a:t>
            </a:fld>
            <a:endParaRPr lang="en-US"/>
          </a:p>
        </p:txBody>
      </p:sp>
    </p:spTree>
    <p:extLst>
      <p:ext uri="{BB962C8B-B14F-4D97-AF65-F5344CB8AC3E}">
        <p14:creationId xmlns:p14="http://schemas.microsoft.com/office/powerpoint/2010/main" val="257079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47</a:t>
            </a:fld>
            <a:endParaRPr lang="en-US"/>
          </a:p>
        </p:txBody>
      </p:sp>
    </p:spTree>
    <p:extLst>
      <p:ext uri="{BB962C8B-B14F-4D97-AF65-F5344CB8AC3E}">
        <p14:creationId xmlns:p14="http://schemas.microsoft.com/office/powerpoint/2010/main" val="618018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vi-VN" dirty="0" smtClean="0"/>
              <a:t>CDC: take 2 week to summarize</a:t>
            </a:r>
            <a:r>
              <a:rPr lang="vi-VN" baseline="0" dirty="0" smtClean="0"/>
              <a:t> data from healthcare agency =&gt; danger</a:t>
            </a:r>
          </a:p>
          <a:p>
            <a:pPr marL="285750" marR="0" indent="-285750" algn="l" defTabSz="1218987" rtl="0" eaLnBrk="1" fontAlgn="auto" latinLnBrk="0" hangingPunct="1">
              <a:lnSpc>
                <a:spcPct val="100000"/>
              </a:lnSpc>
              <a:spcBef>
                <a:spcPts val="0"/>
              </a:spcBef>
              <a:spcAft>
                <a:spcPts val="0"/>
              </a:spcAft>
              <a:buClrTx/>
              <a:buSzTx/>
              <a:buFontTx/>
              <a:buChar char="-"/>
              <a:tabLst/>
              <a:defRPr/>
            </a:pPr>
            <a:r>
              <a:rPr lang="vi-VN" dirty="0" smtClean="0"/>
              <a:t>2009,</a:t>
            </a:r>
            <a:r>
              <a:rPr lang="vi-VN" baseline="0" dirty="0" smtClean="0"/>
              <a:t> Google launch an algorithm to predict the flu </a:t>
            </a:r>
          </a:p>
          <a:p>
            <a:pPr marL="285750" indent="-285750">
              <a:buFontTx/>
              <a:buChar char="-"/>
            </a:pPr>
            <a:r>
              <a:rPr lang="vi-VN" dirty="0" smtClean="0"/>
              <a:t>What Google did: based on keywords users browsing, based on Google map, historical data from CDC =&gt; location of infected people =&gt;</a:t>
            </a:r>
            <a:r>
              <a:rPr lang="vi-VN" baseline="0" dirty="0" smtClean="0"/>
              <a:t> </a:t>
            </a:r>
            <a:r>
              <a:rPr lang="vi-VN" dirty="0" smtClean="0"/>
              <a:t>prediction</a:t>
            </a:r>
            <a:r>
              <a:rPr lang="vi-VN" baseline="0" dirty="0" smtClean="0"/>
              <a:t> very quickly (nearly immediately) with high accuracy.</a:t>
            </a:r>
          </a:p>
          <a:p>
            <a:pPr marL="285750" indent="-285750">
              <a:buFontTx/>
              <a:buChar char="-"/>
            </a:pPr>
            <a:r>
              <a:rPr lang="vi-VN" baseline="0" dirty="0" smtClean="0"/>
              <a:t>=&gt; real time prediction from leveraging big data.</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994611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indent="-742950">
              <a:buFont typeface="+mj-lt"/>
              <a:buAutoNum type="arabicPeriod"/>
            </a:pPr>
            <a:r>
              <a:rPr lang="en-US" sz="2000" dirty="0" smtClean="0"/>
              <a:t>Create </a:t>
            </a:r>
            <a:r>
              <a:rPr lang="en-US" sz="2000" dirty="0" err="1" smtClean="0"/>
              <a:t>DataFrames</a:t>
            </a:r>
            <a:r>
              <a:rPr lang="en-US" sz="2000" dirty="0" smtClean="0"/>
              <a:t> from external data or </a:t>
            </a:r>
            <a:r>
              <a:rPr lang="en-US" sz="2000" u="sng" dirty="0" err="1" smtClean="0"/>
              <a:t>createDataFrame</a:t>
            </a:r>
            <a:r>
              <a:rPr lang="en-US" sz="2000" dirty="0" smtClean="0"/>
              <a:t> from a collection in driver program</a:t>
            </a:r>
          </a:p>
          <a:p>
            <a:pPr marL="742950" indent="-742950">
              <a:buFont typeface="+mj-lt"/>
              <a:buAutoNum type="arabicPeriod"/>
            </a:pPr>
            <a:r>
              <a:rPr lang="en-US" sz="2000" dirty="0" smtClean="0"/>
              <a:t>Lazily </a:t>
            </a:r>
            <a:r>
              <a:rPr lang="en-US" sz="2000" u="sng" dirty="0" smtClean="0"/>
              <a:t>transform</a:t>
            </a:r>
            <a:r>
              <a:rPr lang="en-US" sz="2000" dirty="0" smtClean="0"/>
              <a:t> them 	into new </a:t>
            </a:r>
            <a:r>
              <a:rPr lang="en-US" sz="2000" dirty="0" err="1" smtClean="0"/>
              <a:t>DataFrames</a:t>
            </a:r>
            <a:endParaRPr lang="en-US" sz="2000" dirty="0" smtClean="0"/>
          </a:p>
          <a:p>
            <a:pPr marL="742950" indent="-742950">
              <a:buFont typeface="+mj-lt"/>
              <a:buAutoNum type="arabicPeriod"/>
            </a:pPr>
            <a:r>
              <a:rPr lang="en-US" sz="2000" u="sng" dirty="0" smtClean="0"/>
              <a:t>cache()</a:t>
            </a:r>
            <a:r>
              <a:rPr lang="en-US" sz="2000" dirty="0" smtClean="0"/>
              <a:t> some </a:t>
            </a:r>
            <a:r>
              <a:rPr lang="en-US" sz="2000" dirty="0" err="1" smtClean="0"/>
              <a:t>DataFrames</a:t>
            </a:r>
            <a:r>
              <a:rPr lang="en-US" sz="2000" dirty="0" smtClean="0"/>
              <a:t> for reuse</a:t>
            </a:r>
          </a:p>
          <a:p>
            <a:pPr marL="742950" indent="-742950">
              <a:buFont typeface="+mj-lt"/>
              <a:buAutoNum type="arabicPeriod"/>
            </a:pPr>
            <a:r>
              <a:rPr lang="en-US" sz="2000" dirty="0" smtClean="0"/>
              <a:t>Perform </a:t>
            </a:r>
            <a:r>
              <a:rPr lang="en-US" sz="2000" u="sng" dirty="0" smtClean="0"/>
              <a:t>actions</a:t>
            </a:r>
            <a:r>
              <a:rPr lang="en-US" sz="2000" dirty="0" smtClean="0"/>
              <a:t> to execute parallel computation and produce results  </a:t>
            </a:r>
          </a:p>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48</a:t>
            </a:fld>
            <a:endParaRPr lang="en-US"/>
          </a:p>
        </p:txBody>
      </p:sp>
    </p:spTree>
    <p:extLst>
      <p:ext uri="{BB962C8B-B14F-4D97-AF65-F5344CB8AC3E}">
        <p14:creationId xmlns:p14="http://schemas.microsoft.com/office/powerpoint/2010/main" val="470897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600" b="1" i="0" kern="1200" dirty="0" smtClean="0">
                <a:solidFill>
                  <a:schemeClr val="tx1"/>
                </a:solidFill>
                <a:effectLst/>
                <a:latin typeface="+mn-lt"/>
                <a:ea typeface="+mn-ea"/>
                <a:cs typeface="+mn-cs"/>
              </a:rPr>
              <a:t>- </a:t>
            </a:r>
            <a:r>
              <a:rPr lang="en-US" sz="1600" b="1" i="0" kern="1200" dirty="0" err="1" smtClean="0">
                <a:solidFill>
                  <a:schemeClr val="tx1"/>
                </a:solidFill>
                <a:effectLst/>
                <a:latin typeface="+mn-lt"/>
                <a:ea typeface="+mn-ea"/>
                <a:cs typeface="+mn-cs"/>
              </a:rPr>
              <a:t>HashingTF</a:t>
            </a:r>
            <a:r>
              <a:rPr lang="en-US" sz="1600" b="0" i="0" kern="1200" dirty="0" smtClean="0">
                <a:solidFill>
                  <a:schemeClr val="tx1"/>
                </a:solidFill>
                <a:effectLst/>
                <a:latin typeface="+mn-lt"/>
                <a:ea typeface="+mn-ea"/>
                <a:cs typeface="+mn-cs"/>
              </a:rPr>
              <a:t> is a Transformer which takes sets of terms and converts those sets into fixed-length feature vectors.</a:t>
            </a:r>
          </a:p>
          <a:p>
            <a:r>
              <a:rPr lang="en-US" sz="1600" b="0" i="0" kern="1200" dirty="0" smtClean="0">
                <a:solidFill>
                  <a:schemeClr val="tx1"/>
                </a:solidFill>
                <a:effectLst/>
                <a:latin typeface="+mn-lt"/>
                <a:ea typeface="+mn-ea"/>
                <a:cs typeface="+mn-cs"/>
              </a:rPr>
              <a:t>- </a:t>
            </a:r>
            <a:r>
              <a:rPr lang="en-US" sz="1600" b="0" i="0" kern="1200" dirty="0" err="1" smtClean="0">
                <a:solidFill>
                  <a:schemeClr val="tx1"/>
                </a:solidFill>
                <a:effectLst/>
                <a:latin typeface="+mn-lt"/>
                <a:ea typeface="+mn-ea"/>
                <a:cs typeface="+mn-cs"/>
              </a:rPr>
              <a:t>Binarization</a:t>
            </a:r>
            <a:r>
              <a:rPr lang="en-US" sz="1600" b="0" i="0" kern="1200" dirty="0" smtClean="0">
                <a:solidFill>
                  <a:schemeClr val="tx1"/>
                </a:solidFill>
                <a:effectLst/>
                <a:latin typeface="+mn-lt"/>
                <a:ea typeface="+mn-ea"/>
                <a:cs typeface="+mn-cs"/>
              </a:rPr>
              <a:t> is the process of </a:t>
            </a:r>
            <a:r>
              <a:rPr lang="en-US" sz="1600" b="0" i="0" kern="1200" dirty="0" err="1" smtClean="0">
                <a:solidFill>
                  <a:schemeClr val="tx1"/>
                </a:solidFill>
                <a:effectLst/>
                <a:latin typeface="+mn-lt"/>
                <a:ea typeface="+mn-ea"/>
                <a:cs typeface="+mn-cs"/>
              </a:rPr>
              <a:t>thresholding</a:t>
            </a:r>
            <a:r>
              <a:rPr lang="en-US" sz="1600" b="0" i="0" kern="1200" dirty="0" smtClean="0">
                <a:solidFill>
                  <a:schemeClr val="tx1"/>
                </a:solidFill>
                <a:effectLst/>
                <a:latin typeface="+mn-lt"/>
                <a:ea typeface="+mn-ea"/>
                <a:cs typeface="+mn-cs"/>
              </a:rPr>
              <a:t> numerical features to binary (0/1) features.</a:t>
            </a:r>
          </a:p>
          <a:p>
            <a:r>
              <a:rPr lang="en-US" sz="1600" b="0" i="0" kern="1200" dirty="0" smtClean="0">
                <a:solidFill>
                  <a:schemeClr val="tx1"/>
                </a:solidFill>
                <a:effectLst/>
                <a:latin typeface="+mn-lt"/>
                <a:ea typeface="+mn-ea"/>
                <a:cs typeface="+mn-cs"/>
              </a:rPr>
              <a:t>- </a:t>
            </a:r>
            <a:r>
              <a:rPr lang="en-US" sz="1600" b="1" i="0" kern="1200" dirty="0" err="1" smtClean="0">
                <a:solidFill>
                  <a:schemeClr val="tx1"/>
                </a:solidFill>
                <a:effectLst/>
                <a:latin typeface="+mn-lt"/>
                <a:ea typeface="+mn-ea"/>
                <a:cs typeface="+mn-cs"/>
              </a:rPr>
              <a:t>Binarizer</a:t>
            </a:r>
            <a:r>
              <a:rPr lang="en-US" sz="1600" b="1" i="0" kern="1200" dirty="0" smtClean="0">
                <a:solidFill>
                  <a:schemeClr val="tx1"/>
                </a:solidFill>
                <a:effectLst/>
                <a:latin typeface="+mn-lt"/>
                <a:ea typeface="+mn-ea"/>
                <a:cs typeface="+mn-cs"/>
              </a:rPr>
              <a:t> </a:t>
            </a:r>
            <a:r>
              <a:rPr lang="en-US" sz="1600" b="0" i="0" kern="1200" dirty="0" smtClean="0">
                <a:solidFill>
                  <a:schemeClr val="tx1"/>
                </a:solidFill>
                <a:effectLst/>
                <a:latin typeface="+mn-lt"/>
                <a:ea typeface="+mn-ea"/>
                <a:cs typeface="+mn-cs"/>
              </a:rPr>
              <a:t>takes the common parameters </a:t>
            </a:r>
            <a:r>
              <a:rPr lang="en-US" sz="1600" b="0" i="0" kern="1200" dirty="0" err="1" smtClean="0">
                <a:solidFill>
                  <a:schemeClr val="tx1"/>
                </a:solidFill>
                <a:effectLst/>
                <a:latin typeface="+mn-lt"/>
                <a:ea typeface="+mn-ea"/>
                <a:cs typeface="+mn-cs"/>
              </a:rPr>
              <a:t>inputCol</a:t>
            </a:r>
            <a:r>
              <a:rPr lang="en-US" sz="1600" b="0" i="0" kern="1200" dirty="0" smtClean="0">
                <a:solidFill>
                  <a:schemeClr val="tx1"/>
                </a:solidFill>
                <a:effectLst/>
                <a:latin typeface="+mn-lt"/>
                <a:ea typeface="+mn-ea"/>
                <a:cs typeface="+mn-cs"/>
              </a:rPr>
              <a:t> and </a:t>
            </a:r>
            <a:r>
              <a:rPr lang="en-US" sz="1600" b="0" i="0" kern="1200" dirty="0" err="1" smtClean="0">
                <a:solidFill>
                  <a:schemeClr val="tx1"/>
                </a:solidFill>
                <a:effectLst/>
                <a:latin typeface="+mn-lt"/>
                <a:ea typeface="+mn-ea"/>
                <a:cs typeface="+mn-cs"/>
              </a:rPr>
              <a:t>outputCol</a:t>
            </a:r>
            <a:r>
              <a:rPr lang="en-US" sz="1600" b="0" i="0" kern="1200" dirty="0" smtClean="0">
                <a:solidFill>
                  <a:schemeClr val="tx1"/>
                </a:solidFill>
                <a:effectLst/>
                <a:latin typeface="+mn-lt"/>
                <a:ea typeface="+mn-ea"/>
                <a:cs typeface="+mn-cs"/>
              </a:rPr>
              <a:t>, as well as the threshold for </a:t>
            </a:r>
            <a:r>
              <a:rPr lang="en-US" sz="1600" b="0" i="0" kern="1200" dirty="0" err="1" smtClean="0">
                <a:solidFill>
                  <a:schemeClr val="tx1"/>
                </a:solidFill>
                <a:effectLst/>
                <a:latin typeface="+mn-lt"/>
                <a:ea typeface="+mn-ea"/>
                <a:cs typeface="+mn-cs"/>
              </a:rPr>
              <a:t>binarization</a:t>
            </a:r>
            <a:r>
              <a:rPr lang="en-US" sz="1600" b="0" i="0" kern="1200" dirty="0" smtClean="0">
                <a:solidFill>
                  <a:schemeClr val="tx1"/>
                </a:solidFill>
                <a:effectLst/>
                <a:latin typeface="+mn-lt"/>
                <a:ea typeface="+mn-ea"/>
                <a:cs typeface="+mn-cs"/>
              </a:rPr>
              <a:t>. </a:t>
            </a:r>
          </a:p>
          <a:p>
            <a:pPr marL="285750" indent="-285750">
              <a:buFontTx/>
              <a:buChar char="-"/>
            </a:pPr>
            <a:endParaRPr lang="en-US" sz="1600" b="0" i="0" kern="1200" dirty="0" smtClean="0">
              <a:solidFill>
                <a:schemeClr val="tx1"/>
              </a:solidFill>
              <a:effectLst/>
              <a:latin typeface="+mn-lt"/>
              <a:ea typeface="+mn-ea"/>
              <a:cs typeface="+mn-cs"/>
            </a:endParaRPr>
          </a:p>
          <a:p>
            <a:pPr marL="285750" indent="-285750">
              <a:buFontTx/>
              <a:buChar char="-"/>
            </a:pP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50</a:t>
            </a:fld>
            <a:endParaRPr lang="en-US"/>
          </a:p>
        </p:txBody>
      </p:sp>
    </p:spTree>
    <p:extLst>
      <p:ext uri="{BB962C8B-B14F-4D97-AF65-F5344CB8AC3E}">
        <p14:creationId xmlns:p14="http://schemas.microsoft.com/office/powerpoint/2010/main" val="13704342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600" b="0" i="0" kern="1200" dirty="0" smtClean="0">
                <a:solidFill>
                  <a:schemeClr val="tx1"/>
                </a:solidFill>
                <a:effectLst/>
                <a:latin typeface="+mn-lt"/>
                <a:ea typeface="+mn-ea"/>
                <a:cs typeface="+mn-cs"/>
              </a:rPr>
              <a:t>T</a:t>
            </a:r>
            <a:r>
              <a:rPr lang="en-US" sz="1600" b="0" i="0" kern="1200" dirty="0" smtClean="0">
                <a:solidFill>
                  <a:schemeClr val="tx1"/>
                </a:solidFill>
                <a:effectLst/>
                <a:latin typeface="+mn-lt"/>
                <a:ea typeface="+mn-ea"/>
                <a:cs typeface="+mn-cs"/>
              </a:rPr>
              <a:t>he top row represents a </a:t>
            </a:r>
            <a:r>
              <a:rPr lang="en-US" dirty="0" smtClean="0"/>
              <a:t>Pipeline</a:t>
            </a:r>
            <a:r>
              <a:rPr lang="en-US" sz="1600" b="0" i="0" kern="1200" dirty="0" smtClean="0">
                <a:solidFill>
                  <a:schemeClr val="tx1"/>
                </a:solidFill>
                <a:effectLst/>
                <a:latin typeface="+mn-lt"/>
                <a:ea typeface="+mn-ea"/>
                <a:cs typeface="+mn-cs"/>
              </a:rPr>
              <a:t> with three stages. The first two (</a:t>
            </a:r>
            <a:r>
              <a:rPr lang="en-US" dirty="0" err="1" smtClean="0"/>
              <a:t>Tokenizer</a:t>
            </a:r>
            <a:r>
              <a:rPr lang="en-US" sz="1600" b="0" i="0" kern="1200" dirty="0" smtClean="0">
                <a:solidFill>
                  <a:schemeClr val="tx1"/>
                </a:solidFill>
                <a:effectLst/>
                <a:latin typeface="+mn-lt"/>
                <a:ea typeface="+mn-ea"/>
                <a:cs typeface="+mn-cs"/>
              </a:rPr>
              <a:t> and </a:t>
            </a:r>
            <a:r>
              <a:rPr lang="en-US" dirty="0" err="1" smtClean="0"/>
              <a:t>HashingTF</a:t>
            </a:r>
            <a:r>
              <a:rPr lang="en-US" sz="1600" b="0" i="0" kern="1200" dirty="0" smtClean="0">
                <a:solidFill>
                  <a:schemeClr val="tx1"/>
                </a:solidFill>
                <a:effectLst/>
                <a:latin typeface="+mn-lt"/>
                <a:ea typeface="+mn-ea"/>
                <a:cs typeface="+mn-cs"/>
              </a:rPr>
              <a:t>) are </a:t>
            </a:r>
            <a:r>
              <a:rPr lang="en-US" dirty="0" smtClean="0"/>
              <a:t>Transformer</a:t>
            </a:r>
            <a:r>
              <a:rPr lang="en-US" sz="1600" b="0" i="0" kern="1200" dirty="0" smtClean="0">
                <a:solidFill>
                  <a:schemeClr val="tx1"/>
                </a:solidFill>
                <a:effectLst/>
                <a:latin typeface="+mn-lt"/>
                <a:ea typeface="+mn-ea"/>
                <a:cs typeface="+mn-cs"/>
              </a:rPr>
              <a:t>s (blue), and the third (</a:t>
            </a:r>
            <a:r>
              <a:rPr lang="en-US" dirty="0" err="1" smtClean="0"/>
              <a:t>LogisticRegression</a:t>
            </a:r>
            <a:r>
              <a:rPr lang="en-US" sz="1600" b="0" i="0" kern="1200" dirty="0" smtClean="0">
                <a:solidFill>
                  <a:schemeClr val="tx1"/>
                </a:solidFill>
                <a:effectLst/>
                <a:latin typeface="+mn-lt"/>
                <a:ea typeface="+mn-ea"/>
                <a:cs typeface="+mn-cs"/>
              </a:rPr>
              <a:t>) is an </a:t>
            </a:r>
            <a:r>
              <a:rPr lang="en-US" dirty="0" smtClean="0"/>
              <a:t>Estimator</a:t>
            </a:r>
            <a:r>
              <a:rPr lang="en-US" sz="1600" b="0" i="0" kern="1200" dirty="0" smtClean="0">
                <a:solidFill>
                  <a:schemeClr val="tx1"/>
                </a:solidFill>
                <a:effectLst/>
                <a:latin typeface="+mn-lt"/>
                <a:ea typeface="+mn-ea"/>
                <a:cs typeface="+mn-cs"/>
              </a:rPr>
              <a:t> (red). </a:t>
            </a:r>
          </a:p>
          <a:p>
            <a:r>
              <a:rPr lang="en-US" sz="1600" b="0" i="0" kern="1200" dirty="0" smtClean="0">
                <a:solidFill>
                  <a:schemeClr val="tx1"/>
                </a:solidFill>
                <a:effectLst/>
                <a:latin typeface="+mn-lt"/>
                <a:ea typeface="+mn-ea"/>
                <a:cs typeface="+mn-cs"/>
              </a:rPr>
              <a:t>The bottom row represents data flowing through the pipeline, where cylinders indicate </a:t>
            </a:r>
            <a:r>
              <a:rPr lang="en-US" dirty="0" err="1" smtClean="0"/>
              <a:t>DataFrame</a:t>
            </a:r>
            <a:r>
              <a:rPr lang="en-US" sz="1600" b="0" i="0" kern="1200" dirty="0" err="1" smtClean="0">
                <a:solidFill>
                  <a:schemeClr val="tx1"/>
                </a:solidFill>
                <a:effectLst/>
                <a:latin typeface="+mn-lt"/>
                <a:ea typeface="+mn-ea"/>
                <a:cs typeface="+mn-cs"/>
              </a:rPr>
              <a:t>s</a:t>
            </a:r>
            <a:r>
              <a:rPr lang="en-US" sz="1600" b="0" i="0" kern="1200" dirty="0" smtClean="0">
                <a:solidFill>
                  <a:schemeClr val="tx1"/>
                </a:solidFill>
                <a:effectLst/>
                <a:latin typeface="+mn-lt"/>
                <a:ea typeface="+mn-ea"/>
                <a:cs typeface="+mn-cs"/>
              </a:rPr>
              <a:t>. The </a:t>
            </a:r>
            <a:r>
              <a:rPr lang="en-US" dirty="0" err="1" smtClean="0"/>
              <a:t>Pipeline.fit</a:t>
            </a:r>
            <a:r>
              <a:rPr lang="en-US" dirty="0" smtClean="0"/>
              <a:t>()</a:t>
            </a:r>
            <a:r>
              <a:rPr lang="en-US" sz="1600" b="0" i="0" kern="1200" dirty="0" smtClean="0">
                <a:solidFill>
                  <a:schemeClr val="tx1"/>
                </a:solidFill>
                <a:effectLst/>
                <a:latin typeface="+mn-lt"/>
                <a:ea typeface="+mn-ea"/>
                <a:cs typeface="+mn-cs"/>
              </a:rPr>
              <a:t> method is called on the original </a:t>
            </a:r>
            <a:r>
              <a:rPr lang="en-US" dirty="0" err="1" smtClean="0"/>
              <a:t>DataFrame</a:t>
            </a:r>
            <a:r>
              <a:rPr lang="en-US" sz="1600" b="0" i="0" kern="1200" dirty="0" smtClean="0">
                <a:solidFill>
                  <a:schemeClr val="tx1"/>
                </a:solidFill>
                <a:effectLst/>
                <a:latin typeface="+mn-lt"/>
                <a:ea typeface="+mn-ea"/>
                <a:cs typeface="+mn-cs"/>
              </a:rPr>
              <a:t>, which has raw text documents and labels. The </a:t>
            </a:r>
            <a:r>
              <a:rPr lang="en-US" dirty="0" err="1" smtClean="0"/>
              <a:t>Tokenizer.transform</a:t>
            </a:r>
            <a:r>
              <a:rPr lang="en-US" dirty="0" smtClean="0"/>
              <a:t>()</a:t>
            </a:r>
            <a:r>
              <a:rPr lang="en-US" sz="1600" b="0" i="0" kern="1200" dirty="0" smtClean="0">
                <a:solidFill>
                  <a:schemeClr val="tx1"/>
                </a:solidFill>
                <a:effectLst/>
                <a:latin typeface="+mn-lt"/>
                <a:ea typeface="+mn-ea"/>
                <a:cs typeface="+mn-cs"/>
              </a:rPr>
              <a:t> method splits the raw text documents into words, adding a new column with words to the </a:t>
            </a:r>
            <a:r>
              <a:rPr lang="en-US" dirty="0" err="1" smtClean="0"/>
              <a:t>DataFrame</a:t>
            </a:r>
            <a:r>
              <a:rPr lang="en-US" sz="1600" b="0" i="0" kern="1200" dirty="0" smtClean="0">
                <a:solidFill>
                  <a:schemeClr val="tx1"/>
                </a:solidFill>
                <a:effectLst/>
                <a:latin typeface="+mn-lt"/>
                <a:ea typeface="+mn-ea"/>
                <a:cs typeface="+mn-cs"/>
              </a:rPr>
              <a:t>. The </a:t>
            </a:r>
            <a:r>
              <a:rPr lang="en-US" dirty="0" err="1" smtClean="0"/>
              <a:t>HashingTF.transform</a:t>
            </a:r>
            <a:r>
              <a:rPr lang="en-US" dirty="0" smtClean="0"/>
              <a:t>()</a:t>
            </a:r>
            <a:r>
              <a:rPr lang="en-US" sz="1600" b="0" i="0" kern="1200" dirty="0" smtClean="0">
                <a:solidFill>
                  <a:schemeClr val="tx1"/>
                </a:solidFill>
                <a:effectLst/>
                <a:latin typeface="+mn-lt"/>
                <a:ea typeface="+mn-ea"/>
                <a:cs typeface="+mn-cs"/>
              </a:rPr>
              <a:t> method converts the words column into feature vectors, adding a new column with those vectors to the </a:t>
            </a:r>
            <a:r>
              <a:rPr lang="en-US" dirty="0" err="1" smtClean="0"/>
              <a:t>DataFrame</a:t>
            </a:r>
            <a:r>
              <a:rPr lang="en-US" sz="1600" b="0" i="0" kern="1200" dirty="0" smtClean="0">
                <a:solidFill>
                  <a:schemeClr val="tx1"/>
                </a:solidFill>
                <a:effectLst/>
                <a:latin typeface="+mn-lt"/>
                <a:ea typeface="+mn-ea"/>
                <a:cs typeface="+mn-cs"/>
              </a:rPr>
              <a:t>. Now, since </a:t>
            </a:r>
            <a:r>
              <a:rPr lang="en-US" dirty="0" err="1" smtClean="0"/>
              <a:t>LogisticRegression</a:t>
            </a:r>
            <a:r>
              <a:rPr lang="en-US" sz="1600" b="0" i="0" kern="1200" dirty="0" smtClean="0">
                <a:solidFill>
                  <a:schemeClr val="tx1"/>
                </a:solidFill>
                <a:effectLst/>
                <a:latin typeface="+mn-lt"/>
                <a:ea typeface="+mn-ea"/>
                <a:cs typeface="+mn-cs"/>
              </a:rPr>
              <a:t> is an </a:t>
            </a:r>
            <a:r>
              <a:rPr lang="en-US" dirty="0" smtClean="0"/>
              <a:t>Estimator</a:t>
            </a:r>
            <a:r>
              <a:rPr lang="en-US" sz="1600" b="0" i="0" kern="1200" dirty="0" smtClean="0">
                <a:solidFill>
                  <a:schemeClr val="tx1"/>
                </a:solidFill>
                <a:effectLst/>
                <a:latin typeface="+mn-lt"/>
                <a:ea typeface="+mn-ea"/>
                <a:cs typeface="+mn-cs"/>
              </a:rPr>
              <a:t>, the </a:t>
            </a:r>
            <a:r>
              <a:rPr lang="en-US" dirty="0" smtClean="0"/>
              <a:t>Pipeline</a:t>
            </a:r>
            <a:r>
              <a:rPr lang="en-US" sz="1600" b="0" i="0" kern="1200" dirty="0" smtClean="0">
                <a:solidFill>
                  <a:schemeClr val="tx1"/>
                </a:solidFill>
                <a:effectLst/>
                <a:latin typeface="+mn-lt"/>
                <a:ea typeface="+mn-ea"/>
                <a:cs typeface="+mn-cs"/>
              </a:rPr>
              <a:t> first calls </a:t>
            </a:r>
            <a:r>
              <a:rPr lang="en-US" dirty="0" err="1" smtClean="0"/>
              <a:t>LogisticRegression.fit</a:t>
            </a:r>
            <a:r>
              <a:rPr lang="en-US" dirty="0" smtClean="0"/>
              <a:t>()</a:t>
            </a:r>
            <a:r>
              <a:rPr lang="en-US" sz="1600" b="0" i="0" kern="1200" dirty="0" smtClean="0">
                <a:solidFill>
                  <a:schemeClr val="tx1"/>
                </a:solidFill>
                <a:effectLst/>
                <a:latin typeface="+mn-lt"/>
                <a:ea typeface="+mn-ea"/>
                <a:cs typeface="+mn-cs"/>
              </a:rPr>
              <a:t> to produce a </a:t>
            </a:r>
            <a:r>
              <a:rPr lang="en-US" dirty="0" err="1" smtClean="0"/>
              <a:t>LogisticRegressionModel</a:t>
            </a:r>
            <a:r>
              <a:rPr lang="en-US" sz="1600" b="0" i="0" kern="1200" dirty="0" smtClean="0">
                <a:solidFill>
                  <a:schemeClr val="tx1"/>
                </a:solidFill>
                <a:effectLst/>
                <a:latin typeface="+mn-lt"/>
                <a:ea typeface="+mn-ea"/>
                <a:cs typeface="+mn-cs"/>
              </a:rPr>
              <a:t>. </a:t>
            </a:r>
          </a:p>
          <a:p>
            <a:r>
              <a:rPr lang="en-US" sz="1600" b="0" i="0" kern="1200" dirty="0" smtClean="0">
                <a:solidFill>
                  <a:schemeClr val="tx1"/>
                </a:solidFill>
                <a:effectLst/>
                <a:latin typeface="+mn-lt"/>
                <a:ea typeface="+mn-ea"/>
                <a:cs typeface="+mn-cs"/>
              </a:rPr>
              <a:t>If the </a:t>
            </a:r>
            <a:r>
              <a:rPr lang="en-US" dirty="0" smtClean="0"/>
              <a:t>Pipeline</a:t>
            </a:r>
            <a:r>
              <a:rPr lang="en-US" sz="1600" b="0" i="0" kern="1200" dirty="0" smtClean="0">
                <a:solidFill>
                  <a:schemeClr val="tx1"/>
                </a:solidFill>
                <a:effectLst/>
                <a:latin typeface="+mn-lt"/>
                <a:ea typeface="+mn-ea"/>
                <a:cs typeface="+mn-cs"/>
              </a:rPr>
              <a:t> had more stages, it would call the </a:t>
            </a:r>
            <a:r>
              <a:rPr lang="en-US" dirty="0" err="1" smtClean="0"/>
              <a:t>LogisticRegressionModel</a:t>
            </a:r>
            <a:r>
              <a:rPr lang="en-US" sz="1600" b="0" i="0" kern="1200" dirty="0" err="1" smtClean="0">
                <a:solidFill>
                  <a:schemeClr val="tx1"/>
                </a:solidFill>
                <a:effectLst/>
                <a:latin typeface="+mn-lt"/>
                <a:ea typeface="+mn-ea"/>
                <a:cs typeface="+mn-cs"/>
              </a:rPr>
              <a:t>’s</a:t>
            </a:r>
            <a:r>
              <a:rPr lang="en-US" sz="1600" b="0" i="0" kern="1200" dirty="0" smtClean="0">
                <a:solidFill>
                  <a:schemeClr val="tx1"/>
                </a:solidFill>
                <a:effectLst/>
                <a:latin typeface="+mn-lt"/>
                <a:ea typeface="+mn-ea"/>
                <a:cs typeface="+mn-cs"/>
              </a:rPr>
              <a:t> </a:t>
            </a:r>
            <a:r>
              <a:rPr lang="en-US" dirty="0" smtClean="0"/>
              <a:t>transform()</a:t>
            </a:r>
            <a:r>
              <a:rPr lang="en-US" sz="1600" b="0" i="0" kern="1200" dirty="0" smtClean="0">
                <a:solidFill>
                  <a:schemeClr val="tx1"/>
                </a:solidFill>
                <a:effectLst/>
                <a:latin typeface="+mn-lt"/>
                <a:ea typeface="+mn-ea"/>
                <a:cs typeface="+mn-cs"/>
              </a:rPr>
              <a:t> method on the </a:t>
            </a:r>
            <a:r>
              <a:rPr lang="en-US" dirty="0" err="1" smtClean="0"/>
              <a:t>DataFrame</a:t>
            </a:r>
            <a:r>
              <a:rPr lang="en-US" sz="1600" b="0" i="0" kern="1200" dirty="0" smtClean="0">
                <a:solidFill>
                  <a:schemeClr val="tx1"/>
                </a:solidFill>
                <a:effectLst/>
                <a:latin typeface="+mn-lt"/>
                <a:ea typeface="+mn-ea"/>
                <a:cs typeface="+mn-cs"/>
              </a:rPr>
              <a:t> before passing the </a:t>
            </a:r>
            <a:r>
              <a:rPr lang="en-US" dirty="0" err="1" smtClean="0"/>
              <a:t>DataFrame</a:t>
            </a:r>
            <a:r>
              <a:rPr lang="en-US" sz="1600" b="0" i="0" kern="1200" dirty="0" smtClean="0">
                <a:solidFill>
                  <a:schemeClr val="tx1"/>
                </a:solidFill>
                <a:effectLst/>
                <a:latin typeface="+mn-lt"/>
                <a:ea typeface="+mn-ea"/>
                <a:cs typeface="+mn-cs"/>
              </a:rPr>
              <a:t> to the next stage.</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52</a:t>
            </a:fld>
            <a:endParaRPr lang="en-US"/>
          </a:p>
        </p:txBody>
      </p:sp>
    </p:spTree>
    <p:extLst>
      <p:ext uri="{BB962C8B-B14F-4D97-AF65-F5344CB8AC3E}">
        <p14:creationId xmlns:p14="http://schemas.microsoft.com/office/powerpoint/2010/main" val="1352935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53</a:t>
            </a:fld>
            <a:endParaRPr lang="en-US"/>
          </a:p>
        </p:txBody>
      </p:sp>
    </p:spTree>
    <p:extLst>
      <p:ext uri="{BB962C8B-B14F-4D97-AF65-F5344CB8AC3E}">
        <p14:creationId xmlns:p14="http://schemas.microsoft.com/office/powerpoint/2010/main" val="8001960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sz="3200" b="1" dirty="0" smtClean="0"/>
              <a:t>Spark: when not to use</a:t>
            </a:r>
          </a:p>
          <a:p>
            <a:r>
              <a:rPr lang="en-US" sz="2600" dirty="0" smtClean="0"/>
              <a:t>Even though Spark is versatile, that doesn’t mean Spark’s in-memory capabilities are the best fit for all use cases:</a:t>
            </a:r>
          </a:p>
          <a:p>
            <a:pPr lvl="1"/>
            <a:r>
              <a:rPr lang="en-US" sz="2600" dirty="0" smtClean="0"/>
              <a:t>For many simple use cases Apache </a:t>
            </a:r>
            <a:r>
              <a:rPr lang="en-US" sz="2600" dirty="0" err="1" smtClean="0"/>
              <a:t>MapReduce</a:t>
            </a:r>
            <a:r>
              <a:rPr lang="en-US" sz="2600" dirty="0" smtClean="0"/>
              <a:t> and Hive might be a more appropriate choice </a:t>
            </a:r>
          </a:p>
          <a:p>
            <a:pPr lvl="1"/>
            <a:r>
              <a:rPr lang="en-US" sz="2600" dirty="0" smtClean="0"/>
              <a:t>Spark was not designed as a multi-user environment</a:t>
            </a:r>
          </a:p>
          <a:p>
            <a:pPr lvl="1"/>
            <a:r>
              <a:rPr lang="en-US" sz="2600" dirty="0" smtClean="0"/>
              <a:t>Spark users are required to know that memory they have is sufficient for a dataset</a:t>
            </a:r>
          </a:p>
          <a:p>
            <a:pPr lvl="1"/>
            <a:r>
              <a:rPr lang="en-US" sz="2600" dirty="0" smtClean="0"/>
              <a:t>Adding more users adds complications, since the users will have to coordinate memory usage to run code</a:t>
            </a:r>
          </a:p>
          <a:p>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687674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a:t>You can safely remove this slide. This slide</a:t>
            </a:r>
            <a:r>
              <a:rPr lang="en-US" baseline="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3359433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vi-VN" dirty="0" smtClean="0"/>
              <a:t>Origin of big data : give some examples. For every second, there’re milions of activities generated </a:t>
            </a:r>
          </a:p>
          <a:p>
            <a:pPr marL="285750" indent="-285750">
              <a:buFontTx/>
              <a:buChar char="-"/>
            </a:pPr>
            <a:r>
              <a:rPr lang="vi-VN" dirty="0" smtClean="0"/>
              <a:t>Gene,</a:t>
            </a:r>
            <a:r>
              <a:rPr lang="vi-VN" baseline="0" dirty="0" smtClean="0"/>
              <a:t> healthcare data generated continously.</a:t>
            </a:r>
          </a:p>
          <a:p>
            <a:pPr marL="285750" indent="-285750">
              <a:buFontTx/>
              <a:buChar char="-"/>
            </a:pPr>
            <a:r>
              <a:rPr lang="en-US" dirty="0" smtClean="0"/>
              <a:t>L</a:t>
            </a:r>
            <a:r>
              <a:rPr lang="vi-VN" dirty="0" smtClean="0"/>
              <a:t>og file: record the activities, behaviors </a:t>
            </a:r>
          </a:p>
          <a:p>
            <a:pPr marL="285750" indent="-285750">
              <a:buFontTx/>
              <a:buChar char="-"/>
            </a:pPr>
            <a:r>
              <a:rPr lang="vi-VN" dirty="0" smtClean="0"/>
              <a:t>IOT data:</a:t>
            </a:r>
            <a:r>
              <a:rPr lang="vi-VN" baseline="0" dirty="0" smtClean="0"/>
              <a:t> sensors, cameras, radar.</a:t>
            </a:r>
            <a:endParaRPr lang="vi-VN" dirty="0" smtClean="0"/>
          </a:p>
          <a:p>
            <a:pPr marL="285750" indent="-285750">
              <a:buFontTx/>
              <a:buChar char="-"/>
            </a:pPr>
            <a:r>
              <a:rPr lang="vi-VN" dirty="0" smtClean="0"/>
              <a:t>=&gt; unstructured data</a:t>
            </a:r>
            <a:r>
              <a:rPr lang="vi-VN" baseline="0" dirty="0" smtClean="0"/>
              <a:t> =&gt; complex, difficult to handle with. </a:t>
            </a:r>
          </a:p>
          <a:p>
            <a:pPr marL="285750" indent="-285750">
              <a:buFontTx/>
              <a:buChar char="-"/>
            </a:pPr>
            <a:r>
              <a:rPr lang="vi-VN" baseline="0" dirty="0" smtClean="0"/>
              <a:t>=&gt; big data (it not only means “big size”, but also “complexity of the data”)</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493167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Yes or No,</a:t>
            </a:r>
            <a:r>
              <a:rPr lang="vi-VN" baseline="0" dirty="0" smtClean="0"/>
              <a:t> depending on the viewpoints and application direction</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804297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vi-VN" smtClean="0"/>
              <a:t>4 Vs of big data is out updated since it’s the time of too too big data =&gt; select the appropriate values of data is more important </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1313141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vi-VN" dirty="0" smtClean="0"/>
              <a:t>This is illustration for structured data (well-organized, clear structure, well-defined).</a:t>
            </a:r>
          </a:p>
          <a:p>
            <a:pPr marL="285750" indent="-285750">
              <a:buFontTx/>
              <a:buChar char="-"/>
            </a:pPr>
            <a:r>
              <a:rPr lang="vi-VN" dirty="0" smtClean="0"/>
              <a:t>Semi-structured data: XML, json (we can</a:t>
            </a:r>
            <a:r>
              <a:rPr lang="vi-VN" baseline="0" dirty="0" smtClean="0"/>
              <a:t> add more keys to the available ones, no need to require for a pre-defined schema</a:t>
            </a:r>
            <a:r>
              <a:rPr lang="vi-VN" dirty="0" smtClean="0"/>
              <a:t>)</a:t>
            </a:r>
          </a:p>
          <a:p>
            <a:pPr marL="285750" indent="-285750">
              <a:buFontTx/>
              <a:buChar char="-"/>
            </a:pPr>
            <a:r>
              <a:rPr lang="vi-VN" dirty="0" smtClean="0"/>
              <a:t>Unstructured data: plain text, media.</a:t>
            </a:r>
          </a:p>
          <a:p>
            <a:pPr marL="285750" indent="-285750">
              <a:buFontTx/>
              <a:buChar char="-"/>
            </a:pPr>
            <a:r>
              <a:rPr lang="vi-VN" dirty="0" smtClean="0"/>
              <a:t>=&gt; Goal: big data analysis: simplify the semi/un-strucrured data,</a:t>
            </a:r>
            <a:r>
              <a:rPr lang="vi-VN" baseline="0" dirty="0" smtClean="0"/>
              <a:t> and try to convert them into structured ones. Traditional process called ETL.</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195972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vi-VN" dirty="0" smtClean="0"/>
              <a:t>Popular tools to analyze data, in general, still in local machime =&gt; limitation.</a:t>
            </a:r>
          </a:p>
          <a:p>
            <a:pPr marL="285750" indent="-285750">
              <a:buFontTx/>
              <a:buChar char="-"/>
            </a:pPr>
            <a:r>
              <a:rPr lang="vi-VN" dirty="0" smtClean="0"/>
              <a:t>Data is generated more/faster than the computer process.</a:t>
            </a:r>
          </a:p>
          <a:p>
            <a:pPr marL="285750" indent="-285750">
              <a:buFontTx/>
              <a:buChar char="-"/>
            </a:pPr>
            <a:r>
              <a:rPr lang="vi-VN" dirty="0" smtClean="0"/>
              <a:t>Data sources increase continously via time</a:t>
            </a:r>
            <a:r>
              <a:rPr lang="vi-VN" baseline="0" dirty="0" smtClean="0"/>
              <a:t> =&gt; 1 machine cannot contain all data we'd like to analyze.</a:t>
            </a:r>
            <a:r>
              <a:rPr lang="vi-VN" dirty="0" smtClean="0"/>
              <a:t>  </a:t>
            </a:r>
          </a:p>
          <a:p>
            <a:pPr marL="285750" indent="-285750">
              <a:buFontTx/>
              <a:buChar char="-"/>
            </a:pPr>
            <a:r>
              <a:rPr lang="vi-VN" dirty="0" smtClean="0"/>
              <a:t>=&gt; Distribute data.</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475567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8/3/20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8/3/20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8/3/20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8/3/20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7834" y="2870633"/>
            <a:ext cx="5930678"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8/3/20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789970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8/3/20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8/3/20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8/3/20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8/3/20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8/3/20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8/3/20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8/3/20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8/3/20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8/3/20</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3.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p:cNvSpPr/>
          <p:nvPr/>
        </p:nvSpPr>
        <p:spPr>
          <a:xfrm>
            <a:off x="0" y="4495800"/>
            <a:ext cx="12188825"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5" name="Freeform 6"/>
          <p:cNvSpPr>
            <a:spLocks noEditPoints="1"/>
          </p:cNvSpPr>
          <p:nvPr/>
        </p:nvSpPr>
        <p:spPr bwMode="auto">
          <a:xfrm>
            <a:off x="0" y="1296067"/>
            <a:ext cx="12190412" cy="3123533"/>
          </a:xfrm>
          <a:custGeom>
            <a:avLst/>
            <a:gdLst/>
            <a:ahLst/>
            <a:cxnLst>
              <a:cxn ang="0">
                <a:pos x="3734" y="1578"/>
              </a:cxn>
              <a:cxn ang="0">
                <a:pos x="5572" y="1553"/>
              </a:cxn>
              <a:cxn ang="0">
                <a:pos x="5408" y="1507"/>
              </a:cxn>
              <a:cxn ang="0">
                <a:pos x="5064" y="1609"/>
              </a:cxn>
              <a:cxn ang="0">
                <a:pos x="3168" y="1623"/>
              </a:cxn>
              <a:cxn ang="0">
                <a:pos x="5628" y="1442"/>
              </a:cxn>
              <a:cxn ang="0">
                <a:pos x="5408" y="1490"/>
              </a:cxn>
              <a:cxn ang="0">
                <a:pos x="724" y="1411"/>
              </a:cxn>
              <a:cxn ang="0">
                <a:pos x="772" y="1425"/>
              </a:cxn>
              <a:cxn ang="0">
                <a:pos x="738" y="1423"/>
              </a:cxn>
              <a:cxn ang="0">
                <a:pos x="5517" y="1388"/>
              </a:cxn>
              <a:cxn ang="0">
                <a:pos x="5450" y="1377"/>
              </a:cxn>
              <a:cxn ang="0">
                <a:pos x="2319" y="678"/>
              </a:cxn>
              <a:cxn ang="0">
                <a:pos x="4435" y="488"/>
              </a:cxn>
              <a:cxn ang="0">
                <a:pos x="2245" y="147"/>
              </a:cxn>
              <a:cxn ang="0">
                <a:pos x="2298" y="406"/>
              </a:cxn>
              <a:cxn ang="0">
                <a:pos x="2444" y="938"/>
              </a:cxn>
              <a:cxn ang="0">
                <a:pos x="2638" y="938"/>
              </a:cxn>
              <a:cxn ang="0">
                <a:pos x="2749" y="1558"/>
              </a:cxn>
              <a:cxn ang="0">
                <a:pos x="2990" y="1075"/>
              </a:cxn>
              <a:cxn ang="0">
                <a:pos x="3013" y="587"/>
              </a:cxn>
              <a:cxn ang="0">
                <a:pos x="3041" y="156"/>
              </a:cxn>
              <a:cxn ang="0">
                <a:pos x="3054" y="587"/>
              </a:cxn>
              <a:cxn ang="0">
                <a:pos x="3075" y="1105"/>
              </a:cxn>
              <a:cxn ang="0">
                <a:pos x="3272" y="859"/>
              </a:cxn>
              <a:cxn ang="0">
                <a:pos x="3732" y="1059"/>
              </a:cxn>
              <a:cxn ang="0">
                <a:pos x="4259" y="476"/>
              </a:cxn>
              <a:cxn ang="0">
                <a:pos x="4585" y="908"/>
              </a:cxn>
              <a:cxn ang="0">
                <a:pos x="4775" y="1356"/>
              </a:cxn>
              <a:cxn ang="0">
                <a:pos x="5166" y="1351"/>
              </a:cxn>
              <a:cxn ang="0">
                <a:pos x="5214" y="1572"/>
              </a:cxn>
              <a:cxn ang="0">
                <a:pos x="5466" y="1321"/>
              </a:cxn>
              <a:cxn ang="0">
                <a:pos x="5591" y="1330"/>
              </a:cxn>
              <a:cxn ang="0">
                <a:pos x="5875" y="1592"/>
              </a:cxn>
              <a:cxn ang="0">
                <a:pos x="6250" y="1177"/>
              </a:cxn>
              <a:cxn ang="0">
                <a:pos x="6581" y="1242"/>
              </a:cxn>
              <a:cxn ang="0">
                <a:pos x="6816" y="1546"/>
              </a:cxn>
              <a:cxn ang="0">
                <a:pos x="6863" y="1479"/>
              </a:cxn>
              <a:cxn ang="0">
                <a:pos x="7101" y="1388"/>
              </a:cxn>
              <a:cxn ang="0">
                <a:pos x="7133" y="1393"/>
              </a:cxn>
              <a:cxn ang="0">
                <a:pos x="7355" y="1472"/>
              </a:cxn>
              <a:cxn ang="0">
                <a:pos x="7452" y="1525"/>
              </a:cxn>
              <a:cxn ang="0">
                <a:pos x="153" y="1581"/>
              </a:cxn>
              <a:cxn ang="0">
                <a:pos x="143" y="1407"/>
              </a:cxn>
              <a:cxn ang="0">
                <a:pos x="666" y="1397"/>
              </a:cxn>
              <a:cxn ang="0">
                <a:pos x="756" y="1360"/>
              </a:cxn>
              <a:cxn ang="0">
                <a:pos x="849" y="1381"/>
              </a:cxn>
              <a:cxn ang="0">
                <a:pos x="992" y="1551"/>
              </a:cxn>
              <a:cxn ang="0">
                <a:pos x="1022" y="769"/>
              </a:cxn>
              <a:cxn ang="0">
                <a:pos x="1022" y="583"/>
              </a:cxn>
              <a:cxn ang="0">
                <a:pos x="1061" y="167"/>
              </a:cxn>
              <a:cxn ang="0">
                <a:pos x="1073" y="492"/>
              </a:cxn>
              <a:cxn ang="0">
                <a:pos x="1103" y="613"/>
              </a:cxn>
              <a:cxn ang="0">
                <a:pos x="1121" y="820"/>
              </a:cxn>
              <a:cxn ang="0">
                <a:pos x="1348" y="1523"/>
              </a:cxn>
              <a:cxn ang="0">
                <a:pos x="1475" y="817"/>
              </a:cxn>
              <a:cxn ang="0">
                <a:pos x="1683" y="1618"/>
              </a:cxn>
              <a:cxn ang="0">
                <a:pos x="2155" y="504"/>
              </a:cxn>
              <a:cxn ang="0">
                <a:pos x="2197" y="386"/>
              </a:cxn>
              <a:cxn ang="0">
                <a:pos x="2231" y="147"/>
              </a:cxn>
            </a:cxnLst>
            <a:rect l="0" t="0" r="r" b="b"/>
            <a:pathLst>
              <a:path w="7626" h="1954">
                <a:moveTo>
                  <a:pt x="6823" y="1604"/>
                </a:moveTo>
                <a:lnTo>
                  <a:pt x="6784" y="1623"/>
                </a:lnTo>
                <a:lnTo>
                  <a:pt x="6851" y="1623"/>
                </a:lnTo>
                <a:lnTo>
                  <a:pt x="6851" y="1604"/>
                </a:lnTo>
                <a:lnTo>
                  <a:pt x="6823" y="1604"/>
                </a:lnTo>
                <a:close/>
                <a:moveTo>
                  <a:pt x="5866" y="1604"/>
                </a:moveTo>
                <a:lnTo>
                  <a:pt x="5866" y="1623"/>
                </a:lnTo>
                <a:lnTo>
                  <a:pt x="5889" y="1620"/>
                </a:lnTo>
                <a:lnTo>
                  <a:pt x="5889" y="1604"/>
                </a:lnTo>
                <a:lnTo>
                  <a:pt x="5866" y="1604"/>
                </a:lnTo>
                <a:close/>
                <a:moveTo>
                  <a:pt x="238" y="1581"/>
                </a:moveTo>
                <a:lnTo>
                  <a:pt x="238" y="1623"/>
                </a:lnTo>
                <a:lnTo>
                  <a:pt x="428" y="1623"/>
                </a:lnTo>
                <a:lnTo>
                  <a:pt x="425" y="1581"/>
                </a:lnTo>
                <a:lnTo>
                  <a:pt x="238" y="1581"/>
                </a:lnTo>
                <a:close/>
                <a:moveTo>
                  <a:pt x="3734" y="1578"/>
                </a:moveTo>
                <a:lnTo>
                  <a:pt x="3734" y="1623"/>
                </a:lnTo>
                <a:lnTo>
                  <a:pt x="4007" y="1623"/>
                </a:lnTo>
                <a:lnTo>
                  <a:pt x="4007" y="1578"/>
                </a:lnTo>
                <a:lnTo>
                  <a:pt x="3734" y="1578"/>
                </a:lnTo>
                <a:close/>
                <a:moveTo>
                  <a:pt x="5628" y="1507"/>
                </a:moveTo>
                <a:lnTo>
                  <a:pt x="5628" y="1555"/>
                </a:lnTo>
                <a:lnTo>
                  <a:pt x="5670" y="1555"/>
                </a:lnTo>
                <a:lnTo>
                  <a:pt x="5670" y="1507"/>
                </a:lnTo>
                <a:lnTo>
                  <a:pt x="5628" y="1507"/>
                </a:lnTo>
                <a:close/>
                <a:moveTo>
                  <a:pt x="5552" y="1507"/>
                </a:moveTo>
                <a:lnTo>
                  <a:pt x="5552" y="1548"/>
                </a:lnTo>
                <a:lnTo>
                  <a:pt x="5559" y="1548"/>
                </a:lnTo>
                <a:lnTo>
                  <a:pt x="5559" y="1551"/>
                </a:lnTo>
                <a:lnTo>
                  <a:pt x="5556" y="1551"/>
                </a:lnTo>
                <a:lnTo>
                  <a:pt x="5556" y="1553"/>
                </a:lnTo>
                <a:lnTo>
                  <a:pt x="5572" y="1553"/>
                </a:lnTo>
                <a:lnTo>
                  <a:pt x="5572" y="1555"/>
                </a:lnTo>
                <a:lnTo>
                  <a:pt x="5575" y="1555"/>
                </a:lnTo>
                <a:lnTo>
                  <a:pt x="5575" y="1548"/>
                </a:lnTo>
                <a:lnTo>
                  <a:pt x="5582" y="1548"/>
                </a:lnTo>
                <a:lnTo>
                  <a:pt x="5582" y="1555"/>
                </a:lnTo>
                <a:lnTo>
                  <a:pt x="5586" y="1555"/>
                </a:lnTo>
                <a:lnTo>
                  <a:pt x="5586" y="1507"/>
                </a:lnTo>
                <a:lnTo>
                  <a:pt x="5552" y="1507"/>
                </a:lnTo>
                <a:close/>
                <a:moveTo>
                  <a:pt x="5494" y="1507"/>
                </a:moveTo>
                <a:lnTo>
                  <a:pt x="5494" y="1548"/>
                </a:lnTo>
                <a:lnTo>
                  <a:pt x="5531" y="1548"/>
                </a:lnTo>
                <a:lnTo>
                  <a:pt x="5531" y="1555"/>
                </a:lnTo>
                <a:lnTo>
                  <a:pt x="5535" y="1555"/>
                </a:lnTo>
                <a:lnTo>
                  <a:pt x="5535" y="1507"/>
                </a:lnTo>
                <a:lnTo>
                  <a:pt x="5494" y="1507"/>
                </a:lnTo>
                <a:close/>
                <a:moveTo>
                  <a:pt x="5408" y="1507"/>
                </a:moveTo>
                <a:lnTo>
                  <a:pt x="5406" y="1539"/>
                </a:lnTo>
                <a:lnTo>
                  <a:pt x="5431" y="1539"/>
                </a:lnTo>
                <a:lnTo>
                  <a:pt x="5431" y="1548"/>
                </a:lnTo>
                <a:lnTo>
                  <a:pt x="5466" y="1548"/>
                </a:lnTo>
                <a:lnTo>
                  <a:pt x="5466" y="1507"/>
                </a:lnTo>
                <a:lnTo>
                  <a:pt x="5408" y="1507"/>
                </a:lnTo>
                <a:close/>
                <a:moveTo>
                  <a:pt x="4930" y="1497"/>
                </a:moveTo>
                <a:lnTo>
                  <a:pt x="4909" y="1520"/>
                </a:lnTo>
                <a:lnTo>
                  <a:pt x="4911" y="1523"/>
                </a:lnTo>
                <a:lnTo>
                  <a:pt x="4911" y="1609"/>
                </a:lnTo>
                <a:lnTo>
                  <a:pt x="4976" y="1609"/>
                </a:lnTo>
                <a:lnTo>
                  <a:pt x="4967" y="1618"/>
                </a:lnTo>
                <a:lnTo>
                  <a:pt x="5018" y="1618"/>
                </a:lnTo>
                <a:lnTo>
                  <a:pt x="5008" y="1611"/>
                </a:lnTo>
                <a:lnTo>
                  <a:pt x="5008" y="1609"/>
                </a:lnTo>
                <a:lnTo>
                  <a:pt x="5064" y="1609"/>
                </a:lnTo>
                <a:lnTo>
                  <a:pt x="5064" y="1523"/>
                </a:lnTo>
                <a:lnTo>
                  <a:pt x="5066" y="1520"/>
                </a:lnTo>
                <a:lnTo>
                  <a:pt x="5045" y="1497"/>
                </a:lnTo>
                <a:lnTo>
                  <a:pt x="4930" y="1497"/>
                </a:lnTo>
                <a:close/>
                <a:moveTo>
                  <a:pt x="3024" y="1497"/>
                </a:moveTo>
                <a:lnTo>
                  <a:pt x="2987" y="1504"/>
                </a:lnTo>
                <a:lnTo>
                  <a:pt x="2953" y="1523"/>
                </a:lnTo>
                <a:lnTo>
                  <a:pt x="2925" y="1551"/>
                </a:lnTo>
                <a:lnTo>
                  <a:pt x="2957" y="1551"/>
                </a:lnTo>
                <a:lnTo>
                  <a:pt x="2957" y="1553"/>
                </a:lnTo>
                <a:lnTo>
                  <a:pt x="2946" y="1553"/>
                </a:lnTo>
                <a:lnTo>
                  <a:pt x="2946" y="1590"/>
                </a:lnTo>
                <a:lnTo>
                  <a:pt x="2974" y="1590"/>
                </a:lnTo>
                <a:lnTo>
                  <a:pt x="3080" y="1599"/>
                </a:lnTo>
                <a:lnTo>
                  <a:pt x="3080" y="1623"/>
                </a:lnTo>
                <a:lnTo>
                  <a:pt x="3168" y="1623"/>
                </a:lnTo>
                <a:lnTo>
                  <a:pt x="3156" y="1595"/>
                </a:lnTo>
                <a:lnTo>
                  <a:pt x="3138" y="1567"/>
                </a:lnTo>
                <a:lnTo>
                  <a:pt x="3115" y="1539"/>
                </a:lnTo>
                <a:lnTo>
                  <a:pt x="3089" y="1518"/>
                </a:lnTo>
                <a:lnTo>
                  <a:pt x="3057" y="1502"/>
                </a:lnTo>
                <a:lnTo>
                  <a:pt x="3024" y="1497"/>
                </a:lnTo>
                <a:close/>
                <a:moveTo>
                  <a:pt x="4768" y="1488"/>
                </a:moveTo>
                <a:lnTo>
                  <a:pt x="4761" y="1490"/>
                </a:lnTo>
                <a:lnTo>
                  <a:pt x="4779" y="1490"/>
                </a:lnTo>
                <a:lnTo>
                  <a:pt x="4782" y="1618"/>
                </a:lnTo>
                <a:lnTo>
                  <a:pt x="4823" y="1618"/>
                </a:lnTo>
                <a:lnTo>
                  <a:pt x="4826" y="1502"/>
                </a:lnTo>
                <a:lnTo>
                  <a:pt x="4830" y="1502"/>
                </a:lnTo>
                <a:lnTo>
                  <a:pt x="4819" y="1488"/>
                </a:lnTo>
                <a:lnTo>
                  <a:pt x="4768" y="1488"/>
                </a:lnTo>
                <a:close/>
                <a:moveTo>
                  <a:pt x="5628" y="1442"/>
                </a:moveTo>
                <a:lnTo>
                  <a:pt x="5628" y="1490"/>
                </a:lnTo>
                <a:lnTo>
                  <a:pt x="5670" y="1490"/>
                </a:lnTo>
                <a:lnTo>
                  <a:pt x="5670" y="1442"/>
                </a:lnTo>
                <a:lnTo>
                  <a:pt x="5628" y="1442"/>
                </a:lnTo>
                <a:close/>
                <a:moveTo>
                  <a:pt x="5552" y="1442"/>
                </a:moveTo>
                <a:lnTo>
                  <a:pt x="5552" y="1490"/>
                </a:lnTo>
                <a:lnTo>
                  <a:pt x="5586" y="1490"/>
                </a:lnTo>
                <a:lnTo>
                  <a:pt x="5586" y="1442"/>
                </a:lnTo>
                <a:lnTo>
                  <a:pt x="5552" y="1442"/>
                </a:lnTo>
                <a:close/>
                <a:moveTo>
                  <a:pt x="5494" y="1442"/>
                </a:moveTo>
                <a:lnTo>
                  <a:pt x="5494" y="1490"/>
                </a:lnTo>
                <a:lnTo>
                  <a:pt x="5535" y="1490"/>
                </a:lnTo>
                <a:lnTo>
                  <a:pt x="5535" y="1442"/>
                </a:lnTo>
                <a:lnTo>
                  <a:pt x="5494" y="1442"/>
                </a:lnTo>
                <a:close/>
                <a:moveTo>
                  <a:pt x="5408" y="1442"/>
                </a:moveTo>
                <a:lnTo>
                  <a:pt x="5408" y="1490"/>
                </a:lnTo>
                <a:lnTo>
                  <a:pt x="5466" y="1490"/>
                </a:lnTo>
                <a:lnTo>
                  <a:pt x="5466" y="1442"/>
                </a:lnTo>
                <a:lnTo>
                  <a:pt x="5408" y="1442"/>
                </a:lnTo>
                <a:close/>
                <a:moveTo>
                  <a:pt x="802" y="1430"/>
                </a:moveTo>
                <a:lnTo>
                  <a:pt x="802" y="1465"/>
                </a:lnTo>
                <a:lnTo>
                  <a:pt x="807" y="1465"/>
                </a:lnTo>
                <a:lnTo>
                  <a:pt x="807" y="1430"/>
                </a:lnTo>
                <a:lnTo>
                  <a:pt x="802" y="1430"/>
                </a:lnTo>
                <a:close/>
                <a:moveTo>
                  <a:pt x="710" y="1421"/>
                </a:moveTo>
                <a:lnTo>
                  <a:pt x="710" y="1432"/>
                </a:lnTo>
                <a:lnTo>
                  <a:pt x="708" y="1432"/>
                </a:lnTo>
                <a:lnTo>
                  <a:pt x="708" y="1465"/>
                </a:lnTo>
                <a:lnTo>
                  <a:pt x="712" y="1465"/>
                </a:lnTo>
                <a:lnTo>
                  <a:pt x="712" y="1421"/>
                </a:lnTo>
                <a:lnTo>
                  <a:pt x="710" y="1421"/>
                </a:lnTo>
                <a:close/>
                <a:moveTo>
                  <a:pt x="724" y="1411"/>
                </a:moveTo>
                <a:lnTo>
                  <a:pt x="724" y="1414"/>
                </a:lnTo>
                <a:lnTo>
                  <a:pt x="719" y="1418"/>
                </a:lnTo>
                <a:lnTo>
                  <a:pt x="719" y="1430"/>
                </a:lnTo>
                <a:lnTo>
                  <a:pt x="717" y="1430"/>
                </a:lnTo>
                <a:lnTo>
                  <a:pt x="717" y="1467"/>
                </a:lnTo>
                <a:lnTo>
                  <a:pt x="798" y="1465"/>
                </a:lnTo>
                <a:lnTo>
                  <a:pt x="798" y="1423"/>
                </a:lnTo>
                <a:lnTo>
                  <a:pt x="795" y="1423"/>
                </a:lnTo>
                <a:lnTo>
                  <a:pt x="795" y="1416"/>
                </a:lnTo>
                <a:lnTo>
                  <a:pt x="791" y="1411"/>
                </a:lnTo>
                <a:lnTo>
                  <a:pt x="779" y="1411"/>
                </a:lnTo>
                <a:lnTo>
                  <a:pt x="779" y="1414"/>
                </a:lnTo>
                <a:lnTo>
                  <a:pt x="777" y="1416"/>
                </a:lnTo>
                <a:lnTo>
                  <a:pt x="777" y="1423"/>
                </a:lnTo>
                <a:lnTo>
                  <a:pt x="772" y="1423"/>
                </a:lnTo>
                <a:lnTo>
                  <a:pt x="772" y="1425"/>
                </a:lnTo>
                <a:lnTo>
                  <a:pt x="770" y="1425"/>
                </a:lnTo>
                <a:lnTo>
                  <a:pt x="770" y="1418"/>
                </a:lnTo>
                <a:lnTo>
                  <a:pt x="765" y="1414"/>
                </a:lnTo>
                <a:lnTo>
                  <a:pt x="763" y="1414"/>
                </a:lnTo>
                <a:lnTo>
                  <a:pt x="763" y="1411"/>
                </a:lnTo>
                <a:lnTo>
                  <a:pt x="754" y="1411"/>
                </a:lnTo>
                <a:lnTo>
                  <a:pt x="751" y="1414"/>
                </a:lnTo>
                <a:lnTo>
                  <a:pt x="749" y="1414"/>
                </a:lnTo>
                <a:lnTo>
                  <a:pt x="749" y="1416"/>
                </a:lnTo>
                <a:lnTo>
                  <a:pt x="747" y="1416"/>
                </a:lnTo>
                <a:lnTo>
                  <a:pt x="747" y="1421"/>
                </a:lnTo>
                <a:lnTo>
                  <a:pt x="745" y="1423"/>
                </a:lnTo>
                <a:lnTo>
                  <a:pt x="745" y="1425"/>
                </a:lnTo>
                <a:lnTo>
                  <a:pt x="742" y="1425"/>
                </a:lnTo>
                <a:lnTo>
                  <a:pt x="742" y="1423"/>
                </a:lnTo>
                <a:lnTo>
                  <a:pt x="738" y="1423"/>
                </a:lnTo>
                <a:lnTo>
                  <a:pt x="738" y="1414"/>
                </a:lnTo>
                <a:lnTo>
                  <a:pt x="735" y="1411"/>
                </a:lnTo>
                <a:lnTo>
                  <a:pt x="724" y="1411"/>
                </a:lnTo>
                <a:close/>
                <a:moveTo>
                  <a:pt x="5628" y="1379"/>
                </a:moveTo>
                <a:lnTo>
                  <a:pt x="5628" y="1423"/>
                </a:lnTo>
                <a:lnTo>
                  <a:pt x="5670" y="1423"/>
                </a:lnTo>
                <a:lnTo>
                  <a:pt x="5670" y="1379"/>
                </a:lnTo>
                <a:lnTo>
                  <a:pt x="5628" y="1379"/>
                </a:lnTo>
                <a:close/>
                <a:moveTo>
                  <a:pt x="5552" y="1377"/>
                </a:moveTo>
                <a:lnTo>
                  <a:pt x="5552" y="1423"/>
                </a:lnTo>
                <a:lnTo>
                  <a:pt x="5586" y="1423"/>
                </a:lnTo>
                <a:lnTo>
                  <a:pt x="5586" y="1379"/>
                </a:lnTo>
                <a:lnTo>
                  <a:pt x="5552" y="1377"/>
                </a:lnTo>
                <a:close/>
                <a:moveTo>
                  <a:pt x="5524" y="1377"/>
                </a:moveTo>
                <a:lnTo>
                  <a:pt x="5524" y="1379"/>
                </a:lnTo>
                <a:lnTo>
                  <a:pt x="5517" y="1388"/>
                </a:lnTo>
                <a:lnTo>
                  <a:pt x="5508" y="1395"/>
                </a:lnTo>
                <a:lnTo>
                  <a:pt x="5498" y="1397"/>
                </a:lnTo>
                <a:lnTo>
                  <a:pt x="5496" y="1400"/>
                </a:lnTo>
                <a:lnTo>
                  <a:pt x="5494" y="1400"/>
                </a:lnTo>
                <a:lnTo>
                  <a:pt x="5494" y="1423"/>
                </a:lnTo>
                <a:lnTo>
                  <a:pt x="5535" y="1423"/>
                </a:lnTo>
                <a:lnTo>
                  <a:pt x="5535" y="1377"/>
                </a:lnTo>
                <a:lnTo>
                  <a:pt x="5524" y="1377"/>
                </a:lnTo>
                <a:close/>
                <a:moveTo>
                  <a:pt x="5408" y="1377"/>
                </a:moveTo>
                <a:lnTo>
                  <a:pt x="5408" y="1421"/>
                </a:lnTo>
                <a:lnTo>
                  <a:pt x="5452" y="1423"/>
                </a:lnTo>
                <a:lnTo>
                  <a:pt x="5466" y="1423"/>
                </a:lnTo>
                <a:lnTo>
                  <a:pt x="5466" y="1393"/>
                </a:lnTo>
                <a:lnTo>
                  <a:pt x="5459" y="1388"/>
                </a:lnTo>
                <a:lnTo>
                  <a:pt x="5452" y="1379"/>
                </a:lnTo>
                <a:lnTo>
                  <a:pt x="5450" y="1377"/>
                </a:lnTo>
                <a:lnTo>
                  <a:pt x="5408" y="1377"/>
                </a:lnTo>
                <a:close/>
                <a:moveTo>
                  <a:pt x="2319" y="701"/>
                </a:moveTo>
                <a:lnTo>
                  <a:pt x="2319" y="745"/>
                </a:lnTo>
                <a:lnTo>
                  <a:pt x="2338" y="745"/>
                </a:lnTo>
                <a:lnTo>
                  <a:pt x="2338" y="701"/>
                </a:lnTo>
                <a:lnTo>
                  <a:pt x="2319" y="701"/>
                </a:lnTo>
                <a:close/>
                <a:moveTo>
                  <a:pt x="2141" y="701"/>
                </a:moveTo>
                <a:lnTo>
                  <a:pt x="2141" y="745"/>
                </a:lnTo>
                <a:lnTo>
                  <a:pt x="2155" y="745"/>
                </a:lnTo>
                <a:lnTo>
                  <a:pt x="2155" y="701"/>
                </a:lnTo>
                <a:lnTo>
                  <a:pt x="2141" y="701"/>
                </a:lnTo>
                <a:close/>
                <a:moveTo>
                  <a:pt x="2319" y="678"/>
                </a:moveTo>
                <a:lnTo>
                  <a:pt x="2319" y="690"/>
                </a:lnTo>
                <a:lnTo>
                  <a:pt x="2338" y="690"/>
                </a:lnTo>
                <a:lnTo>
                  <a:pt x="2338" y="678"/>
                </a:lnTo>
                <a:lnTo>
                  <a:pt x="2319" y="678"/>
                </a:lnTo>
                <a:close/>
                <a:moveTo>
                  <a:pt x="2141" y="678"/>
                </a:moveTo>
                <a:lnTo>
                  <a:pt x="2141" y="690"/>
                </a:lnTo>
                <a:lnTo>
                  <a:pt x="2155" y="690"/>
                </a:lnTo>
                <a:lnTo>
                  <a:pt x="2155" y="678"/>
                </a:lnTo>
                <a:lnTo>
                  <a:pt x="2141" y="678"/>
                </a:lnTo>
                <a:close/>
                <a:moveTo>
                  <a:pt x="4120" y="490"/>
                </a:moveTo>
                <a:lnTo>
                  <a:pt x="4100" y="502"/>
                </a:lnTo>
                <a:lnTo>
                  <a:pt x="4100" y="604"/>
                </a:lnTo>
                <a:lnTo>
                  <a:pt x="4120" y="604"/>
                </a:lnTo>
                <a:lnTo>
                  <a:pt x="4120" y="490"/>
                </a:lnTo>
                <a:close/>
                <a:moveTo>
                  <a:pt x="4525" y="488"/>
                </a:moveTo>
                <a:lnTo>
                  <a:pt x="4527" y="601"/>
                </a:lnTo>
                <a:lnTo>
                  <a:pt x="4539" y="601"/>
                </a:lnTo>
                <a:lnTo>
                  <a:pt x="4539" y="499"/>
                </a:lnTo>
                <a:lnTo>
                  <a:pt x="4525" y="488"/>
                </a:lnTo>
                <a:close/>
                <a:moveTo>
                  <a:pt x="4435" y="488"/>
                </a:moveTo>
                <a:lnTo>
                  <a:pt x="4412" y="499"/>
                </a:lnTo>
                <a:lnTo>
                  <a:pt x="4412" y="513"/>
                </a:lnTo>
                <a:lnTo>
                  <a:pt x="4414" y="601"/>
                </a:lnTo>
                <a:lnTo>
                  <a:pt x="4437" y="601"/>
                </a:lnTo>
                <a:lnTo>
                  <a:pt x="4435" y="488"/>
                </a:lnTo>
                <a:close/>
                <a:moveTo>
                  <a:pt x="4211" y="488"/>
                </a:moveTo>
                <a:lnTo>
                  <a:pt x="4211" y="601"/>
                </a:lnTo>
                <a:lnTo>
                  <a:pt x="4227" y="601"/>
                </a:lnTo>
                <a:lnTo>
                  <a:pt x="4227" y="502"/>
                </a:lnTo>
                <a:lnTo>
                  <a:pt x="4211" y="488"/>
                </a:lnTo>
                <a:close/>
                <a:moveTo>
                  <a:pt x="2236" y="0"/>
                </a:moveTo>
                <a:lnTo>
                  <a:pt x="2238" y="0"/>
                </a:lnTo>
                <a:lnTo>
                  <a:pt x="2238" y="3"/>
                </a:lnTo>
                <a:lnTo>
                  <a:pt x="2241" y="24"/>
                </a:lnTo>
                <a:lnTo>
                  <a:pt x="2241" y="147"/>
                </a:lnTo>
                <a:lnTo>
                  <a:pt x="2245" y="147"/>
                </a:lnTo>
                <a:lnTo>
                  <a:pt x="2245" y="151"/>
                </a:lnTo>
                <a:lnTo>
                  <a:pt x="2247" y="151"/>
                </a:lnTo>
                <a:lnTo>
                  <a:pt x="2250" y="160"/>
                </a:lnTo>
                <a:lnTo>
                  <a:pt x="2250" y="165"/>
                </a:lnTo>
                <a:lnTo>
                  <a:pt x="2247" y="174"/>
                </a:lnTo>
                <a:lnTo>
                  <a:pt x="2245" y="174"/>
                </a:lnTo>
                <a:lnTo>
                  <a:pt x="2245" y="198"/>
                </a:lnTo>
                <a:lnTo>
                  <a:pt x="2257" y="198"/>
                </a:lnTo>
                <a:lnTo>
                  <a:pt x="2257" y="325"/>
                </a:lnTo>
                <a:lnTo>
                  <a:pt x="2278" y="325"/>
                </a:lnTo>
                <a:lnTo>
                  <a:pt x="2278" y="397"/>
                </a:lnTo>
                <a:lnTo>
                  <a:pt x="2284" y="393"/>
                </a:lnTo>
                <a:lnTo>
                  <a:pt x="2291" y="395"/>
                </a:lnTo>
                <a:lnTo>
                  <a:pt x="2294" y="404"/>
                </a:lnTo>
                <a:lnTo>
                  <a:pt x="2294" y="406"/>
                </a:lnTo>
                <a:lnTo>
                  <a:pt x="2298" y="406"/>
                </a:lnTo>
                <a:lnTo>
                  <a:pt x="2298" y="497"/>
                </a:lnTo>
                <a:lnTo>
                  <a:pt x="2303" y="492"/>
                </a:lnTo>
                <a:lnTo>
                  <a:pt x="2310" y="495"/>
                </a:lnTo>
                <a:lnTo>
                  <a:pt x="2315" y="504"/>
                </a:lnTo>
                <a:lnTo>
                  <a:pt x="2319" y="504"/>
                </a:lnTo>
                <a:lnTo>
                  <a:pt x="2319" y="662"/>
                </a:lnTo>
                <a:lnTo>
                  <a:pt x="2349" y="662"/>
                </a:lnTo>
                <a:lnTo>
                  <a:pt x="2349" y="789"/>
                </a:lnTo>
                <a:lnTo>
                  <a:pt x="2345" y="789"/>
                </a:lnTo>
                <a:lnTo>
                  <a:pt x="2345" y="1418"/>
                </a:lnTo>
                <a:lnTo>
                  <a:pt x="2409" y="1423"/>
                </a:lnTo>
                <a:lnTo>
                  <a:pt x="2409" y="1507"/>
                </a:lnTo>
                <a:lnTo>
                  <a:pt x="2442" y="1507"/>
                </a:lnTo>
                <a:lnTo>
                  <a:pt x="2442" y="954"/>
                </a:lnTo>
                <a:lnTo>
                  <a:pt x="2444" y="952"/>
                </a:lnTo>
                <a:lnTo>
                  <a:pt x="2444" y="938"/>
                </a:lnTo>
                <a:lnTo>
                  <a:pt x="2446" y="938"/>
                </a:lnTo>
                <a:lnTo>
                  <a:pt x="2456" y="940"/>
                </a:lnTo>
                <a:lnTo>
                  <a:pt x="2486" y="940"/>
                </a:lnTo>
                <a:lnTo>
                  <a:pt x="2490" y="943"/>
                </a:lnTo>
                <a:lnTo>
                  <a:pt x="2493" y="940"/>
                </a:lnTo>
                <a:lnTo>
                  <a:pt x="2500" y="940"/>
                </a:lnTo>
                <a:lnTo>
                  <a:pt x="2500" y="938"/>
                </a:lnTo>
                <a:lnTo>
                  <a:pt x="2541" y="931"/>
                </a:lnTo>
                <a:lnTo>
                  <a:pt x="2541" y="938"/>
                </a:lnTo>
                <a:lnTo>
                  <a:pt x="2511" y="940"/>
                </a:lnTo>
                <a:lnTo>
                  <a:pt x="2537" y="943"/>
                </a:lnTo>
                <a:lnTo>
                  <a:pt x="2537" y="940"/>
                </a:lnTo>
                <a:lnTo>
                  <a:pt x="2604" y="940"/>
                </a:lnTo>
                <a:lnTo>
                  <a:pt x="2613" y="943"/>
                </a:lnTo>
                <a:lnTo>
                  <a:pt x="2661" y="943"/>
                </a:lnTo>
                <a:lnTo>
                  <a:pt x="2638" y="938"/>
                </a:lnTo>
                <a:lnTo>
                  <a:pt x="2638" y="933"/>
                </a:lnTo>
                <a:lnTo>
                  <a:pt x="2675" y="940"/>
                </a:lnTo>
                <a:lnTo>
                  <a:pt x="2673" y="943"/>
                </a:lnTo>
                <a:lnTo>
                  <a:pt x="2675" y="943"/>
                </a:lnTo>
                <a:lnTo>
                  <a:pt x="2703" y="945"/>
                </a:lnTo>
                <a:lnTo>
                  <a:pt x="2703" y="947"/>
                </a:lnTo>
                <a:lnTo>
                  <a:pt x="2721" y="943"/>
                </a:lnTo>
                <a:lnTo>
                  <a:pt x="2724" y="943"/>
                </a:lnTo>
                <a:lnTo>
                  <a:pt x="2724" y="956"/>
                </a:lnTo>
                <a:lnTo>
                  <a:pt x="2726" y="959"/>
                </a:lnTo>
                <a:lnTo>
                  <a:pt x="2721" y="1397"/>
                </a:lnTo>
                <a:lnTo>
                  <a:pt x="2721" y="1435"/>
                </a:lnTo>
                <a:lnTo>
                  <a:pt x="2724" y="1435"/>
                </a:lnTo>
                <a:lnTo>
                  <a:pt x="2728" y="1532"/>
                </a:lnTo>
                <a:lnTo>
                  <a:pt x="2749" y="1534"/>
                </a:lnTo>
                <a:lnTo>
                  <a:pt x="2749" y="1558"/>
                </a:lnTo>
                <a:lnTo>
                  <a:pt x="2768" y="1558"/>
                </a:lnTo>
                <a:lnTo>
                  <a:pt x="2768" y="1560"/>
                </a:lnTo>
                <a:lnTo>
                  <a:pt x="2749" y="1560"/>
                </a:lnTo>
                <a:lnTo>
                  <a:pt x="2747" y="1572"/>
                </a:lnTo>
                <a:lnTo>
                  <a:pt x="2772" y="1572"/>
                </a:lnTo>
                <a:lnTo>
                  <a:pt x="2772" y="1569"/>
                </a:lnTo>
                <a:lnTo>
                  <a:pt x="2842" y="1569"/>
                </a:lnTo>
                <a:lnTo>
                  <a:pt x="2849" y="1567"/>
                </a:lnTo>
                <a:lnTo>
                  <a:pt x="2856" y="1567"/>
                </a:lnTo>
                <a:lnTo>
                  <a:pt x="2916" y="1449"/>
                </a:lnTo>
                <a:lnTo>
                  <a:pt x="2943" y="1381"/>
                </a:lnTo>
                <a:lnTo>
                  <a:pt x="2962" y="1321"/>
                </a:lnTo>
                <a:lnTo>
                  <a:pt x="2974" y="1265"/>
                </a:lnTo>
                <a:lnTo>
                  <a:pt x="2985" y="1172"/>
                </a:lnTo>
                <a:lnTo>
                  <a:pt x="2990" y="1098"/>
                </a:lnTo>
                <a:lnTo>
                  <a:pt x="2990" y="1075"/>
                </a:lnTo>
                <a:lnTo>
                  <a:pt x="2971" y="1075"/>
                </a:lnTo>
                <a:lnTo>
                  <a:pt x="2969" y="1066"/>
                </a:lnTo>
                <a:lnTo>
                  <a:pt x="2964" y="1017"/>
                </a:lnTo>
                <a:lnTo>
                  <a:pt x="2978" y="1015"/>
                </a:lnTo>
                <a:lnTo>
                  <a:pt x="2999" y="1015"/>
                </a:lnTo>
                <a:lnTo>
                  <a:pt x="3004" y="878"/>
                </a:lnTo>
                <a:lnTo>
                  <a:pt x="3011" y="750"/>
                </a:lnTo>
                <a:lnTo>
                  <a:pt x="3017" y="608"/>
                </a:lnTo>
                <a:lnTo>
                  <a:pt x="3011" y="606"/>
                </a:lnTo>
                <a:lnTo>
                  <a:pt x="3006" y="604"/>
                </a:lnTo>
                <a:lnTo>
                  <a:pt x="3004" y="601"/>
                </a:lnTo>
                <a:lnTo>
                  <a:pt x="3001" y="601"/>
                </a:lnTo>
                <a:lnTo>
                  <a:pt x="3001" y="592"/>
                </a:lnTo>
                <a:lnTo>
                  <a:pt x="3004" y="590"/>
                </a:lnTo>
                <a:lnTo>
                  <a:pt x="3008" y="590"/>
                </a:lnTo>
                <a:lnTo>
                  <a:pt x="3013" y="587"/>
                </a:lnTo>
                <a:lnTo>
                  <a:pt x="3020" y="587"/>
                </a:lnTo>
                <a:lnTo>
                  <a:pt x="3020" y="550"/>
                </a:lnTo>
                <a:lnTo>
                  <a:pt x="3015" y="548"/>
                </a:lnTo>
                <a:lnTo>
                  <a:pt x="3013" y="548"/>
                </a:lnTo>
                <a:lnTo>
                  <a:pt x="3008" y="543"/>
                </a:lnTo>
                <a:lnTo>
                  <a:pt x="3008" y="532"/>
                </a:lnTo>
                <a:lnTo>
                  <a:pt x="3006" y="532"/>
                </a:lnTo>
                <a:lnTo>
                  <a:pt x="3004" y="529"/>
                </a:lnTo>
                <a:lnTo>
                  <a:pt x="3004" y="483"/>
                </a:lnTo>
                <a:lnTo>
                  <a:pt x="3008" y="478"/>
                </a:lnTo>
                <a:lnTo>
                  <a:pt x="3022" y="474"/>
                </a:lnTo>
                <a:lnTo>
                  <a:pt x="3029" y="474"/>
                </a:lnTo>
                <a:lnTo>
                  <a:pt x="3031" y="318"/>
                </a:lnTo>
                <a:lnTo>
                  <a:pt x="3034" y="235"/>
                </a:lnTo>
                <a:lnTo>
                  <a:pt x="3038" y="232"/>
                </a:lnTo>
                <a:lnTo>
                  <a:pt x="3041" y="156"/>
                </a:lnTo>
                <a:lnTo>
                  <a:pt x="3041" y="232"/>
                </a:lnTo>
                <a:lnTo>
                  <a:pt x="3045" y="235"/>
                </a:lnTo>
                <a:lnTo>
                  <a:pt x="3045" y="321"/>
                </a:lnTo>
                <a:lnTo>
                  <a:pt x="3048" y="474"/>
                </a:lnTo>
                <a:lnTo>
                  <a:pt x="3057" y="476"/>
                </a:lnTo>
                <a:lnTo>
                  <a:pt x="3064" y="478"/>
                </a:lnTo>
                <a:lnTo>
                  <a:pt x="3068" y="478"/>
                </a:lnTo>
                <a:lnTo>
                  <a:pt x="3071" y="481"/>
                </a:lnTo>
                <a:lnTo>
                  <a:pt x="3071" y="529"/>
                </a:lnTo>
                <a:lnTo>
                  <a:pt x="3068" y="532"/>
                </a:lnTo>
                <a:lnTo>
                  <a:pt x="3066" y="532"/>
                </a:lnTo>
                <a:lnTo>
                  <a:pt x="3064" y="534"/>
                </a:lnTo>
                <a:lnTo>
                  <a:pt x="3064" y="548"/>
                </a:lnTo>
                <a:lnTo>
                  <a:pt x="3059" y="548"/>
                </a:lnTo>
                <a:lnTo>
                  <a:pt x="3054" y="550"/>
                </a:lnTo>
                <a:lnTo>
                  <a:pt x="3054" y="587"/>
                </a:lnTo>
                <a:lnTo>
                  <a:pt x="3061" y="590"/>
                </a:lnTo>
                <a:lnTo>
                  <a:pt x="3066" y="590"/>
                </a:lnTo>
                <a:lnTo>
                  <a:pt x="3071" y="594"/>
                </a:lnTo>
                <a:lnTo>
                  <a:pt x="3071" y="601"/>
                </a:lnTo>
                <a:lnTo>
                  <a:pt x="3068" y="604"/>
                </a:lnTo>
                <a:lnTo>
                  <a:pt x="3059" y="608"/>
                </a:lnTo>
                <a:lnTo>
                  <a:pt x="3054" y="608"/>
                </a:lnTo>
                <a:lnTo>
                  <a:pt x="3054" y="613"/>
                </a:lnTo>
                <a:lnTo>
                  <a:pt x="3059" y="759"/>
                </a:lnTo>
                <a:lnTo>
                  <a:pt x="3068" y="1015"/>
                </a:lnTo>
                <a:lnTo>
                  <a:pt x="3085" y="1015"/>
                </a:lnTo>
                <a:lnTo>
                  <a:pt x="3098" y="1017"/>
                </a:lnTo>
                <a:lnTo>
                  <a:pt x="3098" y="1026"/>
                </a:lnTo>
                <a:lnTo>
                  <a:pt x="3096" y="1075"/>
                </a:lnTo>
                <a:lnTo>
                  <a:pt x="3075" y="1075"/>
                </a:lnTo>
                <a:lnTo>
                  <a:pt x="3075" y="1105"/>
                </a:lnTo>
                <a:lnTo>
                  <a:pt x="3078" y="1177"/>
                </a:lnTo>
                <a:lnTo>
                  <a:pt x="3087" y="1270"/>
                </a:lnTo>
                <a:lnTo>
                  <a:pt x="3098" y="1321"/>
                </a:lnTo>
                <a:lnTo>
                  <a:pt x="3115" y="1381"/>
                </a:lnTo>
                <a:lnTo>
                  <a:pt x="3138" y="1449"/>
                </a:lnTo>
                <a:lnTo>
                  <a:pt x="3193" y="1565"/>
                </a:lnTo>
                <a:lnTo>
                  <a:pt x="3214" y="1565"/>
                </a:lnTo>
                <a:lnTo>
                  <a:pt x="3221" y="1576"/>
                </a:lnTo>
                <a:lnTo>
                  <a:pt x="3221" y="1623"/>
                </a:lnTo>
                <a:lnTo>
                  <a:pt x="3256" y="1623"/>
                </a:lnTo>
                <a:lnTo>
                  <a:pt x="3258" y="1483"/>
                </a:lnTo>
                <a:lnTo>
                  <a:pt x="3265" y="1063"/>
                </a:lnTo>
                <a:lnTo>
                  <a:pt x="3267" y="1063"/>
                </a:lnTo>
                <a:lnTo>
                  <a:pt x="3267" y="956"/>
                </a:lnTo>
                <a:lnTo>
                  <a:pt x="3272" y="956"/>
                </a:lnTo>
                <a:lnTo>
                  <a:pt x="3272" y="859"/>
                </a:lnTo>
                <a:lnTo>
                  <a:pt x="3353" y="840"/>
                </a:lnTo>
                <a:lnTo>
                  <a:pt x="3369" y="843"/>
                </a:lnTo>
                <a:lnTo>
                  <a:pt x="3380" y="840"/>
                </a:lnTo>
                <a:lnTo>
                  <a:pt x="3487" y="859"/>
                </a:lnTo>
                <a:lnTo>
                  <a:pt x="3487" y="864"/>
                </a:lnTo>
                <a:lnTo>
                  <a:pt x="3489" y="864"/>
                </a:lnTo>
                <a:lnTo>
                  <a:pt x="3489" y="945"/>
                </a:lnTo>
                <a:lnTo>
                  <a:pt x="3491" y="945"/>
                </a:lnTo>
                <a:lnTo>
                  <a:pt x="3505" y="943"/>
                </a:lnTo>
                <a:lnTo>
                  <a:pt x="3612" y="959"/>
                </a:lnTo>
                <a:lnTo>
                  <a:pt x="3612" y="963"/>
                </a:lnTo>
                <a:lnTo>
                  <a:pt x="3614" y="963"/>
                </a:lnTo>
                <a:lnTo>
                  <a:pt x="3612" y="1045"/>
                </a:lnTo>
                <a:lnTo>
                  <a:pt x="3619" y="1047"/>
                </a:lnTo>
                <a:lnTo>
                  <a:pt x="3630" y="1045"/>
                </a:lnTo>
                <a:lnTo>
                  <a:pt x="3732" y="1059"/>
                </a:lnTo>
                <a:lnTo>
                  <a:pt x="3732" y="1061"/>
                </a:lnTo>
                <a:lnTo>
                  <a:pt x="3734" y="1061"/>
                </a:lnTo>
                <a:lnTo>
                  <a:pt x="3734" y="1520"/>
                </a:lnTo>
                <a:lnTo>
                  <a:pt x="4012" y="1520"/>
                </a:lnTo>
                <a:lnTo>
                  <a:pt x="4014" y="1504"/>
                </a:lnTo>
                <a:lnTo>
                  <a:pt x="4014" y="1493"/>
                </a:lnTo>
                <a:lnTo>
                  <a:pt x="4053" y="1493"/>
                </a:lnTo>
                <a:lnTo>
                  <a:pt x="4053" y="1483"/>
                </a:lnTo>
                <a:lnTo>
                  <a:pt x="4070" y="1483"/>
                </a:lnTo>
                <a:lnTo>
                  <a:pt x="4070" y="924"/>
                </a:lnTo>
                <a:lnTo>
                  <a:pt x="4067" y="741"/>
                </a:lnTo>
                <a:lnTo>
                  <a:pt x="4067" y="476"/>
                </a:lnTo>
                <a:lnTo>
                  <a:pt x="4150" y="453"/>
                </a:lnTo>
                <a:lnTo>
                  <a:pt x="4167" y="458"/>
                </a:lnTo>
                <a:lnTo>
                  <a:pt x="4181" y="453"/>
                </a:lnTo>
                <a:lnTo>
                  <a:pt x="4259" y="476"/>
                </a:lnTo>
                <a:lnTo>
                  <a:pt x="4261" y="724"/>
                </a:lnTo>
                <a:lnTo>
                  <a:pt x="4264" y="903"/>
                </a:lnTo>
                <a:lnTo>
                  <a:pt x="4382" y="903"/>
                </a:lnTo>
                <a:lnTo>
                  <a:pt x="4379" y="738"/>
                </a:lnTo>
                <a:lnTo>
                  <a:pt x="4382" y="734"/>
                </a:lnTo>
                <a:lnTo>
                  <a:pt x="4379" y="483"/>
                </a:lnTo>
                <a:lnTo>
                  <a:pt x="4382" y="483"/>
                </a:lnTo>
                <a:lnTo>
                  <a:pt x="4382" y="474"/>
                </a:lnTo>
                <a:lnTo>
                  <a:pt x="4472" y="451"/>
                </a:lnTo>
                <a:lnTo>
                  <a:pt x="4483" y="455"/>
                </a:lnTo>
                <a:lnTo>
                  <a:pt x="4502" y="451"/>
                </a:lnTo>
                <a:lnTo>
                  <a:pt x="4571" y="474"/>
                </a:lnTo>
                <a:lnTo>
                  <a:pt x="4576" y="722"/>
                </a:lnTo>
                <a:lnTo>
                  <a:pt x="4578" y="722"/>
                </a:lnTo>
                <a:lnTo>
                  <a:pt x="4583" y="908"/>
                </a:lnTo>
                <a:lnTo>
                  <a:pt x="4585" y="908"/>
                </a:lnTo>
                <a:lnTo>
                  <a:pt x="4592" y="1388"/>
                </a:lnTo>
                <a:lnTo>
                  <a:pt x="4594" y="1469"/>
                </a:lnTo>
                <a:lnTo>
                  <a:pt x="4666" y="1469"/>
                </a:lnTo>
                <a:lnTo>
                  <a:pt x="4675" y="1479"/>
                </a:lnTo>
                <a:lnTo>
                  <a:pt x="4675" y="1483"/>
                </a:lnTo>
                <a:lnTo>
                  <a:pt x="4705" y="1483"/>
                </a:lnTo>
                <a:lnTo>
                  <a:pt x="4705" y="1486"/>
                </a:lnTo>
                <a:lnTo>
                  <a:pt x="4761" y="1446"/>
                </a:lnTo>
                <a:lnTo>
                  <a:pt x="4761" y="1418"/>
                </a:lnTo>
                <a:lnTo>
                  <a:pt x="4710" y="1356"/>
                </a:lnTo>
                <a:lnTo>
                  <a:pt x="4745" y="1356"/>
                </a:lnTo>
                <a:lnTo>
                  <a:pt x="4745" y="1339"/>
                </a:lnTo>
                <a:lnTo>
                  <a:pt x="4761" y="1346"/>
                </a:lnTo>
                <a:lnTo>
                  <a:pt x="4772" y="1335"/>
                </a:lnTo>
                <a:lnTo>
                  <a:pt x="4777" y="1351"/>
                </a:lnTo>
                <a:lnTo>
                  <a:pt x="4775" y="1356"/>
                </a:lnTo>
                <a:lnTo>
                  <a:pt x="4814" y="1356"/>
                </a:lnTo>
                <a:lnTo>
                  <a:pt x="4814" y="1351"/>
                </a:lnTo>
                <a:lnTo>
                  <a:pt x="4840" y="1351"/>
                </a:lnTo>
                <a:lnTo>
                  <a:pt x="4840" y="1298"/>
                </a:lnTo>
                <a:lnTo>
                  <a:pt x="4893" y="1298"/>
                </a:lnTo>
                <a:lnTo>
                  <a:pt x="4895" y="1309"/>
                </a:lnTo>
                <a:lnTo>
                  <a:pt x="4895" y="1330"/>
                </a:lnTo>
                <a:lnTo>
                  <a:pt x="4987" y="1332"/>
                </a:lnTo>
                <a:lnTo>
                  <a:pt x="4990" y="1330"/>
                </a:lnTo>
                <a:lnTo>
                  <a:pt x="4990" y="1332"/>
                </a:lnTo>
                <a:lnTo>
                  <a:pt x="5082" y="1332"/>
                </a:lnTo>
                <a:lnTo>
                  <a:pt x="5082" y="1309"/>
                </a:lnTo>
                <a:lnTo>
                  <a:pt x="5087" y="1298"/>
                </a:lnTo>
                <a:lnTo>
                  <a:pt x="5140" y="1298"/>
                </a:lnTo>
                <a:lnTo>
                  <a:pt x="5140" y="1351"/>
                </a:lnTo>
                <a:lnTo>
                  <a:pt x="5166" y="1351"/>
                </a:lnTo>
                <a:lnTo>
                  <a:pt x="5166" y="1356"/>
                </a:lnTo>
                <a:lnTo>
                  <a:pt x="5203" y="1356"/>
                </a:lnTo>
                <a:lnTo>
                  <a:pt x="5203" y="1351"/>
                </a:lnTo>
                <a:lnTo>
                  <a:pt x="5207" y="1335"/>
                </a:lnTo>
                <a:lnTo>
                  <a:pt x="5219" y="1346"/>
                </a:lnTo>
                <a:lnTo>
                  <a:pt x="5235" y="1342"/>
                </a:lnTo>
                <a:lnTo>
                  <a:pt x="5235" y="1356"/>
                </a:lnTo>
                <a:lnTo>
                  <a:pt x="5270" y="1356"/>
                </a:lnTo>
                <a:lnTo>
                  <a:pt x="5149" y="1502"/>
                </a:lnTo>
                <a:lnTo>
                  <a:pt x="5154" y="1502"/>
                </a:lnTo>
                <a:lnTo>
                  <a:pt x="5156" y="1618"/>
                </a:lnTo>
                <a:lnTo>
                  <a:pt x="5159" y="1618"/>
                </a:lnTo>
                <a:lnTo>
                  <a:pt x="5159" y="1592"/>
                </a:lnTo>
                <a:lnTo>
                  <a:pt x="5163" y="1590"/>
                </a:lnTo>
                <a:lnTo>
                  <a:pt x="5214" y="1590"/>
                </a:lnTo>
                <a:lnTo>
                  <a:pt x="5214" y="1572"/>
                </a:lnTo>
                <a:lnTo>
                  <a:pt x="5219" y="1569"/>
                </a:lnTo>
                <a:lnTo>
                  <a:pt x="5258" y="1569"/>
                </a:lnTo>
                <a:lnTo>
                  <a:pt x="5258" y="1599"/>
                </a:lnTo>
                <a:lnTo>
                  <a:pt x="5274" y="1597"/>
                </a:lnTo>
                <a:lnTo>
                  <a:pt x="5277" y="1351"/>
                </a:lnTo>
                <a:lnTo>
                  <a:pt x="5281" y="1351"/>
                </a:lnTo>
                <a:lnTo>
                  <a:pt x="5281" y="1307"/>
                </a:lnTo>
                <a:lnTo>
                  <a:pt x="5404" y="1307"/>
                </a:lnTo>
                <a:lnTo>
                  <a:pt x="5408" y="1326"/>
                </a:lnTo>
                <a:lnTo>
                  <a:pt x="5408" y="1353"/>
                </a:lnTo>
                <a:lnTo>
                  <a:pt x="5448" y="1353"/>
                </a:lnTo>
                <a:lnTo>
                  <a:pt x="5448" y="1349"/>
                </a:lnTo>
                <a:lnTo>
                  <a:pt x="5450" y="1342"/>
                </a:lnTo>
                <a:lnTo>
                  <a:pt x="5452" y="1337"/>
                </a:lnTo>
                <a:lnTo>
                  <a:pt x="5459" y="1328"/>
                </a:lnTo>
                <a:lnTo>
                  <a:pt x="5466" y="1321"/>
                </a:lnTo>
                <a:lnTo>
                  <a:pt x="5478" y="1319"/>
                </a:lnTo>
                <a:lnTo>
                  <a:pt x="5482" y="1319"/>
                </a:lnTo>
                <a:lnTo>
                  <a:pt x="5487" y="1316"/>
                </a:lnTo>
                <a:lnTo>
                  <a:pt x="5492" y="1319"/>
                </a:lnTo>
                <a:lnTo>
                  <a:pt x="5498" y="1319"/>
                </a:lnTo>
                <a:lnTo>
                  <a:pt x="5508" y="1321"/>
                </a:lnTo>
                <a:lnTo>
                  <a:pt x="5508" y="1323"/>
                </a:lnTo>
                <a:lnTo>
                  <a:pt x="5517" y="1330"/>
                </a:lnTo>
                <a:lnTo>
                  <a:pt x="5524" y="1337"/>
                </a:lnTo>
                <a:lnTo>
                  <a:pt x="5526" y="1342"/>
                </a:lnTo>
                <a:lnTo>
                  <a:pt x="5526" y="1349"/>
                </a:lnTo>
                <a:lnTo>
                  <a:pt x="5529" y="1356"/>
                </a:lnTo>
                <a:lnTo>
                  <a:pt x="5586" y="1356"/>
                </a:lnTo>
                <a:lnTo>
                  <a:pt x="5586" y="1335"/>
                </a:lnTo>
                <a:lnTo>
                  <a:pt x="5591" y="1335"/>
                </a:lnTo>
                <a:lnTo>
                  <a:pt x="5591" y="1330"/>
                </a:lnTo>
                <a:lnTo>
                  <a:pt x="5603" y="1330"/>
                </a:lnTo>
                <a:lnTo>
                  <a:pt x="5603" y="1335"/>
                </a:lnTo>
                <a:lnTo>
                  <a:pt x="5609" y="1335"/>
                </a:lnTo>
                <a:lnTo>
                  <a:pt x="5609" y="1356"/>
                </a:lnTo>
                <a:lnTo>
                  <a:pt x="5614" y="1356"/>
                </a:lnTo>
                <a:lnTo>
                  <a:pt x="5614" y="1349"/>
                </a:lnTo>
                <a:lnTo>
                  <a:pt x="5628" y="1349"/>
                </a:lnTo>
                <a:lnTo>
                  <a:pt x="5628" y="1356"/>
                </a:lnTo>
                <a:lnTo>
                  <a:pt x="5670" y="1356"/>
                </a:lnTo>
                <a:lnTo>
                  <a:pt x="5670" y="1346"/>
                </a:lnTo>
                <a:lnTo>
                  <a:pt x="5679" y="1337"/>
                </a:lnTo>
                <a:lnTo>
                  <a:pt x="5864" y="1339"/>
                </a:lnTo>
                <a:lnTo>
                  <a:pt x="5864" y="1356"/>
                </a:lnTo>
                <a:lnTo>
                  <a:pt x="5866" y="1534"/>
                </a:lnTo>
                <a:lnTo>
                  <a:pt x="5866" y="1592"/>
                </a:lnTo>
                <a:lnTo>
                  <a:pt x="5875" y="1592"/>
                </a:lnTo>
                <a:lnTo>
                  <a:pt x="5887" y="1595"/>
                </a:lnTo>
                <a:lnTo>
                  <a:pt x="5889" y="1595"/>
                </a:lnTo>
                <a:lnTo>
                  <a:pt x="5896" y="1119"/>
                </a:lnTo>
                <a:lnTo>
                  <a:pt x="5956" y="1119"/>
                </a:lnTo>
                <a:lnTo>
                  <a:pt x="5956" y="1114"/>
                </a:lnTo>
                <a:lnTo>
                  <a:pt x="6030" y="1117"/>
                </a:lnTo>
                <a:lnTo>
                  <a:pt x="6030" y="1119"/>
                </a:lnTo>
                <a:lnTo>
                  <a:pt x="6058" y="1119"/>
                </a:lnTo>
                <a:lnTo>
                  <a:pt x="6063" y="1110"/>
                </a:lnTo>
                <a:lnTo>
                  <a:pt x="6083" y="1110"/>
                </a:lnTo>
                <a:lnTo>
                  <a:pt x="6086" y="1112"/>
                </a:lnTo>
                <a:lnTo>
                  <a:pt x="6086" y="1128"/>
                </a:lnTo>
                <a:lnTo>
                  <a:pt x="6095" y="1170"/>
                </a:lnTo>
                <a:lnTo>
                  <a:pt x="6093" y="1620"/>
                </a:lnTo>
                <a:lnTo>
                  <a:pt x="6252" y="1620"/>
                </a:lnTo>
                <a:lnTo>
                  <a:pt x="6250" y="1177"/>
                </a:lnTo>
                <a:lnTo>
                  <a:pt x="6252" y="1172"/>
                </a:lnTo>
                <a:lnTo>
                  <a:pt x="6257" y="1138"/>
                </a:lnTo>
                <a:lnTo>
                  <a:pt x="6312" y="1138"/>
                </a:lnTo>
                <a:lnTo>
                  <a:pt x="6315" y="1133"/>
                </a:lnTo>
                <a:lnTo>
                  <a:pt x="6375" y="1133"/>
                </a:lnTo>
                <a:lnTo>
                  <a:pt x="6377" y="1128"/>
                </a:lnTo>
                <a:lnTo>
                  <a:pt x="6440" y="1131"/>
                </a:lnTo>
                <a:lnTo>
                  <a:pt x="6442" y="1500"/>
                </a:lnTo>
                <a:lnTo>
                  <a:pt x="6474" y="1469"/>
                </a:lnTo>
                <a:lnTo>
                  <a:pt x="6472" y="1397"/>
                </a:lnTo>
                <a:lnTo>
                  <a:pt x="6516" y="1353"/>
                </a:lnTo>
                <a:lnTo>
                  <a:pt x="6516" y="1284"/>
                </a:lnTo>
                <a:lnTo>
                  <a:pt x="6576" y="1226"/>
                </a:lnTo>
                <a:lnTo>
                  <a:pt x="6576" y="1244"/>
                </a:lnTo>
                <a:lnTo>
                  <a:pt x="6581" y="1244"/>
                </a:lnTo>
                <a:lnTo>
                  <a:pt x="6581" y="1242"/>
                </a:lnTo>
                <a:lnTo>
                  <a:pt x="6618" y="1281"/>
                </a:lnTo>
                <a:lnTo>
                  <a:pt x="6618" y="1356"/>
                </a:lnTo>
                <a:lnTo>
                  <a:pt x="6645" y="1384"/>
                </a:lnTo>
                <a:lnTo>
                  <a:pt x="6645" y="1486"/>
                </a:lnTo>
                <a:lnTo>
                  <a:pt x="6675" y="1513"/>
                </a:lnTo>
                <a:lnTo>
                  <a:pt x="6673" y="1616"/>
                </a:lnTo>
                <a:lnTo>
                  <a:pt x="6673" y="1623"/>
                </a:lnTo>
                <a:lnTo>
                  <a:pt x="6738" y="1623"/>
                </a:lnTo>
                <a:lnTo>
                  <a:pt x="6768" y="1609"/>
                </a:lnTo>
                <a:lnTo>
                  <a:pt x="6782" y="1609"/>
                </a:lnTo>
                <a:lnTo>
                  <a:pt x="6826" y="1590"/>
                </a:lnTo>
                <a:lnTo>
                  <a:pt x="6828" y="1588"/>
                </a:lnTo>
                <a:lnTo>
                  <a:pt x="6847" y="1588"/>
                </a:lnTo>
                <a:lnTo>
                  <a:pt x="6847" y="1574"/>
                </a:lnTo>
                <a:lnTo>
                  <a:pt x="6812" y="1555"/>
                </a:lnTo>
                <a:lnTo>
                  <a:pt x="6816" y="1546"/>
                </a:lnTo>
                <a:lnTo>
                  <a:pt x="6814" y="1546"/>
                </a:lnTo>
                <a:lnTo>
                  <a:pt x="6819" y="1541"/>
                </a:lnTo>
                <a:lnTo>
                  <a:pt x="6819" y="1539"/>
                </a:lnTo>
                <a:lnTo>
                  <a:pt x="6816" y="1539"/>
                </a:lnTo>
                <a:lnTo>
                  <a:pt x="6819" y="1537"/>
                </a:lnTo>
                <a:lnTo>
                  <a:pt x="6819" y="1534"/>
                </a:lnTo>
                <a:lnTo>
                  <a:pt x="6814" y="1532"/>
                </a:lnTo>
                <a:lnTo>
                  <a:pt x="6800" y="1530"/>
                </a:lnTo>
                <a:lnTo>
                  <a:pt x="6796" y="1518"/>
                </a:lnTo>
                <a:lnTo>
                  <a:pt x="6798" y="1518"/>
                </a:lnTo>
                <a:lnTo>
                  <a:pt x="6798" y="1495"/>
                </a:lnTo>
                <a:lnTo>
                  <a:pt x="6796" y="1490"/>
                </a:lnTo>
                <a:lnTo>
                  <a:pt x="6796" y="1486"/>
                </a:lnTo>
                <a:lnTo>
                  <a:pt x="6812" y="1486"/>
                </a:lnTo>
                <a:lnTo>
                  <a:pt x="6810" y="1479"/>
                </a:lnTo>
                <a:lnTo>
                  <a:pt x="6863" y="1479"/>
                </a:lnTo>
                <a:lnTo>
                  <a:pt x="6867" y="1476"/>
                </a:lnTo>
                <a:lnTo>
                  <a:pt x="6900" y="1474"/>
                </a:lnTo>
                <a:lnTo>
                  <a:pt x="6923" y="1472"/>
                </a:lnTo>
                <a:lnTo>
                  <a:pt x="6932" y="1472"/>
                </a:lnTo>
                <a:lnTo>
                  <a:pt x="6988" y="1458"/>
                </a:lnTo>
                <a:lnTo>
                  <a:pt x="7013" y="1451"/>
                </a:lnTo>
                <a:lnTo>
                  <a:pt x="7027" y="1444"/>
                </a:lnTo>
                <a:lnTo>
                  <a:pt x="7036" y="1442"/>
                </a:lnTo>
                <a:lnTo>
                  <a:pt x="7057" y="1432"/>
                </a:lnTo>
                <a:lnTo>
                  <a:pt x="7073" y="1423"/>
                </a:lnTo>
                <a:lnTo>
                  <a:pt x="7078" y="1421"/>
                </a:lnTo>
                <a:lnTo>
                  <a:pt x="7094" y="1411"/>
                </a:lnTo>
                <a:lnTo>
                  <a:pt x="7094" y="1397"/>
                </a:lnTo>
                <a:lnTo>
                  <a:pt x="7099" y="1393"/>
                </a:lnTo>
                <a:lnTo>
                  <a:pt x="7099" y="1388"/>
                </a:lnTo>
                <a:lnTo>
                  <a:pt x="7101" y="1388"/>
                </a:lnTo>
                <a:lnTo>
                  <a:pt x="7101" y="1386"/>
                </a:lnTo>
                <a:lnTo>
                  <a:pt x="7103" y="1384"/>
                </a:lnTo>
                <a:lnTo>
                  <a:pt x="7106" y="1384"/>
                </a:lnTo>
                <a:lnTo>
                  <a:pt x="7108" y="1381"/>
                </a:lnTo>
                <a:lnTo>
                  <a:pt x="7115" y="1381"/>
                </a:lnTo>
                <a:lnTo>
                  <a:pt x="7115" y="1379"/>
                </a:lnTo>
                <a:lnTo>
                  <a:pt x="7117" y="1379"/>
                </a:lnTo>
                <a:lnTo>
                  <a:pt x="7117" y="1381"/>
                </a:lnTo>
                <a:lnTo>
                  <a:pt x="7124" y="1381"/>
                </a:lnTo>
                <a:lnTo>
                  <a:pt x="7126" y="1384"/>
                </a:lnTo>
                <a:lnTo>
                  <a:pt x="7129" y="1384"/>
                </a:lnTo>
                <a:lnTo>
                  <a:pt x="7129" y="1386"/>
                </a:lnTo>
                <a:lnTo>
                  <a:pt x="7131" y="1386"/>
                </a:lnTo>
                <a:lnTo>
                  <a:pt x="7131" y="1388"/>
                </a:lnTo>
                <a:lnTo>
                  <a:pt x="7133" y="1388"/>
                </a:lnTo>
                <a:lnTo>
                  <a:pt x="7133" y="1393"/>
                </a:lnTo>
                <a:lnTo>
                  <a:pt x="7138" y="1395"/>
                </a:lnTo>
                <a:lnTo>
                  <a:pt x="7138" y="1411"/>
                </a:lnTo>
                <a:lnTo>
                  <a:pt x="7140" y="1411"/>
                </a:lnTo>
                <a:lnTo>
                  <a:pt x="7163" y="1428"/>
                </a:lnTo>
                <a:lnTo>
                  <a:pt x="7170" y="1430"/>
                </a:lnTo>
                <a:lnTo>
                  <a:pt x="7175" y="1432"/>
                </a:lnTo>
                <a:lnTo>
                  <a:pt x="7191" y="1439"/>
                </a:lnTo>
                <a:lnTo>
                  <a:pt x="7198" y="1442"/>
                </a:lnTo>
                <a:lnTo>
                  <a:pt x="7212" y="1449"/>
                </a:lnTo>
                <a:lnTo>
                  <a:pt x="7237" y="1455"/>
                </a:lnTo>
                <a:lnTo>
                  <a:pt x="7247" y="1458"/>
                </a:lnTo>
                <a:lnTo>
                  <a:pt x="7263" y="1460"/>
                </a:lnTo>
                <a:lnTo>
                  <a:pt x="7290" y="1465"/>
                </a:lnTo>
                <a:lnTo>
                  <a:pt x="7300" y="1467"/>
                </a:lnTo>
                <a:lnTo>
                  <a:pt x="7323" y="1469"/>
                </a:lnTo>
                <a:lnTo>
                  <a:pt x="7355" y="1472"/>
                </a:lnTo>
                <a:lnTo>
                  <a:pt x="7388" y="1472"/>
                </a:lnTo>
                <a:lnTo>
                  <a:pt x="7408" y="1469"/>
                </a:lnTo>
                <a:lnTo>
                  <a:pt x="7415" y="1469"/>
                </a:lnTo>
                <a:lnTo>
                  <a:pt x="7415" y="1479"/>
                </a:lnTo>
                <a:lnTo>
                  <a:pt x="7429" y="1476"/>
                </a:lnTo>
                <a:lnTo>
                  <a:pt x="7432" y="1483"/>
                </a:lnTo>
                <a:lnTo>
                  <a:pt x="7438" y="1497"/>
                </a:lnTo>
                <a:lnTo>
                  <a:pt x="7441" y="1500"/>
                </a:lnTo>
                <a:lnTo>
                  <a:pt x="7443" y="1504"/>
                </a:lnTo>
                <a:lnTo>
                  <a:pt x="7445" y="1504"/>
                </a:lnTo>
                <a:lnTo>
                  <a:pt x="7445" y="1507"/>
                </a:lnTo>
                <a:lnTo>
                  <a:pt x="7448" y="1509"/>
                </a:lnTo>
                <a:lnTo>
                  <a:pt x="7450" y="1509"/>
                </a:lnTo>
                <a:lnTo>
                  <a:pt x="7452" y="1511"/>
                </a:lnTo>
                <a:lnTo>
                  <a:pt x="7457" y="1511"/>
                </a:lnTo>
                <a:lnTo>
                  <a:pt x="7452" y="1525"/>
                </a:lnTo>
                <a:lnTo>
                  <a:pt x="7438" y="1527"/>
                </a:lnTo>
                <a:lnTo>
                  <a:pt x="7429" y="1530"/>
                </a:lnTo>
                <a:lnTo>
                  <a:pt x="7429" y="1541"/>
                </a:lnTo>
                <a:lnTo>
                  <a:pt x="7438" y="1551"/>
                </a:lnTo>
                <a:lnTo>
                  <a:pt x="7399" y="1572"/>
                </a:lnTo>
                <a:lnTo>
                  <a:pt x="7399" y="1588"/>
                </a:lnTo>
                <a:lnTo>
                  <a:pt x="7429" y="1592"/>
                </a:lnTo>
                <a:lnTo>
                  <a:pt x="7429" y="1604"/>
                </a:lnTo>
                <a:lnTo>
                  <a:pt x="7395" y="1604"/>
                </a:lnTo>
                <a:lnTo>
                  <a:pt x="7395" y="1623"/>
                </a:lnTo>
                <a:lnTo>
                  <a:pt x="7626" y="1623"/>
                </a:lnTo>
                <a:lnTo>
                  <a:pt x="7626" y="1954"/>
                </a:lnTo>
                <a:lnTo>
                  <a:pt x="0" y="1954"/>
                </a:lnTo>
                <a:lnTo>
                  <a:pt x="0" y="1623"/>
                </a:lnTo>
                <a:lnTo>
                  <a:pt x="150" y="1623"/>
                </a:lnTo>
                <a:lnTo>
                  <a:pt x="153" y="1581"/>
                </a:lnTo>
                <a:lnTo>
                  <a:pt x="86" y="1581"/>
                </a:lnTo>
                <a:lnTo>
                  <a:pt x="62" y="1576"/>
                </a:lnTo>
                <a:lnTo>
                  <a:pt x="35" y="1569"/>
                </a:lnTo>
                <a:lnTo>
                  <a:pt x="37" y="1553"/>
                </a:lnTo>
                <a:lnTo>
                  <a:pt x="18" y="1548"/>
                </a:lnTo>
                <a:lnTo>
                  <a:pt x="18" y="1534"/>
                </a:lnTo>
                <a:lnTo>
                  <a:pt x="0" y="1527"/>
                </a:lnTo>
                <a:lnTo>
                  <a:pt x="2" y="1502"/>
                </a:lnTo>
                <a:lnTo>
                  <a:pt x="148" y="1435"/>
                </a:lnTo>
                <a:lnTo>
                  <a:pt x="148" y="1432"/>
                </a:lnTo>
                <a:lnTo>
                  <a:pt x="150" y="1430"/>
                </a:lnTo>
                <a:lnTo>
                  <a:pt x="150" y="1425"/>
                </a:lnTo>
                <a:lnTo>
                  <a:pt x="155" y="1421"/>
                </a:lnTo>
                <a:lnTo>
                  <a:pt x="146" y="1421"/>
                </a:lnTo>
                <a:lnTo>
                  <a:pt x="143" y="1418"/>
                </a:lnTo>
                <a:lnTo>
                  <a:pt x="143" y="1407"/>
                </a:lnTo>
                <a:lnTo>
                  <a:pt x="134" y="1407"/>
                </a:lnTo>
                <a:lnTo>
                  <a:pt x="134" y="1372"/>
                </a:lnTo>
                <a:lnTo>
                  <a:pt x="347" y="1372"/>
                </a:lnTo>
                <a:lnTo>
                  <a:pt x="527" y="1374"/>
                </a:lnTo>
                <a:lnTo>
                  <a:pt x="527" y="1274"/>
                </a:lnTo>
                <a:lnTo>
                  <a:pt x="541" y="1270"/>
                </a:lnTo>
                <a:lnTo>
                  <a:pt x="548" y="1270"/>
                </a:lnTo>
                <a:lnTo>
                  <a:pt x="550" y="1267"/>
                </a:lnTo>
                <a:lnTo>
                  <a:pt x="640" y="1267"/>
                </a:lnTo>
                <a:lnTo>
                  <a:pt x="640" y="1279"/>
                </a:lnTo>
                <a:lnTo>
                  <a:pt x="647" y="1279"/>
                </a:lnTo>
                <a:lnTo>
                  <a:pt x="645" y="1486"/>
                </a:lnTo>
                <a:lnTo>
                  <a:pt x="675" y="1500"/>
                </a:lnTo>
                <a:lnTo>
                  <a:pt x="675" y="1407"/>
                </a:lnTo>
                <a:lnTo>
                  <a:pt x="666" y="1404"/>
                </a:lnTo>
                <a:lnTo>
                  <a:pt x="666" y="1397"/>
                </a:lnTo>
                <a:lnTo>
                  <a:pt x="664" y="1397"/>
                </a:lnTo>
                <a:lnTo>
                  <a:pt x="661" y="1395"/>
                </a:lnTo>
                <a:lnTo>
                  <a:pt x="661" y="1381"/>
                </a:lnTo>
                <a:lnTo>
                  <a:pt x="666" y="1381"/>
                </a:lnTo>
                <a:lnTo>
                  <a:pt x="668" y="1384"/>
                </a:lnTo>
                <a:lnTo>
                  <a:pt x="668" y="1388"/>
                </a:lnTo>
                <a:lnTo>
                  <a:pt x="677" y="1388"/>
                </a:lnTo>
                <a:lnTo>
                  <a:pt x="677" y="1390"/>
                </a:lnTo>
                <a:lnTo>
                  <a:pt x="747" y="1372"/>
                </a:lnTo>
                <a:lnTo>
                  <a:pt x="747" y="1370"/>
                </a:lnTo>
                <a:lnTo>
                  <a:pt x="749" y="1367"/>
                </a:lnTo>
                <a:lnTo>
                  <a:pt x="749" y="1370"/>
                </a:lnTo>
                <a:lnTo>
                  <a:pt x="751" y="1370"/>
                </a:lnTo>
                <a:lnTo>
                  <a:pt x="754" y="1365"/>
                </a:lnTo>
                <a:lnTo>
                  <a:pt x="754" y="1360"/>
                </a:lnTo>
                <a:lnTo>
                  <a:pt x="756" y="1360"/>
                </a:lnTo>
                <a:lnTo>
                  <a:pt x="756" y="1358"/>
                </a:lnTo>
                <a:lnTo>
                  <a:pt x="758" y="1358"/>
                </a:lnTo>
                <a:lnTo>
                  <a:pt x="758" y="1360"/>
                </a:lnTo>
                <a:lnTo>
                  <a:pt x="761" y="1360"/>
                </a:lnTo>
                <a:lnTo>
                  <a:pt x="761" y="1365"/>
                </a:lnTo>
                <a:lnTo>
                  <a:pt x="763" y="1370"/>
                </a:lnTo>
                <a:lnTo>
                  <a:pt x="768" y="1370"/>
                </a:lnTo>
                <a:lnTo>
                  <a:pt x="768" y="1372"/>
                </a:lnTo>
                <a:lnTo>
                  <a:pt x="839" y="1388"/>
                </a:lnTo>
                <a:lnTo>
                  <a:pt x="839" y="1386"/>
                </a:lnTo>
                <a:lnTo>
                  <a:pt x="842" y="1386"/>
                </a:lnTo>
                <a:lnTo>
                  <a:pt x="842" y="1388"/>
                </a:lnTo>
                <a:lnTo>
                  <a:pt x="846" y="1388"/>
                </a:lnTo>
                <a:lnTo>
                  <a:pt x="846" y="1386"/>
                </a:lnTo>
                <a:lnTo>
                  <a:pt x="849" y="1386"/>
                </a:lnTo>
                <a:lnTo>
                  <a:pt x="849" y="1381"/>
                </a:lnTo>
                <a:lnTo>
                  <a:pt x="851" y="1381"/>
                </a:lnTo>
                <a:lnTo>
                  <a:pt x="851" y="1379"/>
                </a:lnTo>
                <a:lnTo>
                  <a:pt x="853" y="1379"/>
                </a:lnTo>
                <a:lnTo>
                  <a:pt x="853" y="1393"/>
                </a:lnTo>
                <a:lnTo>
                  <a:pt x="856" y="1393"/>
                </a:lnTo>
                <a:lnTo>
                  <a:pt x="853" y="1395"/>
                </a:lnTo>
                <a:lnTo>
                  <a:pt x="849" y="1397"/>
                </a:lnTo>
                <a:lnTo>
                  <a:pt x="851" y="1404"/>
                </a:lnTo>
                <a:lnTo>
                  <a:pt x="842" y="1407"/>
                </a:lnTo>
                <a:lnTo>
                  <a:pt x="842" y="1513"/>
                </a:lnTo>
                <a:lnTo>
                  <a:pt x="837" y="1513"/>
                </a:lnTo>
                <a:lnTo>
                  <a:pt x="837" y="1523"/>
                </a:lnTo>
                <a:lnTo>
                  <a:pt x="849" y="1530"/>
                </a:lnTo>
                <a:lnTo>
                  <a:pt x="849" y="1555"/>
                </a:lnTo>
                <a:lnTo>
                  <a:pt x="973" y="1558"/>
                </a:lnTo>
                <a:lnTo>
                  <a:pt x="992" y="1551"/>
                </a:lnTo>
                <a:lnTo>
                  <a:pt x="997" y="1551"/>
                </a:lnTo>
                <a:lnTo>
                  <a:pt x="1029" y="919"/>
                </a:lnTo>
                <a:lnTo>
                  <a:pt x="1031" y="894"/>
                </a:lnTo>
                <a:lnTo>
                  <a:pt x="1024" y="894"/>
                </a:lnTo>
                <a:lnTo>
                  <a:pt x="1022" y="892"/>
                </a:lnTo>
                <a:lnTo>
                  <a:pt x="1020" y="892"/>
                </a:lnTo>
                <a:lnTo>
                  <a:pt x="999" y="822"/>
                </a:lnTo>
                <a:lnTo>
                  <a:pt x="1001" y="820"/>
                </a:lnTo>
                <a:lnTo>
                  <a:pt x="1006" y="820"/>
                </a:lnTo>
                <a:lnTo>
                  <a:pt x="1006" y="815"/>
                </a:lnTo>
                <a:lnTo>
                  <a:pt x="1004" y="808"/>
                </a:lnTo>
                <a:lnTo>
                  <a:pt x="1004" y="796"/>
                </a:lnTo>
                <a:lnTo>
                  <a:pt x="1008" y="796"/>
                </a:lnTo>
                <a:lnTo>
                  <a:pt x="1013" y="794"/>
                </a:lnTo>
                <a:lnTo>
                  <a:pt x="1022" y="794"/>
                </a:lnTo>
                <a:lnTo>
                  <a:pt x="1022" y="769"/>
                </a:lnTo>
                <a:lnTo>
                  <a:pt x="1027" y="769"/>
                </a:lnTo>
                <a:lnTo>
                  <a:pt x="1029" y="766"/>
                </a:lnTo>
                <a:lnTo>
                  <a:pt x="1034" y="766"/>
                </a:lnTo>
                <a:lnTo>
                  <a:pt x="1038" y="627"/>
                </a:lnTo>
                <a:lnTo>
                  <a:pt x="1031" y="627"/>
                </a:lnTo>
                <a:lnTo>
                  <a:pt x="1029" y="625"/>
                </a:lnTo>
                <a:lnTo>
                  <a:pt x="1029" y="618"/>
                </a:lnTo>
                <a:lnTo>
                  <a:pt x="1024" y="618"/>
                </a:lnTo>
                <a:lnTo>
                  <a:pt x="1024" y="608"/>
                </a:lnTo>
                <a:lnTo>
                  <a:pt x="1020" y="608"/>
                </a:lnTo>
                <a:lnTo>
                  <a:pt x="1017" y="606"/>
                </a:lnTo>
                <a:lnTo>
                  <a:pt x="1015" y="599"/>
                </a:lnTo>
                <a:lnTo>
                  <a:pt x="1015" y="597"/>
                </a:lnTo>
                <a:lnTo>
                  <a:pt x="1017" y="590"/>
                </a:lnTo>
                <a:lnTo>
                  <a:pt x="1022" y="587"/>
                </a:lnTo>
                <a:lnTo>
                  <a:pt x="1022" y="583"/>
                </a:lnTo>
                <a:lnTo>
                  <a:pt x="1036" y="581"/>
                </a:lnTo>
                <a:lnTo>
                  <a:pt x="1036" y="576"/>
                </a:lnTo>
                <a:lnTo>
                  <a:pt x="1038" y="574"/>
                </a:lnTo>
                <a:lnTo>
                  <a:pt x="1038" y="497"/>
                </a:lnTo>
                <a:lnTo>
                  <a:pt x="1041" y="495"/>
                </a:lnTo>
                <a:lnTo>
                  <a:pt x="1045" y="492"/>
                </a:lnTo>
                <a:lnTo>
                  <a:pt x="1050" y="492"/>
                </a:lnTo>
                <a:lnTo>
                  <a:pt x="1054" y="490"/>
                </a:lnTo>
                <a:lnTo>
                  <a:pt x="1054" y="295"/>
                </a:lnTo>
                <a:lnTo>
                  <a:pt x="1057" y="293"/>
                </a:lnTo>
                <a:lnTo>
                  <a:pt x="1054" y="293"/>
                </a:lnTo>
                <a:lnTo>
                  <a:pt x="1054" y="195"/>
                </a:lnTo>
                <a:lnTo>
                  <a:pt x="1052" y="195"/>
                </a:lnTo>
                <a:lnTo>
                  <a:pt x="1052" y="170"/>
                </a:lnTo>
                <a:lnTo>
                  <a:pt x="1059" y="170"/>
                </a:lnTo>
                <a:lnTo>
                  <a:pt x="1061" y="167"/>
                </a:lnTo>
                <a:lnTo>
                  <a:pt x="1064" y="167"/>
                </a:lnTo>
                <a:lnTo>
                  <a:pt x="1064" y="170"/>
                </a:lnTo>
                <a:lnTo>
                  <a:pt x="1068" y="170"/>
                </a:lnTo>
                <a:lnTo>
                  <a:pt x="1068" y="218"/>
                </a:lnTo>
                <a:lnTo>
                  <a:pt x="1066" y="218"/>
                </a:lnTo>
                <a:lnTo>
                  <a:pt x="1068" y="221"/>
                </a:lnTo>
                <a:lnTo>
                  <a:pt x="1068" y="267"/>
                </a:lnTo>
                <a:lnTo>
                  <a:pt x="1066" y="270"/>
                </a:lnTo>
                <a:lnTo>
                  <a:pt x="1068" y="270"/>
                </a:lnTo>
                <a:lnTo>
                  <a:pt x="1068" y="293"/>
                </a:lnTo>
                <a:lnTo>
                  <a:pt x="1066" y="293"/>
                </a:lnTo>
                <a:lnTo>
                  <a:pt x="1066" y="295"/>
                </a:lnTo>
                <a:lnTo>
                  <a:pt x="1068" y="295"/>
                </a:lnTo>
                <a:lnTo>
                  <a:pt x="1068" y="490"/>
                </a:lnTo>
                <a:lnTo>
                  <a:pt x="1066" y="490"/>
                </a:lnTo>
                <a:lnTo>
                  <a:pt x="1073" y="492"/>
                </a:lnTo>
                <a:lnTo>
                  <a:pt x="1082" y="492"/>
                </a:lnTo>
                <a:lnTo>
                  <a:pt x="1084" y="495"/>
                </a:lnTo>
                <a:lnTo>
                  <a:pt x="1084" y="574"/>
                </a:lnTo>
                <a:lnTo>
                  <a:pt x="1087" y="574"/>
                </a:lnTo>
                <a:lnTo>
                  <a:pt x="1089" y="576"/>
                </a:lnTo>
                <a:lnTo>
                  <a:pt x="1089" y="583"/>
                </a:lnTo>
                <a:lnTo>
                  <a:pt x="1094" y="583"/>
                </a:lnTo>
                <a:lnTo>
                  <a:pt x="1098" y="585"/>
                </a:lnTo>
                <a:lnTo>
                  <a:pt x="1101" y="587"/>
                </a:lnTo>
                <a:lnTo>
                  <a:pt x="1098" y="597"/>
                </a:lnTo>
                <a:lnTo>
                  <a:pt x="1103" y="597"/>
                </a:lnTo>
                <a:lnTo>
                  <a:pt x="1105" y="599"/>
                </a:lnTo>
                <a:lnTo>
                  <a:pt x="1108" y="604"/>
                </a:lnTo>
                <a:lnTo>
                  <a:pt x="1108" y="611"/>
                </a:lnTo>
                <a:lnTo>
                  <a:pt x="1105" y="613"/>
                </a:lnTo>
                <a:lnTo>
                  <a:pt x="1103" y="613"/>
                </a:lnTo>
                <a:lnTo>
                  <a:pt x="1096" y="615"/>
                </a:lnTo>
                <a:lnTo>
                  <a:pt x="1096" y="622"/>
                </a:lnTo>
                <a:lnTo>
                  <a:pt x="1091" y="627"/>
                </a:lnTo>
                <a:lnTo>
                  <a:pt x="1087" y="627"/>
                </a:lnTo>
                <a:lnTo>
                  <a:pt x="1091" y="766"/>
                </a:lnTo>
                <a:lnTo>
                  <a:pt x="1098" y="766"/>
                </a:lnTo>
                <a:lnTo>
                  <a:pt x="1101" y="769"/>
                </a:lnTo>
                <a:lnTo>
                  <a:pt x="1103" y="769"/>
                </a:lnTo>
                <a:lnTo>
                  <a:pt x="1103" y="794"/>
                </a:lnTo>
                <a:lnTo>
                  <a:pt x="1114" y="794"/>
                </a:lnTo>
                <a:lnTo>
                  <a:pt x="1119" y="796"/>
                </a:lnTo>
                <a:lnTo>
                  <a:pt x="1121" y="796"/>
                </a:lnTo>
                <a:lnTo>
                  <a:pt x="1121" y="799"/>
                </a:lnTo>
                <a:lnTo>
                  <a:pt x="1124" y="806"/>
                </a:lnTo>
                <a:lnTo>
                  <a:pt x="1121" y="813"/>
                </a:lnTo>
                <a:lnTo>
                  <a:pt x="1121" y="820"/>
                </a:lnTo>
                <a:lnTo>
                  <a:pt x="1126" y="820"/>
                </a:lnTo>
                <a:lnTo>
                  <a:pt x="1108" y="892"/>
                </a:lnTo>
                <a:lnTo>
                  <a:pt x="1098" y="892"/>
                </a:lnTo>
                <a:lnTo>
                  <a:pt x="1096" y="894"/>
                </a:lnTo>
                <a:lnTo>
                  <a:pt x="1135" y="1537"/>
                </a:lnTo>
                <a:lnTo>
                  <a:pt x="1135" y="1532"/>
                </a:lnTo>
                <a:lnTo>
                  <a:pt x="1145" y="1530"/>
                </a:lnTo>
                <a:lnTo>
                  <a:pt x="1168" y="1530"/>
                </a:lnTo>
                <a:lnTo>
                  <a:pt x="1168" y="1504"/>
                </a:lnTo>
                <a:lnTo>
                  <a:pt x="1214" y="1504"/>
                </a:lnTo>
                <a:lnTo>
                  <a:pt x="1334" y="1507"/>
                </a:lnTo>
                <a:lnTo>
                  <a:pt x="1339" y="1518"/>
                </a:lnTo>
                <a:lnTo>
                  <a:pt x="1339" y="1520"/>
                </a:lnTo>
                <a:lnTo>
                  <a:pt x="1341" y="1520"/>
                </a:lnTo>
                <a:lnTo>
                  <a:pt x="1346" y="1523"/>
                </a:lnTo>
                <a:lnTo>
                  <a:pt x="1348" y="1523"/>
                </a:lnTo>
                <a:lnTo>
                  <a:pt x="1348" y="1534"/>
                </a:lnTo>
                <a:lnTo>
                  <a:pt x="1357" y="1534"/>
                </a:lnTo>
                <a:lnTo>
                  <a:pt x="1387" y="1537"/>
                </a:lnTo>
                <a:lnTo>
                  <a:pt x="1397" y="1537"/>
                </a:lnTo>
                <a:lnTo>
                  <a:pt x="1401" y="1548"/>
                </a:lnTo>
                <a:lnTo>
                  <a:pt x="1404" y="1558"/>
                </a:lnTo>
                <a:lnTo>
                  <a:pt x="1406" y="1565"/>
                </a:lnTo>
                <a:lnTo>
                  <a:pt x="1424" y="1565"/>
                </a:lnTo>
                <a:lnTo>
                  <a:pt x="1424" y="1558"/>
                </a:lnTo>
                <a:lnTo>
                  <a:pt x="1438" y="1558"/>
                </a:lnTo>
                <a:lnTo>
                  <a:pt x="1441" y="1565"/>
                </a:lnTo>
                <a:lnTo>
                  <a:pt x="1464" y="1567"/>
                </a:lnTo>
                <a:lnTo>
                  <a:pt x="1464" y="961"/>
                </a:lnTo>
                <a:lnTo>
                  <a:pt x="1466" y="910"/>
                </a:lnTo>
                <a:lnTo>
                  <a:pt x="1471" y="861"/>
                </a:lnTo>
                <a:lnTo>
                  <a:pt x="1475" y="817"/>
                </a:lnTo>
                <a:lnTo>
                  <a:pt x="1484" y="817"/>
                </a:lnTo>
                <a:lnTo>
                  <a:pt x="1526" y="806"/>
                </a:lnTo>
                <a:lnTo>
                  <a:pt x="1528" y="803"/>
                </a:lnTo>
                <a:lnTo>
                  <a:pt x="1607" y="803"/>
                </a:lnTo>
                <a:lnTo>
                  <a:pt x="1607" y="808"/>
                </a:lnTo>
                <a:lnTo>
                  <a:pt x="1644" y="820"/>
                </a:lnTo>
                <a:lnTo>
                  <a:pt x="1656" y="820"/>
                </a:lnTo>
                <a:lnTo>
                  <a:pt x="1660" y="861"/>
                </a:lnTo>
                <a:lnTo>
                  <a:pt x="1667" y="910"/>
                </a:lnTo>
                <a:lnTo>
                  <a:pt x="1669" y="961"/>
                </a:lnTo>
                <a:lnTo>
                  <a:pt x="1672" y="1017"/>
                </a:lnTo>
                <a:lnTo>
                  <a:pt x="1676" y="1609"/>
                </a:lnTo>
                <a:lnTo>
                  <a:pt x="1686" y="1611"/>
                </a:lnTo>
                <a:lnTo>
                  <a:pt x="1688" y="1613"/>
                </a:lnTo>
                <a:lnTo>
                  <a:pt x="1688" y="1616"/>
                </a:lnTo>
                <a:lnTo>
                  <a:pt x="1683" y="1618"/>
                </a:lnTo>
                <a:lnTo>
                  <a:pt x="1676" y="1620"/>
                </a:lnTo>
                <a:lnTo>
                  <a:pt x="1676" y="1623"/>
                </a:lnTo>
                <a:lnTo>
                  <a:pt x="1734" y="1623"/>
                </a:lnTo>
                <a:lnTo>
                  <a:pt x="1732" y="817"/>
                </a:lnTo>
                <a:lnTo>
                  <a:pt x="1762" y="796"/>
                </a:lnTo>
                <a:lnTo>
                  <a:pt x="2016" y="792"/>
                </a:lnTo>
                <a:lnTo>
                  <a:pt x="2072" y="813"/>
                </a:lnTo>
                <a:lnTo>
                  <a:pt x="2072" y="1623"/>
                </a:lnTo>
                <a:lnTo>
                  <a:pt x="2123" y="1623"/>
                </a:lnTo>
                <a:lnTo>
                  <a:pt x="2123" y="1585"/>
                </a:lnTo>
                <a:lnTo>
                  <a:pt x="2127" y="1562"/>
                </a:lnTo>
                <a:lnTo>
                  <a:pt x="2130" y="789"/>
                </a:lnTo>
                <a:lnTo>
                  <a:pt x="2123" y="789"/>
                </a:lnTo>
                <a:lnTo>
                  <a:pt x="2125" y="662"/>
                </a:lnTo>
                <a:lnTo>
                  <a:pt x="2155" y="662"/>
                </a:lnTo>
                <a:lnTo>
                  <a:pt x="2155" y="504"/>
                </a:lnTo>
                <a:lnTo>
                  <a:pt x="2160" y="504"/>
                </a:lnTo>
                <a:lnTo>
                  <a:pt x="2160" y="495"/>
                </a:lnTo>
                <a:lnTo>
                  <a:pt x="2164" y="485"/>
                </a:lnTo>
                <a:lnTo>
                  <a:pt x="2171" y="481"/>
                </a:lnTo>
                <a:lnTo>
                  <a:pt x="2176" y="485"/>
                </a:lnTo>
                <a:lnTo>
                  <a:pt x="2176" y="492"/>
                </a:lnTo>
                <a:lnTo>
                  <a:pt x="2171" y="502"/>
                </a:lnTo>
                <a:lnTo>
                  <a:pt x="2169" y="504"/>
                </a:lnTo>
                <a:lnTo>
                  <a:pt x="2178" y="504"/>
                </a:lnTo>
                <a:lnTo>
                  <a:pt x="2178" y="406"/>
                </a:lnTo>
                <a:lnTo>
                  <a:pt x="2183" y="406"/>
                </a:lnTo>
                <a:lnTo>
                  <a:pt x="2180" y="404"/>
                </a:lnTo>
                <a:lnTo>
                  <a:pt x="2180" y="397"/>
                </a:lnTo>
                <a:lnTo>
                  <a:pt x="2185" y="388"/>
                </a:lnTo>
                <a:lnTo>
                  <a:pt x="2192" y="383"/>
                </a:lnTo>
                <a:lnTo>
                  <a:pt x="2197" y="386"/>
                </a:lnTo>
                <a:lnTo>
                  <a:pt x="2199" y="395"/>
                </a:lnTo>
                <a:lnTo>
                  <a:pt x="2194" y="404"/>
                </a:lnTo>
                <a:lnTo>
                  <a:pt x="2190" y="406"/>
                </a:lnTo>
                <a:lnTo>
                  <a:pt x="2199" y="406"/>
                </a:lnTo>
                <a:lnTo>
                  <a:pt x="2199" y="325"/>
                </a:lnTo>
                <a:lnTo>
                  <a:pt x="2220" y="325"/>
                </a:lnTo>
                <a:lnTo>
                  <a:pt x="2220" y="198"/>
                </a:lnTo>
                <a:lnTo>
                  <a:pt x="2231" y="198"/>
                </a:lnTo>
                <a:lnTo>
                  <a:pt x="2231" y="174"/>
                </a:lnTo>
                <a:lnTo>
                  <a:pt x="2229" y="174"/>
                </a:lnTo>
                <a:lnTo>
                  <a:pt x="2227" y="165"/>
                </a:lnTo>
                <a:lnTo>
                  <a:pt x="2227" y="163"/>
                </a:lnTo>
                <a:lnTo>
                  <a:pt x="2224" y="160"/>
                </a:lnTo>
                <a:lnTo>
                  <a:pt x="2229" y="151"/>
                </a:lnTo>
                <a:lnTo>
                  <a:pt x="2231" y="151"/>
                </a:lnTo>
                <a:lnTo>
                  <a:pt x="2231" y="147"/>
                </a:lnTo>
                <a:lnTo>
                  <a:pt x="2234" y="147"/>
                </a:lnTo>
                <a:lnTo>
                  <a:pt x="2234" y="21"/>
                </a:lnTo>
                <a:lnTo>
                  <a:pt x="2236" y="0"/>
                </a:lnTo>
                <a:close/>
              </a:path>
            </a:pathLst>
          </a:custGeom>
          <a:solidFill>
            <a:schemeClr val="bg1">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208" name="Group 1207"/>
          <p:cNvGrpSpPr/>
          <p:nvPr/>
        </p:nvGrpSpPr>
        <p:grpSpPr>
          <a:xfrm>
            <a:off x="11107270" y="750314"/>
            <a:ext cx="980047" cy="3826449"/>
            <a:chOff x="8075612" y="2339975"/>
            <a:chExt cx="547687" cy="2138363"/>
          </a:xfrm>
        </p:grpSpPr>
        <p:sp>
          <p:nvSpPr>
            <p:cNvPr id="1209" name="Rectangle 389"/>
            <p:cNvSpPr>
              <a:spLocks noChangeArrowheads="1"/>
            </p:cNvSpPr>
            <p:nvPr/>
          </p:nvSpPr>
          <p:spPr bwMode="auto">
            <a:xfrm>
              <a:off x="8075612" y="3886200"/>
              <a:ext cx="547687" cy="592138"/>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210" name="Group 845"/>
            <p:cNvGrpSpPr/>
            <p:nvPr/>
          </p:nvGrpSpPr>
          <p:grpSpPr>
            <a:xfrm>
              <a:off x="8128000" y="2339975"/>
              <a:ext cx="436562" cy="2012950"/>
              <a:chOff x="7697788" y="3805238"/>
              <a:chExt cx="436562" cy="2012950"/>
            </a:xfrm>
          </p:grpSpPr>
          <p:sp>
            <p:nvSpPr>
              <p:cNvPr id="1211" name="Freeform 372"/>
              <p:cNvSpPr>
                <a:spLocks/>
              </p:cNvSpPr>
              <p:nvPr/>
            </p:nvSpPr>
            <p:spPr bwMode="auto">
              <a:xfrm>
                <a:off x="7704138" y="4318000"/>
                <a:ext cx="430212" cy="1193800"/>
              </a:xfrm>
              <a:custGeom>
                <a:avLst/>
                <a:gdLst/>
                <a:ahLst/>
                <a:cxnLst>
                  <a:cxn ang="0">
                    <a:pos x="135" y="0"/>
                  </a:cxn>
                  <a:cxn ang="0">
                    <a:pos x="241" y="137"/>
                  </a:cxn>
                  <a:cxn ang="0">
                    <a:pos x="271" y="137"/>
                  </a:cxn>
                  <a:cxn ang="0">
                    <a:pos x="271" y="752"/>
                  </a:cxn>
                  <a:cxn ang="0">
                    <a:pos x="0" y="752"/>
                  </a:cxn>
                  <a:cxn ang="0">
                    <a:pos x="0" y="137"/>
                  </a:cxn>
                  <a:cxn ang="0">
                    <a:pos x="29" y="137"/>
                  </a:cxn>
                  <a:cxn ang="0">
                    <a:pos x="135" y="0"/>
                  </a:cxn>
                </a:cxnLst>
                <a:rect l="0" t="0" r="r" b="b"/>
                <a:pathLst>
                  <a:path w="271" h="752">
                    <a:moveTo>
                      <a:pt x="135" y="0"/>
                    </a:moveTo>
                    <a:lnTo>
                      <a:pt x="241" y="137"/>
                    </a:lnTo>
                    <a:lnTo>
                      <a:pt x="271" y="137"/>
                    </a:lnTo>
                    <a:lnTo>
                      <a:pt x="271" y="752"/>
                    </a:lnTo>
                    <a:lnTo>
                      <a:pt x="0" y="752"/>
                    </a:lnTo>
                    <a:lnTo>
                      <a:pt x="0" y="137"/>
                    </a:lnTo>
                    <a:lnTo>
                      <a:pt x="29" y="137"/>
                    </a:lnTo>
                    <a:lnTo>
                      <a:pt x="13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373"/>
              <p:cNvSpPr>
                <a:spLocks noChangeArrowheads="1"/>
              </p:cNvSpPr>
              <p:nvPr/>
            </p:nvSpPr>
            <p:spPr bwMode="auto">
              <a:xfrm>
                <a:off x="7875588" y="4584700"/>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Rectangle 374"/>
              <p:cNvSpPr>
                <a:spLocks noChangeArrowheads="1"/>
              </p:cNvSpPr>
              <p:nvPr/>
            </p:nvSpPr>
            <p:spPr bwMode="auto">
              <a:xfrm>
                <a:off x="7993063" y="4584700"/>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4" name="Rectangle 375"/>
              <p:cNvSpPr>
                <a:spLocks noChangeArrowheads="1"/>
              </p:cNvSpPr>
              <p:nvPr/>
            </p:nvSpPr>
            <p:spPr bwMode="auto">
              <a:xfrm>
                <a:off x="7758113" y="4584700"/>
                <a:ext cx="84137"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5" name="Rectangle 376"/>
              <p:cNvSpPr>
                <a:spLocks noChangeArrowheads="1"/>
              </p:cNvSpPr>
              <p:nvPr/>
            </p:nvSpPr>
            <p:spPr bwMode="auto">
              <a:xfrm>
                <a:off x="7875588" y="4737100"/>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377"/>
              <p:cNvSpPr>
                <a:spLocks noChangeArrowheads="1"/>
              </p:cNvSpPr>
              <p:nvPr/>
            </p:nvSpPr>
            <p:spPr bwMode="auto">
              <a:xfrm>
                <a:off x="7993063" y="4737100"/>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378"/>
              <p:cNvSpPr>
                <a:spLocks noChangeArrowheads="1"/>
              </p:cNvSpPr>
              <p:nvPr/>
            </p:nvSpPr>
            <p:spPr bwMode="auto">
              <a:xfrm>
                <a:off x="7758113" y="4737100"/>
                <a:ext cx="84137"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379"/>
              <p:cNvSpPr>
                <a:spLocks noChangeArrowheads="1"/>
              </p:cNvSpPr>
              <p:nvPr/>
            </p:nvSpPr>
            <p:spPr bwMode="auto">
              <a:xfrm>
                <a:off x="7875588" y="4889500"/>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380"/>
              <p:cNvSpPr>
                <a:spLocks noChangeArrowheads="1"/>
              </p:cNvSpPr>
              <p:nvPr/>
            </p:nvSpPr>
            <p:spPr bwMode="auto">
              <a:xfrm>
                <a:off x="7993063" y="4889500"/>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Rectangle 381"/>
              <p:cNvSpPr>
                <a:spLocks noChangeArrowheads="1"/>
              </p:cNvSpPr>
              <p:nvPr/>
            </p:nvSpPr>
            <p:spPr bwMode="auto">
              <a:xfrm>
                <a:off x="7758113" y="4889500"/>
                <a:ext cx="84137"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1" name="Rectangle 382"/>
              <p:cNvSpPr>
                <a:spLocks noChangeArrowheads="1"/>
              </p:cNvSpPr>
              <p:nvPr/>
            </p:nvSpPr>
            <p:spPr bwMode="auto">
              <a:xfrm>
                <a:off x="7875588" y="5040313"/>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2" name="Rectangle 383"/>
              <p:cNvSpPr>
                <a:spLocks noChangeArrowheads="1"/>
              </p:cNvSpPr>
              <p:nvPr/>
            </p:nvSpPr>
            <p:spPr bwMode="auto">
              <a:xfrm>
                <a:off x="7993063" y="5040313"/>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3" name="Rectangle 384"/>
              <p:cNvSpPr>
                <a:spLocks noChangeArrowheads="1"/>
              </p:cNvSpPr>
              <p:nvPr/>
            </p:nvSpPr>
            <p:spPr bwMode="auto">
              <a:xfrm>
                <a:off x="7758113" y="5040313"/>
                <a:ext cx="84137"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4" name="Rectangle 385"/>
              <p:cNvSpPr>
                <a:spLocks noChangeArrowheads="1"/>
              </p:cNvSpPr>
              <p:nvPr/>
            </p:nvSpPr>
            <p:spPr bwMode="auto">
              <a:xfrm>
                <a:off x="7875588" y="5192713"/>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5" name="Rectangle 386"/>
              <p:cNvSpPr>
                <a:spLocks noChangeArrowheads="1"/>
              </p:cNvSpPr>
              <p:nvPr/>
            </p:nvSpPr>
            <p:spPr bwMode="auto">
              <a:xfrm>
                <a:off x="7993063" y="5192713"/>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6" name="Rectangle 387"/>
              <p:cNvSpPr>
                <a:spLocks noChangeArrowheads="1"/>
              </p:cNvSpPr>
              <p:nvPr/>
            </p:nvSpPr>
            <p:spPr bwMode="auto">
              <a:xfrm>
                <a:off x="7758113" y="5192713"/>
                <a:ext cx="84137"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7" name="Rectangle 388"/>
              <p:cNvSpPr>
                <a:spLocks noChangeArrowheads="1"/>
              </p:cNvSpPr>
              <p:nvPr/>
            </p:nvSpPr>
            <p:spPr bwMode="auto">
              <a:xfrm>
                <a:off x="7910513" y="3805238"/>
                <a:ext cx="12700" cy="536575"/>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390"/>
              <p:cNvSpPr>
                <a:spLocks noChangeArrowheads="1"/>
              </p:cNvSpPr>
              <p:nvPr/>
            </p:nvSpPr>
            <p:spPr bwMode="auto">
              <a:xfrm>
                <a:off x="7815263" y="5395913"/>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391"/>
              <p:cNvSpPr>
                <a:spLocks noChangeArrowheads="1"/>
              </p:cNvSpPr>
              <p:nvPr/>
            </p:nvSpPr>
            <p:spPr bwMode="auto">
              <a:xfrm>
                <a:off x="7934325" y="5395913"/>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392"/>
              <p:cNvSpPr>
                <a:spLocks noChangeArrowheads="1"/>
              </p:cNvSpPr>
              <p:nvPr/>
            </p:nvSpPr>
            <p:spPr bwMode="auto">
              <a:xfrm>
                <a:off x="7697788" y="5395913"/>
                <a:ext cx="87312"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393"/>
              <p:cNvSpPr>
                <a:spLocks noChangeArrowheads="1"/>
              </p:cNvSpPr>
              <p:nvPr/>
            </p:nvSpPr>
            <p:spPr bwMode="auto">
              <a:xfrm>
                <a:off x="7815263" y="5548313"/>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394"/>
              <p:cNvSpPr>
                <a:spLocks noChangeArrowheads="1"/>
              </p:cNvSpPr>
              <p:nvPr/>
            </p:nvSpPr>
            <p:spPr bwMode="auto">
              <a:xfrm>
                <a:off x="7934325" y="5548313"/>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395"/>
              <p:cNvSpPr>
                <a:spLocks noChangeArrowheads="1"/>
              </p:cNvSpPr>
              <p:nvPr/>
            </p:nvSpPr>
            <p:spPr bwMode="auto">
              <a:xfrm>
                <a:off x="7697788" y="5548313"/>
                <a:ext cx="87312"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396"/>
              <p:cNvSpPr>
                <a:spLocks noChangeArrowheads="1"/>
              </p:cNvSpPr>
              <p:nvPr/>
            </p:nvSpPr>
            <p:spPr bwMode="auto">
              <a:xfrm>
                <a:off x="7815263" y="5699125"/>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397"/>
              <p:cNvSpPr>
                <a:spLocks noChangeArrowheads="1"/>
              </p:cNvSpPr>
              <p:nvPr/>
            </p:nvSpPr>
            <p:spPr bwMode="auto">
              <a:xfrm>
                <a:off x="7934325" y="5699125"/>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398"/>
              <p:cNvSpPr>
                <a:spLocks noChangeArrowheads="1"/>
              </p:cNvSpPr>
              <p:nvPr/>
            </p:nvSpPr>
            <p:spPr bwMode="auto">
              <a:xfrm>
                <a:off x="8043863" y="5395913"/>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Rectangle 399"/>
              <p:cNvSpPr>
                <a:spLocks noChangeArrowheads="1"/>
              </p:cNvSpPr>
              <p:nvPr/>
            </p:nvSpPr>
            <p:spPr bwMode="auto">
              <a:xfrm>
                <a:off x="8043863" y="5548313"/>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8" name="Rectangle 400"/>
              <p:cNvSpPr>
                <a:spLocks noChangeArrowheads="1"/>
              </p:cNvSpPr>
              <p:nvPr/>
            </p:nvSpPr>
            <p:spPr bwMode="auto">
              <a:xfrm>
                <a:off x="8043863" y="5699125"/>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401"/>
              <p:cNvSpPr>
                <a:spLocks noChangeArrowheads="1"/>
              </p:cNvSpPr>
              <p:nvPr/>
            </p:nvSpPr>
            <p:spPr bwMode="auto">
              <a:xfrm>
                <a:off x="7697788" y="5699125"/>
                <a:ext cx="87312"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069" name="Group 1068"/>
          <p:cNvGrpSpPr/>
          <p:nvPr/>
        </p:nvGrpSpPr>
        <p:grpSpPr>
          <a:xfrm>
            <a:off x="0" y="1780127"/>
            <a:ext cx="826110" cy="2696611"/>
            <a:chOff x="8228012" y="4114800"/>
            <a:chExt cx="582156" cy="1900290"/>
          </a:xfrm>
        </p:grpSpPr>
        <p:sp>
          <p:nvSpPr>
            <p:cNvPr id="1070" name="Rectangle 112"/>
            <p:cNvSpPr>
              <a:spLocks noChangeArrowheads="1"/>
            </p:cNvSpPr>
            <p:nvPr/>
          </p:nvSpPr>
          <p:spPr bwMode="auto">
            <a:xfrm>
              <a:off x="8309656" y="4515920"/>
              <a:ext cx="407036" cy="441350"/>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1" name="Rectangle 113"/>
            <p:cNvSpPr>
              <a:spLocks noChangeArrowheads="1"/>
            </p:cNvSpPr>
            <p:nvPr/>
          </p:nvSpPr>
          <p:spPr bwMode="auto">
            <a:xfrm>
              <a:off x="8437447" y="454905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2" name="Rectangle 114"/>
            <p:cNvSpPr>
              <a:spLocks noChangeArrowheads="1"/>
            </p:cNvSpPr>
            <p:nvPr/>
          </p:nvSpPr>
          <p:spPr bwMode="auto">
            <a:xfrm>
              <a:off x="8525007" y="454905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3" name="Rectangle 115"/>
            <p:cNvSpPr>
              <a:spLocks noChangeArrowheads="1"/>
            </p:cNvSpPr>
            <p:nvPr/>
          </p:nvSpPr>
          <p:spPr bwMode="auto">
            <a:xfrm>
              <a:off x="8349886" y="4549051"/>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4" name="Rectangle 116"/>
            <p:cNvSpPr>
              <a:spLocks noChangeArrowheads="1"/>
            </p:cNvSpPr>
            <p:nvPr/>
          </p:nvSpPr>
          <p:spPr bwMode="auto">
            <a:xfrm>
              <a:off x="8437447" y="466264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5" name="Rectangle 117"/>
            <p:cNvSpPr>
              <a:spLocks noChangeArrowheads="1"/>
            </p:cNvSpPr>
            <p:nvPr/>
          </p:nvSpPr>
          <p:spPr bwMode="auto">
            <a:xfrm>
              <a:off x="8525007" y="466264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6" name="Rectangle 118"/>
            <p:cNvSpPr>
              <a:spLocks noChangeArrowheads="1"/>
            </p:cNvSpPr>
            <p:nvPr/>
          </p:nvSpPr>
          <p:spPr bwMode="auto">
            <a:xfrm>
              <a:off x="8349886" y="4662642"/>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7" name="Rectangle 119"/>
            <p:cNvSpPr>
              <a:spLocks noChangeArrowheads="1"/>
            </p:cNvSpPr>
            <p:nvPr/>
          </p:nvSpPr>
          <p:spPr bwMode="auto">
            <a:xfrm>
              <a:off x="8437447" y="477623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8" name="Rectangle 120"/>
            <p:cNvSpPr>
              <a:spLocks noChangeArrowheads="1"/>
            </p:cNvSpPr>
            <p:nvPr/>
          </p:nvSpPr>
          <p:spPr bwMode="auto">
            <a:xfrm>
              <a:off x="8525007" y="477623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9" name="Rectangle 121"/>
            <p:cNvSpPr>
              <a:spLocks noChangeArrowheads="1"/>
            </p:cNvSpPr>
            <p:nvPr/>
          </p:nvSpPr>
          <p:spPr bwMode="auto">
            <a:xfrm>
              <a:off x="8606650" y="454905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0" name="Rectangle 122"/>
            <p:cNvSpPr>
              <a:spLocks noChangeArrowheads="1"/>
            </p:cNvSpPr>
            <p:nvPr/>
          </p:nvSpPr>
          <p:spPr bwMode="auto">
            <a:xfrm>
              <a:off x="8606650" y="466264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1" name="Rectangle 123"/>
            <p:cNvSpPr>
              <a:spLocks noChangeArrowheads="1"/>
            </p:cNvSpPr>
            <p:nvPr/>
          </p:nvSpPr>
          <p:spPr bwMode="auto">
            <a:xfrm>
              <a:off x="8606650" y="477623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2" name="Rectangle 124"/>
            <p:cNvSpPr>
              <a:spLocks noChangeArrowheads="1"/>
            </p:cNvSpPr>
            <p:nvPr/>
          </p:nvSpPr>
          <p:spPr bwMode="auto">
            <a:xfrm>
              <a:off x="8349886" y="4776234"/>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3" name="Rectangle 125"/>
            <p:cNvSpPr>
              <a:spLocks noChangeArrowheads="1"/>
            </p:cNvSpPr>
            <p:nvPr/>
          </p:nvSpPr>
          <p:spPr bwMode="auto">
            <a:xfrm>
              <a:off x="8259960" y="4887458"/>
              <a:ext cx="507612" cy="465015"/>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4" name="Rectangle 126"/>
            <p:cNvSpPr>
              <a:spLocks noChangeArrowheads="1"/>
            </p:cNvSpPr>
            <p:nvPr/>
          </p:nvSpPr>
          <p:spPr bwMode="auto">
            <a:xfrm>
              <a:off x="8301373" y="492413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5" name="Rectangle 127"/>
            <p:cNvSpPr>
              <a:spLocks noChangeArrowheads="1"/>
            </p:cNvSpPr>
            <p:nvPr/>
          </p:nvSpPr>
          <p:spPr bwMode="auto">
            <a:xfrm>
              <a:off x="8388933" y="492413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6" name="Rectangle 128"/>
            <p:cNvSpPr>
              <a:spLocks noChangeArrowheads="1"/>
            </p:cNvSpPr>
            <p:nvPr/>
          </p:nvSpPr>
          <p:spPr bwMode="auto">
            <a:xfrm>
              <a:off x="8565237" y="4924139"/>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7" name="Rectangle 129"/>
            <p:cNvSpPr>
              <a:spLocks noChangeArrowheads="1"/>
            </p:cNvSpPr>
            <p:nvPr/>
          </p:nvSpPr>
          <p:spPr bwMode="auto">
            <a:xfrm>
              <a:off x="8652797" y="492413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8" name="Rectangle 130"/>
            <p:cNvSpPr>
              <a:spLocks noChangeArrowheads="1"/>
            </p:cNvSpPr>
            <p:nvPr/>
          </p:nvSpPr>
          <p:spPr bwMode="auto">
            <a:xfrm>
              <a:off x="8477677" y="492413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9" name="Rectangle 131"/>
            <p:cNvSpPr>
              <a:spLocks noChangeArrowheads="1"/>
            </p:cNvSpPr>
            <p:nvPr/>
          </p:nvSpPr>
          <p:spPr bwMode="auto">
            <a:xfrm>
              <a:off x="8301373" y="5043647"/>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0" name="Rectangle 132"/>
            <p:cNvSpPr>
              <a:spLocks noChangeArrowheads="1"/>
            </p:cNvSpPr>
            <p:nvPr/>
          </p:nvSpPr>
          <p:spPr bwMode="auto">
            <a:xfrm>
              <a:off x="8388933" y="5043647"/>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1" name="Rectangle 133"/>
            <p:cNvSpPr>
              <a:spLocks noChangeArrowheads="1"/>
            </p:cNvSpPr>
            <p:nvPr/>
          </p:nvSpPr>
          <p:spPr bwMode="auto">
            <a:xfrm>
              <a:off x="8565237" y="5043647"/>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2" name="Rectangle 134"/>
            <p:cNvSpPr>
              <a:spLocks noChangeArrowheads="1"/>
            </p:cNvSpPr>
            <p:nvPr/>
          </p:nvSpPr>
          <p:spPr bwMode="auto">
            <a:xfrm>
              <a:off x="8652797" y="5043647"/>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3" name="Rectangle 135"/>
            <p:cNvSpPr>
              <a:spLocks noChangeArrowheads="1"/>
            </p:cNvSpPr>
            <p:nvPr/>
          </p:nvSpPr>
          <p:spPr bwMode="auto">
            <a:xfrm>
              <a:off x="8477677" y="5043647"/>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4" name="Rectangle 136"/>
            <p:cNvSpPr>
              <a:spLocks noChangeArrowheads="1"/>
            </p:cNvSpPr>
            <p:nvPr/>
          </p:nvSpPr>
          <p:spPr bwMode="auto">
            <a:xfrm>
              <a:off x="8301373" y="515842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5" name="Rectangle 137"/>
            <p:cNvSpPr>
              <a:spLocks noChangeArrowheads="1"/>
            </p:cNvSpPr>
            <p:nvPr/>
          </p:nvSpPr>
          <p:spPr bwMode="auto">
            <a:xfrm>
              <a:off x="8388933" y="515842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6" name="Rectangle 138"/>
            <p:cNvSpPr>
              <a:spLocks noChangeArrowheads="1"/>
            </p:cNvSpPr>
            <p:nvPr/>
          </p:nvSpPr>
          <p:spPr bwMode="auto">
            <a:xfrm>
              <a:off x="8565237" y="5158421"/>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7" name="Rectangle 139"/>
            <p:cNvSpPr>
              <a:spLocks noChangeArrowheads="1"/>
            </p:cNvSpPr>
            <p:nvPr/>
          </p:nvSpPr>
          <p:spPr bwMode="auto">
            <a:xfrm>
              <a:off x="8652797" y="515842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8" name="Rectangle 140"/>
            <p:cNvSpPr>
              <a:spLocks noChangeArrowheads="1"/>
            </p:cNvSpPr>
            <p:nvPr/>
          </p:nvSpPr>
          <p:spPr bwMode="auto">
            <a:xfrm>
              <a:off x="8477677" y="515842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9" name="Rectangle 141"/>
            <p:cNvSpPr>
              <a:spLocks noChangeArrowheads="1"/>
            </p:cNvSpPr>
            <p:nvPr/>
          </p:nvSpPr>
          <p:spPr bwMode="auto">
            <a:xfrm>
              <a:off x="8228012" y="5292128"/>
              <a:ext cx="582156" cy="722962"/>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0" name="Rectangle 142"/>
            <p:cNvSpPr>
              <a:spLocks noChangeArrowheads="1"/>
            </p:cNvSpPr>
            <p:nvPr/>
          </p:nvSpPr>
          <p:spPr bwMode="auto">
            <a:xfrm>
              <a:off x="8264693" y="5332358"/>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1" name="Rectangle 143"/>
            <p:cNvSpPr>
              <a:spLocks noChangeArrowheads="1"/>
            </p:cNvSpPr>
            <p:nvPr/>
          </p:nvSpPr>
          <p:spPr bwMode="auto">
            <a:xfrm>
              <a:off x="8351069" y="5445949"/>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2" name="Rectangle 144"/>
            <p:cNvSpPr>
              <a:spLocks noChangeArrowheads="1"/>
            </p:cNvSpPr>
            <p:nvPr/>
          </p:nvSpPr>
          <p:spPr bwMode="auto">
            <a:xfrm>
              <a:off x="8438629" y="5445949"/>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3" name="Rectangle 145"/>
            <p:cNvSpPr>
              <a:spLocks noChangeArrowheads="1"/>
            </p:cNvSpPr>
            <p:nvPr/>
          </p:nvSpPr>
          <p:spPr bwMode="auto">
            <a:xfrm>
              <a:off x="8264693" y="5445949"/>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4" name="Rectangle 146"/>
            <p:cNvSpPr>
              <a:spLocks noChangeArrowheads="1"/>
            </p:cNvSpPr>
            <p:nvPr/>
          </p:nvSpPr>
          <p:spPr bwMode="auto">
            <a:xfrm>
              <a:off x="8351069" y="5559541"/>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47"/>
            <p:cNvSpPr>
              <a:spLocks noChangeArrowheads="1"/>
            </p:cNvSpPr>
            <p:nvPr/>
          </p:nvSpPr>
          <p:spPr bwMode="auto">
            <a:xfrm>
              <a:off x="8438629" y="555954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Rectangle 148"/>
            <p:cNvSpPr>
              <a:spLocks noChangeArrowheads="1"/>
            </p:cNvSpPr>
            <p:nvPr/>
          </p:nvSpPr>
          <p:spPr bwMode="auto">
            <a:xfrm>
              <a:off x="8264693" y="555954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7" name="Rectangle 149"/>
            <p:cNvSpPr>
              <a:spLocks noChangeArrowheads="1"/>
            </p:cNvSpPr>
            <p:nvPr/>
          </p:nvSpPr>
          <p:spPr bwMode="auto">
            <a:xfrm>
              <a:off x="8351069" y="5671949"/>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8" name="Rectangle 150"/>
            <p:cNvSpPr>
              <a:spLocks noChangeArrowheads="1"/>
            </p:cNvSpPr>
            <p:nvPr/>
          </p:nvSpPr>
          <p:spPr bwMode="auto">
            <a:xfrm>
              <a:off x="8438629" y="567194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9" name="Rectangle 151"/>
            <p:cNvSpPr>
              <a:spLocks noChangeArrowheads="1"/>
            </p:cNvSpPr>
            <p:nvPr/>
          </p:nvSpPr>
          <p:spPr bwMode="auto">
            <a:xfrm>
              <a:off x="8264693" y="567194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0" name="Rectangle 152"/>
            <p:cNvSpPr>
              <a:spLocks noChangeArrowheads="1"/>
            </p:cNvSpPr>
            <p:nvPr/>
          </p:nvSpPr>
          <p:spPr bwMode="auto">
            <a:xfrm>
              <a:off x="8351069" y="5785540"/>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1" name="Rectangle 153"/>
            <p:cNvSpPr>
              <a:spLocks noChangeArrowheads="1"/>
            </p:cNvSpPr>
            <p:nvPr/>
          </p:nvSpPr>
          <p:spPr bwMode="auto">
            <a:xfrm>
              <a:off x="8438629" y="5785540"/>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2" name="Rectangle 154"/>
            <p:cNvSpPr>
              <a:spLocks noChangeArrowheads="1"/>
            </p:cNvSpPr>
            <p:nvPr/>
          </p:nvSpPr>
          <p:spPr bwMode="auto">
            <a:xfrm>
              <a:off x="8264693" y="5785540"/>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3" name="Rectangle 155"/>
            <p:cNvSpPr>
              <a:spLocks noChangeArrowheads="1"/>
            </p:cNvSpPr>
            <p:nvPr/>
          </p:nvSpPr>
          <p:spPr bwMode="auto">
            <a:xfrm>
              <a:off x="8698943" y="5332358"/>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4" name="Rectangle 156"/>
            <p:cNvSpPr>
              <a:spLocks noChangeArrowheads="1"/>
            </p:cNvSpPr>
            <p:nvPr/>
          </p:nvSpPr>
          <p:spPr bwMode="auto">
            <a:xfrm>
              <a:off x="8612567" y="5445949"/>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5" name="Rectangle 157"/>
            <p:cNvSpPr>
              <a:spLocks noChangeArrowheads="1"/>
            </p:cNvSpPr>
            <p:nvPr/>
          </p:nvSpPr>
          <p:spPr bwMode="auto">
            <a:xfrm>
              <a:off x="8698943" y="5445949"/>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6" name="Rectangle 158"/>
            <p:cNvSpPr>
              <a:spLocks noChangeArrowheads="1"/>
            </p:cNvSpPr>
            <p:nvPr/>
          </p:nvSpPr>
          <p:spPr bwMode="auto">
            <a:xfrm>
              <a:off x="8525007" y="5445949"/>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7" name="Rectangle 159"/>
            <p:cNvSpPr>
              <a:spLocks noChangeArrowheads="1"/>
            </p:cNvSpPr>
            <p:nvPr/>
          </p:nvSpPr>
          <p:spPr bwMode="auto">
            <a:xfrm>
              <a:off x="8351069" y="5334725"/>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60"/>
            <p:cNvSpPr>
              <a:spLocks noChangeArrowheads="1"/>
            </p:cNvSpPr>
            <p:nvPr/>
          </p:nvSpPr>
          <p:spPr bwMode="auto">
            <a:xfrm>
              <a:off x="8438629" y="5334725"/>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Rectangle 161"/>
            <p:cNvSpPr>
              <a:spLocks noChangeArrowheads="1"/>
            </p:cNvSpPr>
            <p:nvPr/>
          </p:nvSpPr>
          <p:spPr bwMode="auto">
            <a:xfrm>
              <a:off x="8612567" y="5334725"/>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0" name="Rectangle 162"/>
            <p:cNvSpPr>
              <a:spLocks noChangeArrowheads="1"/>
            </p:cNvSpPr>
            <p:nvPr/>
          </p:nvSpPr>
          <p:spPr bwMode="auto">
            <a:xfrm>
              <a:off x="8525007" y="5334725"/>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1" name="Rectangle 163"/>
            <p:cNvSpPr>
              <a:spLocks noChangeArrowheads="1"/>
            </p:cNvSpPr>
            <p:nvPr/>
          </p:nvSpPr>
          <p:spPr bwMode="auto">
            <a:xfrm>
              <a:off x="8612567" y="555954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2" name="Rectangle 164"/>
            <p:cNvSpPr>
              <a:spLocks noChangeArrowheads="1"/>
            </p:cNvSpPr>
            <p:nvPr/>
          </p:nvSpPr>
          <p:spPr bwMode="auto">
            <a:xfrm>
              <a:off x="8698943" y="5559541"/>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3" name="Rectangle 165"/>
            <p:cNvSpPr>
              <a:spLocks noChangeArrowheads="1"/>
            </p:cNvSpPr>
            <p:nvPr/>
          </p:nvSpPr>
          <p:spPr bwMode="auto">
            <a:xfrm>
              <a:off x="8525007" y="5559541"/>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4" name="Rectangle 166"/>
            <p:cNvSpPr>
              <a:spLocks noChangeArrowheads="1"/>
            </p:cNvSpPr>
            <p:nvPr/>
          </p:nvSpPr>
          <p:spPr bwMode="auto">
            <a:xfrm>
              <a:off x="8612567" y="567194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5" name="Rectangle 167"/>
            <p:cNvSpPr>
              <a:spLocks noChangeArrowheads="1"/>
            </p:cNvSpPr>
            <p:nvPr/>
          </p:nvSpPr>
          <p:spPr bwMode="auto">
            <a:xfrm>
              <a:off x="8698943" y="5671949"/>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6" name="Rectangle 168"/>
            <p:cNvSpPr>
              <a:spLocks noChangeArrowheads="1"/>
            </p:cNvSpPr>
            <p:nvPr/>
          </p:nvSpPr>
          <p:spPr bwMode="auto">
            <a:xfrm>
              <a:off x="8525007" y="5671949"/>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7" name="Rectangle 169"/>
            <p:cNvSpPr>
              <a:spLocks noChangeArrowheads="1"/>
            </p:cNvSpPr>
            <p:nvPr/>
          </p:nvSpPr>
          <p:spPr bwMode="auto">
            <a:xfrm>
              <a:off x="8612567" y="5785540"/>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8" name="Rectangle 170"/>
            <p:cNvSpPr>
              <a:spLocks noChangeArrowheads="1"/>
            </p:cNvSpPr>
            <p:nvPr/>
          </p:nvSpPr>
          <p:spPr bwMode="auto">
            <a:xfrm>
              <a:off x="8698943" y="5785540"/>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9" name="Rectangle 171"/>
            <p:cNvSpPr>
              <a:spLocks noChangeArrowheads="1"/>
            </p:cNvSpPr>
            <p:nvPr/>
          </p:nvSpPr>
          <p:spPr bwMode="auto">
            <a:xfrm>
              <a:off x="8525007" y="5785540"/>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0" name="Freeform 172"/>
            <p:cNvSpPr>
              <a:spLocks/>
            </p:cNvSpPr>
            <p:nvPr/>
          </p:nvSpPr>
          <p:spPr bwMode="auto">
            <a:xfrm>
              <a:off x="8371185" y="4114800"/>
              <a:ext cx="285162" cy="405853"/>
            </a:xfrm>
            <a:custGeom>
              <a:avLst/>
              <a:gdLst/>
              <a:ahLst/>
              <a:cxnLst>
                <a:cxn ang="0">
                  <a:pos x="126" y="0"/>
                </a:cxn>
                <a:cxn ang="0">
                  <a:pos x="212" y="115"/>
                </a:cxn>
                <a:cxn ang="0">
                  <a:pos x="241" y="115"/>
                </a:cxn>
                <a:cxn ang="0">
                  <a:pos x="241" y="343"/>
                </a:cxn>
                <a:cxn ang="0">
                  <a:pos x="0" y="343"/>
                </a:cxn>
                <a:cxn ang="0">
                  <a:pos x="0" y="115"/>
                </a:cxn>
                <a:cxn ang="0">
                  <a:pos x="27" y="115"/>
                </a:cxn>
                <a:cxn ang="0">
                  <a:pos x="126" y="0"/>
                </a:cxn>
              </a:cxnLst>
              <a:rect l="0" t="0" r="r" b="b"/>
              <a:pathLst>
                <a:path w="241" h="343">
                  <a:moveTo>
                    <a:pt x="126" y="0"/>
                  </a:moveTo>
                  <a:lnTo>
                    <a:pt x="212" y="115"/>
                  </a:lnTo>
                  <a:lnTo>
                    <a:pt x="241" y="115"/>
                  </a:lnTo>
                  <a:lnTo>
                    <a:pt x="241" y="343"/>
                  </a:lnTo>
                  <a:lnTo>
                    <a:pt x="0" y="343"/>
                  </a:lnTo>
                  <a:lnTo>
                    <a:pt x="0" y="115"/>
                  </a:lnTo>
                  <a:lnTo>
                    <a:pt x="27" y="115"/>
                  </a:lnTo>
                  <a:lnTo>
                    <a:pt x="1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Rectangle 173"/>
            <p:cNvSpPr>
              <a:spLocks noChangeArrowheads="1"/>
            </p:cNvSpPr>
            <p:nvPr/>
          </p:nvSpPr>
          <p:spPr bwMode="auto">
            <a:xfrm>
              <a:off x="8417331" y="4317135"/>
              <a:ext cx="88744" cy="144356"/>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2" name="Rectangle 174"/>
            <p:cNvSpPr>
              <a:spLocks noChangeArrowheads="1"/>
            </p:cNvSpPr>
            <p:nvPr/>
          </p:nvSpPr>
          <p:spPr bwMode="auto">
            <a:xfrm>
              <a:off x="8522640" y="4317135"/>
              <a:ext cx="88744" cy="144356"/>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7" name="Group 716"/>
          <p:cNvGrpSpPr/>
          <p:nvPr/>
        </p:nvGrpSpPr>
        <p:grpSpPr>
          <a:xfrm>
            <a:off x="6018212" y="1066800"/>
            <a:ext cx="3022600" cy="3514992"/>
            <a:chOff x="9513887" y="1371600"/>
            <a:chExt cx="3937000" cy="4578351"/>
          </a:xfrm>
          <a:solidFill>
            <a:schemeClr val="bg1">
              <a:alpha val="50000"/>
            </a:schemeClr>
          </a:solidFill>
        </p:grpSpPr>
        <p:sp>
          <p:nvSpPr>
            <p:cNvPr id="713" name="Freeform 6"/>
            <p:cNvSpPr>
              <a:spLocks/>
            </p:cNvSpPr>
            <p:nvPr/>
          </p:nvSpPr>
          <p:spPr bwMode="auto">
            <a:xfrm>
              <a:off x="11222037" y="2674938"/>
              <a:ext cx="501650" cy="3275013"/>
            </a:xfrm>
            <a:custGeom>
              <a:avLst/>
              <a:gdLst/>
              <a:ahLst/>
              <a:cxnLst>
                <a:cxn ang="0">
                  <a:pos x="0" y="0"/>
                </a:cxn>
                <a:cxn ang="0">
                  <a:pos x="316" y="237"/>
                </a:cxn>
                <a:cxn ang="0">
                  <a:pos x="316" y="2063"/>
                </a:cxn>
                <a:cxn ang="0">
                  <a:pos x="0" y="2063"/>
                </a:cxn>
                <a:cxn ang="0">
                  <a:pos x="0" y="0"/>
                </a:cxn>
              </a:cxnLst>
              <a:rect l="0" t="0" r="r" b="b"/>
              <a:pathLst>
                <a:path w="316" h="2063">
                  <a:moveTo>
                    <a:pt x="0" y="0"/>
                  </a:moveTo>
                  <a:lnTo>
                    <a:pt x="316" y="237"/>
                  </a:lnTo>
                  <a:lnTo>
                    <a:pt x="316" y="2063"/>
                  </a:lnTo>
                  <a:lnTo>
                    <a:pt x="0" y="206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7"/>
            <p:cNvSpPr>
              <a:spLocks/>
            </p:cNvSpPr>
            <p:nvPr/>
          </p:nvSpPr>
          <p:spPr bwMode="auto">
            <a:xfrm>
              <a:off x="12212637" y="2043113"/>
              <a:ext cx="771525" cy="3906838"/>
            </a:xfrm>
            <a:custGeom>
              <a:avLst/>
              <a:gdLst/>
              <a:ahLst/>
              <a:cxnLst>
                <a:cxn ang="0">
                  <a:pos x="227" y="0"/>
                </a:cxn>
                <a:cxn ang="0">
                  <a:pos x="261" y="0"/>
                </a:cxn>
                <a:cxn ang="0">
                  <a:pos x="261" y="382"/>
                </a:cxn>
                <a:cxn ang="0">
                  <a:pos x="310" y="382"/>
                </a:cxn>
                <a:cxn ang="0">
                  <a:pos x="310" y="665"/>
                </a:cxn>
                <a:cxn ang="0">
                  <a:pos x="385" y="665"/>
                </a:cxn>
                <a:cxn ang="0">
                  <a:pos x="385" y="947"/>
                </a:cxn>
                <a:cxn ang="0">
                  <a:pos x="486" y="947"/>
                </a:cxn>
                <a:cxn ang="0">
                  <a:pos x="486" y="2461"/>
                </a:cxn>
                <a:cxn ang="0">
                  <a:pos x="0" y="2461"/>
                </a:cxn>
                <a:cxn ang="0">
                  <a:pos x="0" y="947"/>
                </a:cxn>
                <a:cxn ang="0">
                  <a:pos x="103" y="947"/>
                </a:cxn>
                <a:cxn ang="0">
                  <a:pos x="103" y="665"/>
                </a:cxn>
                <a:cxn ang="0">
                  <a:pos x="178" y="665"/>
                </a:cxn>
                <a:cxn ang="0">
                  <a:pos x="178" y="382"/>
                </a:cxn>
                <a:cxn ang="0">
                  <a:pos x="227" y="382"/>
                </a:cxn>
                <a:cxn ang="0">
                  <a:pos x="227" y="0"/>
                </a:cxn>
              </a:cxnLst>
              <a:rect l="0" t="0" r="r" b="b"/>
              <a:pathLst>
                <a:path w="486" h="2461">
                  <a:moveTo>
                    <a:pt x="227" y="0"/>
                  </a:moveTo>
                  <a:lnTo>
                    <a:pt x="261" y="0"/>
                  </a:lnTo>
                  <a:lnTo>
                    <a:pt x="261" y="382"/>
                  </a:lnTo>
                  <a:lnTo>
                    <a:pt x="310" y="382"/>
                  </a:lnTo>
                  <a:lnTo>
                    <a:pt x="310" y="665"/>
                  </a:lnTo>
                  <a:lnTo>
                    <a:pt x="385" y="665"/>
                  </a:lnTo>
                  <a:lnTo>
                    <a:pt x="385" y="947"/>
                  </a:lnTo>
                  <a:lnTo>
                    <a:pt x="486" y="947"/>
                  </a:lnTo>
                  <a:lnTo>
                    <a:pt x="486" y="2461"/>
                  </a:lnTo>
                  <a:lnTo>
                    <a:pt x="0" y="2461"/>
                  </a:lnTo>
                  <a:lnTo>
                    <a:pt x="0" y="947"/>
                  </a:lnTo>
                  <a:lnTo>
                    <a:pt x="103" y="947"/>
                  </a:lnTo>
                  <a:lnTo>
                    <a:pt x="103" y="665"/>
                  </a:lnTo>
                  <a:lnTo>
                    <a:pt x="178" y="665"/>
                  </a:lnTo>
                  <a:lnTo>
                    <a:pt x="178" y="382"/>
                  </a:lnTo>
                  <a:lnTo>
                    <a:pt x="227" y="382"/>
                  </a:lnTo>
                  <a:lnTo>
                    <a:pt x="2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8"/>
            <p:cNvSpPr>
              <a:spLocks/>
            </p:cNvSpPr>
            <p:nvPr/>
          </p:nvSpPr>
          <p:spPr bwMode="auto">
            <a:xfrm>
              <a:off x="12952412" y="2136775"/>
              <a:ext cx="498475" cy="3813175"/>
            </a:xfrm>
            <a:custGeom>
              <a:avLst/>
              <a:gdLst/>
              <a:ahLst/>
              <a:cxnLst>
                <a:cxn ang="0">
                  <a:pos x="0" y="0"/>
                </a:cxn>
                <a:cxn ang="0">
                  <a:pos x="32" y="0"/>
                </a:cxn>
                <a:cxn ang="0">
                  <a:pos x="32" y="363"/>
                </a:cxn>
                <a:cxn ang="0">
                  <a:pos x="314" y="576"/>
                </a:cxn>
                <a:cxn ang="0">
                  <a:pos x="314" y="2402"/>
                </a:cxn>
                <a:cxn ang="0">
                  <a:pos x="0" y="2402"/>
                </a:cxn>
                <a:cxn ang="0">
                  <a:pos x="0" y="0"/>
                </a:cxn>
              </a:cxnLst>
              <a:rect l="0" t="0" r="r" b="b"/>
              <a:pathLst>
                <a:path w="314" h="2402">
                  <a:moveTo>
                    <a:pt x="0" y="0"/>
                  </a:moveTo>
                  <a:lnTo>
                    <a:pt x="32" y="0"/>
                  </a:lnTo>
                  <a:lnTo>
                    <a:pt x="32" y="363"/>
                  </a:lnTo>
                  <a:lnTo>
                    <a:pt x="314" y="576"/>
                  </a:lnTo>
                  <a:lnTo>
                    <a:pt x="314" y="2402"/>
                  </a:lnTo>
                  <a:lnTo>
                    <a:pt x="0" y="240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9"/>
            <p:cNvSpPr>
              <a:spLocks/>
            </p:cNvSpPr>
            <p:nvPr/>
          </p:nvSpPr>
          <p:spPr bwMode="auto">
            <a:xfrm>
              <a:off x="9513887" y="1371600"/>
              <a:ext cx="768350" cy="4578350"/>
            </a:xfrm>
            <a:custGeom>
              <a:avLst/>
              <a:gdLst/>
              <a:ahLst/>
              <a:cxnLst>
                <a:cxn ang="0">
                  <a:pos x="305" y="0"/>
                </a:cxn>
                <a:cxn ang="0">
                  <a:pos x="322" y="0"/>
                </a:cxn>
                <a:cxn ang="0">
                  <a:pos x="322" y="407"/>
                </a:cxn>
                <a:cxn ang="0">
                  <a:pos x="409" y="407"/>
                </a:cxn>
                <a:cxn ang="0">
                  <a:pos x="409" y="731"/>
                </a:cxn>
                <a:cxn ang="0">
                  <a:pos x="484" y="731"/>
                </a:cxn>
                <a:cxn ang="0">
                  <a:pos x="484" y="2884"/>
                </a:cxn>
                <a:cxn ang="0">
                  <a:pos x="0" y="2884"/>
                </a:cxn>
                <a:cxn ang="0">
                  <a:pos x="0" y="1014"/>
                </a:cxn>
                <a:cxn ang="0">
                  <a:pos x="144" y="1077"/>
                </a:cxn>
                <a:cxn ang="0">
                  <a:pos x="144" y="731"/>
                </a:cxn>
                <a:cxn ang="0">
                  <a:pos x="219" y="731"/>
                </a:cxn>
                <a:cxn ang="0">
                  <a:pos x="219" y="407"/>
                </a:cxn>
                <a:cxn ang="0">
                  <a:pos x="305" y="407"/>
                </a:cxn>
                <a:cxn ang="0">
                  <a:pos x="305" y="0"/>
                </a:cxn>
              </a:cxnLst>
              <a:rect l="0" t="0" r="r" b="b"/>
              <a:pathLst>
                <a:path w="484" h="2884">
                  <a:moveTo>
                    <a:pt x="305" y="0"/>
                  </a:moveTo>
                  <a:lnTo>
                    <a:pt x="322" y="0"/>
                  </a:lnTo>
                  <a:lnTo>
                    <a:pt x="322" y="407"/>
                  </a:lnTo>
                  <a:lnTo>
                    <a:pt x="409" y="407"/>
                  </a:lnTo>
                  <a:lnTo>
                    <a:pt x="409" y="731"/>
                  </a:lnTo>
                  <a:lnTo>
                    <a:pt x="484" y="731"/>
                  </a:lnTo>
                  <a:lnTo>
                    <a:pt x="484" y="2884"/>
                  </a:lnTo>
                  <a:lnTo>
                    <a:pt x="0" y="2884"/>
                  </a:lnTo>
                  <a:lnTo>
                    <a:pt x="0" y="1014"/>
                  </a:lnTo>
                  <a:lnTo>
                    <a:pt x="144" y="1077"/>
                  </a:lnTo>
                  <a:lnTo>
                    <a:pt x="144" y="731"/>
                  </a:lnTo>
                  <a:lnTo>
                    <a:pt x="219" y="731"/>
                  </a:lnTo>
                  <a:lnTo>
                    <a:pt x="219" y="407"/>
                  </a:lnTo>
                  <a:lnTo>
                    <a:pt x="305" y="407"/>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Title 2"/>
          <p:cNvSpPr>
            <a:spLocks noGrp="1"/>
          </p:cNvSpPr>
          <p:nvPr>
            <p:ph type="title" idx="4294967295"/>
          </p:nvPr>
        </p:nvSpPr>
        <p:spPr>
          <a:xfrm>
            <a:off x="609600" y="4953000"/>
            <a:ext cx="10969625" cy="711200"/>
          </a:xfrm>
        </p:spPr>
        <p:txBody>
          <a:bodyPr/>
          <a:lstStyle/>
          <a:p>
            <a:pPr algn="ctr"/>
            <a:r>
              <a:rPr lang="en-US" dirty="0">
                <a:solidFill>
                  <a:schemeClr val="tx1">
                    <a:lumMod val="75000"/>
                    <a:lumOff val="25000"/>
                  </a:schemeClr>
                </a:solidFill>
              </a:rPr>
              <a:t>Big Data Analytics with</a:t>
            </a:r>
          </a:p>
        </p:txBody>
      </p:sp>
      <p:grpSp>
        <p:nvGrpSpPr>
          <p:cNvPr id="280" name="Group 279"/>
          <p:cNvGrpSpPr/>
          <p:nvPr/>
        </p:nvGrpSpPr>
        <p:grpSpPr>
          <a:xfrm>
            <a:off x="9581867" y="1225033"/>
            <a:ext cx="867825" cy="3251705"/>
            <a:chOff x="9066212" y="3962400"/>
            <a:chExt cx="584523" cy="2190185"/>
          </a:xfrm>
        </p:grpSpPr>
        <p:sp>
          <p:nvSpPr>
            <p:cNvPr id="281" name="Freeform 29"/>
            <p:cNvSpPr>
              <a:spLocks/>
            </p:cNvSpPr>
            <p:nvPr/>
          </p:nvSpPr>
          <p:spPr bwMode="auto">
            <a:xfrm>
              <a:off x="9198735" y="3962400"/>
              <a:ext cx="319476" cy="889799"/>
            </a:xfrm>
            <a:custGeom>
              <a:avLst/>
              <a:gdLst/>
              <a:ahLst/>
              <a:cxnLst>
                <a:cxn ang="0">
                  <a:pos x="134" y="0"/>
                </a:cxn>
                <a:cxn ang="0">
                  <a:pos x="241" y="136"/>
                </a:cxn>
                <a:cxn ang="0">
                  <a:pos x="270" y="136"/>
                </a:cxn>
                <a:cxn ang="0">
                  <a:pos x="270" y="752"/>
                </a:cxn>
                <a:cxn ang="0">
                  <a:pos x="0" y="752"/>
                </a:cxn>
                <a:cxn ang="0">
                  <a:pos x="0" y="136"/>
                </a:cxn>
                <a:cxn ang="0">
                  <a:pos x="28" y="136"/>
                </a:cxn>
                <a:cxn ang="0">
                  <a:pos x="134" y="0"/>
                </a:cxn>
              </a:cxnLst>
              <a:rect l="0" t="0" r="r" b="b"/>
              <a:pathLst>
                <a:path w="270" h="752">
                  <a:moveTo>
                    <a:pt x="134" y="0"/>
                  </a:moveTo>
                  <a:lnTo>
                    <a:pt x="241" y="136"/>
                  </a:lnTo>
                  <a:lnTo>
                    <a:pt x="270" y="136"/>
                  </a:lnTo>
                  <a:lnTo>
                    <a:pt x="270" y="752"/>
                  </a:lnTo>
                  <a:lnTo>
                    <a:pt x="0" y="752"/>
                  </a:lnTo>
                  <a:lnTo>
                    <a:pt x="0" y="136"/>
                  </a:lnTo>
                  <a:lnTo>
                    <a:pt x="28" y="136"/>
                  </a:lnTo>
                  <a:lnTo>
                    <a:pt x="13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Rectangle 30"/>
            <p:cNvSpPr>
              <a:spLocks noChangeArrowheads="1"/>
            </p:cNvSpPr>
            <p:nvPr/>
          </p:nvSpPr>
          <p:spPr bwMode="auto">
            <a:xfrm>
              <a:off x="9327710" y="4161185"/>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3" name="Rectangle 31"/>
            <p:cNvSpPr>
              <a:spLocks noChangeArrowheads="1"/>
            </p:cNvSpPr>
            <p:nvPr/>
          </p:nvSpPr>
          <p:spPr bwMode="auto">
            <a:xfrm>
              <a:off x="9414086" y="4161185"/>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4" name="Rectangle 32"/>
            <p:cNvSpPr>
              <a:spLocks noChangeArrowheads="1"/>
            </p:cNvSpPr>
            <p:nvPr/>
          </p:nvSpPr>
          <p:spPr bwMode="auto">
            <a:xfrm>
              <a:off x="9238966" y="4161185"/>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33"/>
            <p:cNvSpPr>
              <a:spLocks noChangeArrowheads="1"/>
            </p:cNvSpPr>
            <p:nvPr/>
          </p:nvSpPr>
          <p:spPr bwMode="auto">
            <a:xfrm>
              <a:off x="9327710" y="4274776"/>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 name="Rectangle 34"/>
            <p:cNvSpPr>
              <a:spLocks noChangeArrowheads="1"/>
            </p:cNvSpPr>
            <p:nvPr/>
          </p:nvSpPr>
          <p:spPr bwMode="auto">
            <a:xfrm>
              <a:off x="9414086" y="4274776"/>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7" name="Rectangle 35"/>
            <p:cNvSpPr>
              <a:spLocks noChangeArrowheads="1"/>
            </p:cNvSpPr>
            <p:nvPr/>
          </p:nvSpPr>
          <p:spPr bwMode="auto">
            <a:xfrm>
              <a:off x="9238966" y="4274776"/>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8" name="Rectangle 36"/>
            <p:cNvSpPr>
              <a:spLocks noChangeArrowheads="1"/>
            </p:cNvSpPr>
            <p:nvPr/>
          </p:nvSpPr>
          <p:spPr bwMode="auto">
            <a:xfrm>
              <a:off x="9327710" y="4388368"/>
              <a:ext cx="62712" cy="86377"/>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9" name="Rectangle 37"/>
            <p:cNvSpPr>
              <a:spLocks noChangeArrowheads="1"/>
            </p:cNvSpPr>
            <p:nvPr/>
          </p:nvSpPr>
          <p:spPr bwMode="auto">
            <a:xfrm>
              <a:off x="9414086" y="4388368"/>
              <a:ext cx="65079" cy="86377"/>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Rectangle 38"/>
            <p:cNvSpPr>
              <a:spLocks noChangeArrowheads="1"/>
            </p:cNvSpPr>
            <p:nvPr/>
          </p:nvSpPr>
          <p:spPr bwMode="auto">
            <a:xfrm>
              <a:off x="9238966" y="4388368"/>
              <a:ext cx="63895" cy="86377"/>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39"/>
            <p:cNvSpPr>
              <a:spLocks noChangeArrowheads="1"/>
            </p:cNvSpPr>
            <p:nvPr/>
          </p:nvSpPr>
          <p:spPr bwMode="auto">
            <a:xfrm>
              <a:off x="9327710" y="4500776"/>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Rectangle 40"/>
            <p:cNvSpPr>
              <a:spLocks noChangeArrowheads="1"/>
            </p:cNvSpPr>
            <p:nvPr/>
          </p:nvSpPr>
          <p:spPr bwMode="auto">
            <a:xfrm>
              <a:off x="9414086" y="4500776"/>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3" name="Rectangle 41"/>
            <p:cNvSpPr>
              <a:spLocks noChangeArrowheads="1"/>
            </p:cNvSpPr>
            <p:nvPr/>
          </p:nvSpPr>
          <p:spPr bwMode="auto">
            <a:xfrm>
              <a:off x="9238966" y="4500776"/>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4" name="Rectangle 42"/>
            <p:cNvSpPr>
              <a:spLocks noChangeArrowheads="1"/>
            </p:cNvSpPr>
            <p:nvPr/>
          </p:nvSpPr>
          <p:spPr bwMode="auto">
            <a:xfrm>
              <a:off x="9327710" y="4614367"/>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43"/>
            <p:cNvSpPr>
              <a:spLocks noChangeArrowheads="1"/>
            </p:cNvSpPr>
            <p:nvPr/>
          </p:nvSpPr>
          <p:spPr bwMode="auto">
            <a:xfrm>
              <a:off x="9414086" y="4614367"/>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6" name="Rectangle 44"/>
            <p:cNvSpPr>
              <a:spLocks noChangeArrowheads="1"/>
            </p:cNvSpPr>
            <p:nvPr/>
          </p:nvSpPr>
          <p:spPr bwMode="auto">
            <a:xfrm>
              <a:off x="9238966" y="4614367"/>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7" name="Rectangle 45"/>
            <p:cNvSpPr>
              <a:spLocks noChangeArrowheads="1"/>
            </p:cNvSpPr>
            <p:nvPr/>
          </p:nvSpPr>
          <p:spPr bwMode="auto">
            <a:xfrm>
              <a:off x="9066212" y="4740975"/>
              <a:ext cx="584523" cy="1411610"/>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8" name="Rectangle 46"/>
            <p:cNvSpPr>
              <a:spLocks noChangeArrowheads="1"/>
            </p:cNvSpPr>
            <p:nvPr/>
          </p:nvSpPr>
          <p:spPr bwMode="auto">
            <a:xfrm>
              <a:off x="9191636" y="4782388"/>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47"/>
            <p:cNvSpPr>
              <a:spLocks noChangeArrowheads="1"/>
            </p:cNvSpPr>
            <p:nvPr/>
          </p:nvSpPr>
          <p:spPr bwMode="auto">
            <a:xfrm>
              <a:off x="9279196" y="478238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Rectangle 48"/>
            <p:cNvSpPr>
              <a:spLocks noChangeArrowheads="1"/>
            </p:cNvSpPr>
            <p:nvPr/>
          </p:nvSpPr>
          <p:spPr bwMode="auto">
            <a:xfrm>
              <a:off x="9104076" y="478238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1" name="Rectangle 49"/>
            <p:cNvSpPr>
              <a:spLocks noChangeArrowheads="1"/>
            </p:cNvSpPr>
            <p:nvPr/>
          </p:nvSpPr>
          <p:spPr bwMode="auto">
            <a:xfrm>
              <a:off x="9191636" y="4895979"/>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2" name="Rectangle 50"/>
            <p:cNvSpPr>
              <a:spLocks noChangeArrowheads="1"/>
            </p:cNvSpPr>
            <p:nvPr/>
          </p:nvSpPr>
          <p:spPr bwMode="auto">
            <a:xfrm>
              <a:off x="9279196" y="489597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3" name="Rectangle 51"/>
            <p:cNvSpPr>
              <a:spLocks noChangeArrowheads="1"/>
            </p:cNvSpPr>
            <p:nvPr/>
          </p:nvSpPr>
          <p:spPr bwMode="auto">
            <a:xfrm>
              <a:off x="9104076" y="489597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52"/>
            <p:cNvSpPr>
              <a:spLocks noChangeArrowheads="1"/>
            </p:cNvSpPr>
            <p:nvPr/>
          </p:nvSpPr>
          <p:spPr bwMode="auto">
            <a:xfrm>
              <a:off x="9191636" y="5008388"/>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5" name="Rectangle 53"/>
            <p:cNvSpPr>
              <a:spLocks noChangeArrowheads="1"/>
            </p:cNvSpPr>
            <p:nvPr/>
          </p:nvSpPr>
          <p:spPr bwMode="auto">
            <a:xfrm>
              <a:off x="9279196" y="500838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6" name="Rectangle 54"/>
            <p:cNvSpPr>
              <a:spLocks noChangeArrowheads="1"/>
            </p:cNvSpPr>
            <p:nvPr/>
          </p:nvSpPr>
          <p:spPr bwMode="auto">
            <a:xfrm>
              <a:off x="9104076" y="500838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7" name="Rectangle 55"/>
            <p:cNvSpPr>
              <a:spLocks noChangeArrowheads="1"/>
            </p:cNvSpPr>
            <p:nvPr/>
          </p:nvSpPr>
          <p:spPr bwMode="auto">
            <a:xfrm>
              <a:off x="9191636" y="5121979"/>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8" name="Rectangle 56"/>
            <p:cNvSpPr>
              <a:spLocks noChangeArrowheads="1"/>
            </p:cNvSpPr>
            <p:nvPr/>
          </p:nvSpPr>
          <p:spPr bwMode="auto">
            <a:xfrm>
              <a:off x="9279196" y="512197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9" name="Rectangle 57"/>
            <p:cNvSpPr>
              <a:spLocks noChangeArrowheads="1"/>
            </p:cNvSpPr>
            <p:nvPr/>
          </p:nvSpPr>
          <p:spPr bwMode="auto">
            <a:xfrm>
              <a:off x="9104076" y="512197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0" name="Rectangle 58"/>
            <p:cNvSpPr>
              <a:spLocks noChangeArrowheads="1"/>
            </p:cNvSpPr>
            <p:nvPr/>
          </p:nvSpPr>
          <p:spPr bwMode="auto">
            <a:xfrm>
              <a:off x="9191636" y="5235571"/>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1" name="Rectangle 59"/>
            <p:cNvSpPr>
              <a:spLocks noChangeArrowheads="1"/>
            </p:cNvSpPr>
            <p:nvPr/>
          </p:nvSpPr>
          <p:spPr bwMode="auto">
            <a:xfrm>
              <a:off x="9279196" y="523557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2" name="Rectangle 60"/>
            <p:cNvSpPr>
              <a:spLocks noChangeArrowheads="1"/>
            </p:cNvSpPr>
            <p:nvPr/>
          </p:nvSpPr>
          <p:spPr bwMode="auto">
            <a:xfrm>
              <a:off x="9104076" y="523557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3" name="Rectangle 61"/>
            <p:cNvSpPr>
              <a:spLocks noChangeArrowheads="1"/>
            </p:cNvSpPr>
            <p:nvPr/>
          </p:nvSpPr>
          <p:spPr bwMode="auto">
            <a:xfrm>
              <a:off x="9453133" y="478238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4" name="Rectangle 62"/>
            <p:cNvSpPr>
              <a:spLocks noChangeArrowheads="1"/>
            </p:cNvSpPr>
            <p:nvPr/>
          </p:nvSpPr>
          <p:spPr bwMode="auto">
            <a:xfrm>
              <a:off x="9539510" y="4782388"/>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5" name="Rectangle 63"/>
            <p:cNvSpPr>
              <a:spLocks noChangeArrowheads="1"/>
            </p:cNvSpPr>
            <p:nvPr/>
          </p:nvSpPr>
          <p:spPr bwMode="auto">
            <a:xfrm>
              <a:off x="9364390" y="478238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6" name="Rectangle 64"/>
            <p:cNvSpPr>
              <a:spLocks noChangeArrowheads="1"/>
            </p:cNvSpPr>
            <p:nvPr/>
          </p:nvSpPr>
          <p:spPr bwMode="auto">
            <a:xfrm>
              <a:off x="9453133" y="489597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7" name="Rectangle 65"/>
            <p:cNvSpPr>
              <a:spLocks noChangeArrowheads="1"/>
            </p:cNvSpPr>
            <p:nvPr/>
          </p:nvSpPr>
          <p:spPr bwMode="auto">
            <a:xfrm>
              <a:off x="9539510" y="4895979"/>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8" name="Rectangle 66"/>
            <p:cNvSpPr>
              <a:spLocks noChangeArrowheads="1"/>
            </p:cNvSpPr>
            <p:nvPr/>
          </p:nvSpPr>
          <p:spPr bwMode="auto">
            <a:xfrm>
              <a:off x="9364390" y="489597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9" name="Rectangle 67"/>
            <p:cNvSpPr>
              <a:spLocks noChangeArrowheads="1"/>
            </p:cNvSpPr>
            <p:nvPr/>
          </p:nvSpPr>
          <p:spPr bwMode="auto">
            <a:xfrm>
              <a:off x="9453133" y="500838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68"/>
            <p:cNvSpPr>
              <a:spLocks noChangeArrowheads="1"/>
            </p:cNvSpPr>
            <p:nvPr/>
          </p:nvSpPr>
          <p:spPr bwMode="auto">
            <a:xfrm>
              <a:off x="9539510" y="5008388"/>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Rectangle 69"/>
            <p:cNvSpPr>
              <a:spLocks noChangeArrowheads="1"/>
            </p:cNvSpPr>
            <p:nvPr/>
          </p:nvSpPr>
          <p:spPr bwMode="auto">
            <a:xfrm>
              <a:off x="9364390" y="500838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2" name="Rectangle 70"/>
            <p:cNvSpPr>
              <a:spLocks noChangeArrowheads="1"/>
            </p:cNvSpPr>
            <p:nvPr/>
          </p:nvSpPr>
          <p:spPr bwMode="auto">
            <a:xfrm>
              <a:off x="9453133" y="512197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3" name="Rectangle 71"/>
            <p:cNvSpPr>
              <a:spLocks noChangeArrowheads="1"/>
            </p:cNvSpPr>
            <p:nvPr/>
          </p:nvSpPr>
          <p:spPr bwMode="auto">
            <a:xfrm>
              <a:off x="9539510" y="5121979"/>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4" name="Rectangle 72"/>
            <p:cNvSpPr>
              <a:spLocks noChangeArrowheads="1"/>
            </p:cNvSpPr>
            <p:nvPr/>
          </p:nvSpPr>
          <p:spPr bwMode="auto">
            <a:xfrm>
              <a:off x="9364390" y="512197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5" name="Rectangle 73"/>
            <p:cNvSpPr>
              <a:spLocks noChangeArrowheads="1"/>
            </p:cNvSpPr>
            <p:nvPr/>
          </p:nvSpPr>
          <p:spPr bwMode="auto">
            <a:xfrm>
              <a:off x="9453133" y="523557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6" name="Rectangle 74"/>
            <p:cNvSpPr>
              <a:spLocks noChangeArrowheads="1"/>
            </p:cNvSpPr>
            <p:nvPr/>
          </p:nvSpPr>
          <p:spPr bwMode="auto">
            <a:xfrm>
              <a:off x="9539510" y="5235571"/>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7" name="Rectangle 75"/>
            <p:cNvSpPr>
              <a:spLocks noChangeArrowheads="1"/>
            </p:cNvSpPr>
            <p:nvPr/>
          </p:nvSpPr>
          <p:spPr bwMode="auto">
            <a:xfrm>
              <a:off x="9364390" y="523557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8" name="Rectangle 76"/>
            <p:cNvSpPr>
              <a:spLocks noChangeArrowheads="1"/>
            </p:cNvSpPr>
            <p:nvPr/>
          </p:nvSpPr>
          <p:spPr bwMode="auto">
            <a:xfrm>
              <a:off x="9191636" y="5352711"/>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9" name="Rectangle 77"/>
            <p:cNvSpPr>
              <a:spLocks noChangeArrowheads="1"/>
            </p:cNvSpPr>
            <p:nvPr/>
          </p:nvSpPr>
          <p:spPr bwMode="auto">
            <a:xfrm>
              <a:off x="9279196" y="535271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0" name="Rectangle 78"/>
            <p:cNvSpPr>
              <a:spLocks noChangeArrowheads="1"/>
            </p:cNvSpPr>
            <p:nvPr/>
          </p:nvSpPr>
          <p:spPr bwMode="auto">
            <a:xfrm>
              <a:off x="9104076" y="535271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1" name="Rectangle 79"/>
            <p:cNvSpPr>
              <a:spLocks noChangeArrowheads="1"/>
            </p:cNvSpPr>
            <p:nvPr/>
          </p:nvSpPr>
          <p:spPr bwMode="auto">
            <a:xfrm>
              <a:off x="9191636" y="5466303"/>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2" name="Rectangle 80"/>
            <p:cNvSpPr>
              <a:spLocks noChangeArrowheads="1"/>
            </p:cNvSpPr>
            <p:nvPr/>
          </p:nvSpPr>
          <p:spPr bwMode="auto">
            <a:xfrm>
              <a:off x="9279196" y="5466303"/>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3" name="Rectangle 81"/>
            <p:cNvSpPr>
              <a:spLocks noChangeArrowheads="1"/>
            </p:cNvSpPr>
            <p:nvPr/>
          </p:nvSpPr>
          <p:spPr bwMode="auto">
            <a:xfrm>
              <a:off x="9104076" y="5466303"/>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4" name="Rectangle 82"/>
            <p:cNvSpPr>
              <a:spLocks noChangeArrowheads="1"/>
            </p:cNvSpPr>
            <p:nvPr/>
          </p:nvSpPr>
          <p:spPr bwMode="auto">
            <a:xfrm>
              <a:off x="9191636" y="5578711"/>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5" name="Rectangle 83"/>
            <p:cNvSpPr>
              <a:spLocks noChangeArrowheads="1"/>
            </p:cNvSpPr>
            <p:nvPr/>
          </p:nvSpPr>
          <p:spPr bwMode="auto">
            <a:xfrm>
              <a:off x="9279196" y="557871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6" name="Rectangle 84"/>
            <p:cNvSpPr>
              <a:spLocks noChangeArrowheads="1"/>
            </p:cNvSpPr>
            <p:nvPr/>
          </p:nvSpPr>
          <p:spPr bwMode="auto">
            <a:xfrm>
              <a:off x="9104076" y="557871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7" name="Rectangle 85"/>
            <p:cNvSpPr>
              <a:spLocks noChangeArrowheads="1"/>
            </p:cNvSpPr>
            <p:nvPr/>
          </p:nvSpPr>
          <p:spPr bwMode="auto">
            <a:xfrm>
              <a:off x="9191636" y="5692303"/>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8" name="Rectangle 86"/>
            <p:cNvSpPr>
              <a:spLocks noChangeArrowheads="1"/>
            </p:cNvSpPr>
            <p:nvPr/>
          </p:nvSpPr>
          <p:spPr bwMode="auto">
            <a:xfrm>
              <a:off x="9279196" y="5692303"/>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9" name="Rectangle 87"/>
            <p:cNvSpPr>
              <a:spLocks noChangeArrowheads="1"/>
            </p:cNvSpPr>
            <p:nvPr/>
          </p:nvSpPr>
          <p:spPr bwMode="auto">
            <a:xfrm>
              <a:off x="9104076" y="5692303"/>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0" name="Rectangle 88"/>
            <p:cNvSpPr>
              <a:spLocks noChangeArrowheads="1"/>
            </p:cNvSpPr>
            <p:nvPr/>
          </p:nvSpPr>
          <p:spPr bwMode="auto">
            <a:xfrm>
              <a:off x="9191636" y="5805894"/>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1" name="Rectangle 89"/>
            <p:cNvSpPr>
              <a:spLocks noChangeArrowheads="1"/>
            </p:cNvSpPr>
            <p:nvPr/>
          </p:nvSpPr>
          <p:spPr bwMode="auto">
            <a:xfrm>
              <a:off x="9279196" y="580589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2" name="Rectangle 90"/>
            <p:cNvSpPr>
              <a:spLocks noChangeArrowheads="1"/>
            </p:cNvSpPr>
            <p:nvPr/>
          </p:nvSpPr>
          <p:spPr bwMode="auto">
            <a:xfrm>
              <a:off x="9104076" y="580589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3" name="Rectangle 91"/>
            <p:cNvSpPr>
              <a:spLocks noChangeArrowheads="1"/>
            </p:cNvSpPr>
            <p:nvPr/>
          </p:nvSpPr>
          <p:spPr bwMode="auto">
            <a:xfrm>
              <a:off x="9453133" y="535271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4" name="Rectangle 92"/>
            <p:cNvSpPr>
              <a:spLocks noChangeArrowheads="1"/>
            </p:cNvSpPr>
            <p:nvPr/>
          </p:nvSpPr>
          <p:spPr bwMode="auto">
            <a:xfrm>
              <a:off x="9539510" y="5352711"/>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5" name="Rectangle 93"/>
            <p:cNvSpPr>
              <a:spLocks noChangeArrowheads="1"/>
            </p:cNvSpPr>
            <p:nvPr/>
          </p:nvSpPr>
          <p:spPr bwMode="auto">
            <a:xfrm>
              <a:off x="9364390" y="535271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6" name="Rectangle 94"/>
            <p:cNvSpPr>
              <a:spLocks noChangeArrowheads="1"/>
            </p:cNvSpPr>
            <p:nvPr/>
          </p:nvSpPr>
          <p:spPr bwMode="auto">
            <a:xfrm>
              <a:off x="9453133" y="5466303"/>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7" name="Rectangle 95"/>
            <p:cNvSpPr>
              <a:spLocks noChangeArrowheads="1"/>
            </p:cNvSpPr>
            <p:nvPr/>
          </p:nvSpPr>
          <p:spPr bwMode="auto">
            <a:xfrm>
              <a:off x="9539510" y="5466303"/>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8" name="Rectangle 96"/>
            <p:cNvSpPr>
              <a:spLocks noChangeArrowheads="1"/>
            </p:cNvSpPr>
            <p:nvPr/>
          </p:nvSpPr>
          <p:spPr bwMode="auto">
            <a:xfrm>
              <a:off x="9364390" y="5466303"/>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9" name="Rectangle 97"/>
            <p:cNvSpPr>
              <a:spLocks noChangeArrowheads="1"/>
            </p:cNvSpPr>
            <p:nvPr/>
          </p:nvSpPr>
          <p:spPr bwMode="auto">
            <a:xfrm>
              <a:off x="9453133" y="557871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0" name="Rectangle 98"/>
            <p:cNvSpPr>
              <a:spLocks noChangeArrowheads="1"/>
            </p:cNvSpPr>
            <p:nvPr/>
          </p:nvSpPr>
          <p:spPr bwMode="auto">
            <a:xfrm>
              <a:off x="9539510" y="5578711"/>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1" name="Rectangle 99"/>
            <p:cNvSpPr>
              <a:spLocks noChangeArrowheads="1"/>
            </p:cNvSpPr>
            <p:nvPr/>
          </p:nvSpPr>
          <p:spPr bwMode="auto">
            <a:xfrm>
              <a:off x="9364390" y="557871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2" name="Rectangle 100"/>
            <p:cNvSpPr>
              <a:spLocks noChangeArrowheads="1"/>
            </p:cNvSpPr>
            <p:nvPr/>
          </p:nvSpPr>
          <p:spPr bwMode="auto">
            <a:xfrm>
              <a:off x="9453133" y="5692303"/>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3" name="Rectangle 101"/>
            <p:cNvSpPr>
              <a:spLocks noChangeArrowheads="1"/>
            </p:cNvSpPr>
            <p:nvPr/>
          </p:nvSpPr>
          <p:spPr bwMode="auto">
            <a:xfrm>
              <a:off x="9539510" y="5692303"/>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4" name="Rectangle 102"/>
            <p:cNvSpPr>
              <a:spLocks noChangeArrowheads="1"/>
            </p:cNvSpPr>
            <p:nvPr/>
          </p:nvSpPr>
          <p:spPr bwMode="auto">
            <a:xfrm>
              <a:off x="9364390" y="5692303"/>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5" name="Rectangle 103"/>
            <p:cNvSpPr>
              <a:spLocks noChangeArrowheads="1"/>
            </p:cNvSpPr>
            <p:nvPr/>
          </p:nvSpPr>
          <p:spPr bwMode="auto">
            <a:xfrm>
              <a:off x="9453133" y="580589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6" name="Rectangle 104"/>
            <p:cNvSpPr>
              <a:spLocks noChangeArrowheads="1"/>
            </p:cNvSpPr>
            <p:nvPr/>
          </p:nvSpPr>
          <p:spPr bwMode="auto">
            <a:xfrm>
              <a:off x="9539510" y="5805894"/>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7" name="Rectangle 105"/>
            <p:cNvSpPr>
              <a:spLocks noChangeArrowheads="1"/>
            </p:cNvSpPr>
            <p:nvPr/>
          </p:nvSpPr>
          <p:spPr bwMode="auto">
            <a:xfrm>
              <a:off x="9364390" y="580589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8" name="Rectangle 106"/>
            <p:cNvSpPr>
              <a:spLocks noChangeArrowheads="1"/>
            </p:cNvSpPr>
            <p:nvPr/>
          </p:nvSpPr>
          <p:spPr bwMode="auto">
            <a:xfrm>
              <a:off x="9191636" y="5924219"/>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9" name="Rectangle 107"/>
            <p:cNvSpPr>
              <a:spLocks noChangeArrowheads="1"/>
            </p:cNvSpPr>
            <p:nvPr/>
          </p:nvSpPr>
          <p:spPr bwMode="auto">
            <a:xfrm>
              <a:off x="9279196" y="5924219"/>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0" name="Rectangle 108"/>
            <p:cNvSpPr>
              <a:spLocks noChangeArrowheads="1"/>
            </p:cNvSpPr>
            <p:nvPr/>
          </p:nvSpPr>
          <p:spPr bwMode="auto">
            <a:xfrm>
              <a:off x="9104076" y="5924219"/>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1" name="Rectangle 109"/>
            <p:cNvSpPr>
              <a:spLocks noChangeArrowheads="1"/>
            </p:cNvSpPr>
            <p:nvPr/>
          </p:nvSpPr>
          <p:spPr bwMode="auto">
            <a:xfrm>
              <a:off x="9453133" y="5924219"/>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2" name="Rectangle 110"/>
            <p:cNvSpPr>
              <a:spLocks noChangeArrowheads="1"/>
            </p:cNvSpPr>
            <p:nvPr/>
          </p:nvSpPr>
          <p:spPr bwMode="auto">
            <a:xfrm>
              <a:off x="9539510" y="5924219"/>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3" name="Rectangle 111"/>
            <p:cNvSpPr>
              <a:spLocks noChangeArrowheads="1"/>
            </p:cNvSpPr>
            <p:nvPr/>
          </p:nvSpPr>
          <p:spPr bwMode="auto">
            <a:xfrm>
              <a:off x="9364390" y="5924219"/>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4" name="Group 363"/>
          <p:cNvGrpSpPr/>
          <p:nvPr/>
        </p:nvGrpSpPr>
        <p:grpSpPr>
          <a:xfrm>
            <a:off x="8803335" y="1780127"/>
            <a:ext cx="826110" cy="2696611"/>
            <a:chOff x="8228012" y="4114800"/>
            <a:chExt cx="582156" cy="1900290"/>
          </a:xfrm>
        </p:grpSpPr>
        <p:sp>
          <p:nvSpPr>
            <p:cNvPr id="365" name="Rectangle 112"/>
            <p:cNvSpPr>
              <a:spLocks noChangeArrowheads="1"/>
            </p:cNvSpPr>
            <p:nvPr/>
          </p:nvSpPr>
          <p:spPr bwMode="auto">
            <a:xfrm>
              <a:off x="8309656" y="4515920"/>
              <a:ext cx="407036" cy="441350"/>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6" name="Rectangle 113"/>
            <p:cNvSpPr>
              <a:spLocks noChangeArrowheads="1"/>
            </p:cNvSpPr>
            <p:nvPr/>
          </p:nvSpPr>
          <p:spPr bwMode="auto">
            <a:xfrm>
              <a:off x="8437447" y="454905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7" name="Rectangle 114"/>
            <p:cNvSpPr>
              <a:spLocks noChangeArrowheads="1"/>
            </p:cNvSpPr>
            <p:nvPr/>
          </p:nvSpPr>
          <p:spPr bwMode="auto">
            <a:xfrm>
              <a:off x="8525007" y="454905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8" name="Rectangle 115"/>
            <p:cNvSpPr>
              <a:spLocks noChangeArrowheads="1"/>
            </p:cNvSpPr>
            <p:nvPr/>
          </p:nvSpPr>
          <p:spPr bwMode="auto">
            <a:xfrm>
              <a:off x="8349886" y="4549051"/>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9" name="Rectangle 116"/>
            <p:cNvSpPr>
              <a:spLocks noChangeArrowheads="1"/>
            </p:cNvSpPr>
            <p:nvPr/>
          </p:nvSpPr>
          <p:spPr bwMode="auto">
            <a:xfrm>
              <a:off x="8437447" y="466264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0" name="Rectangle 117"/>
            <p:cNvSpPr>
              <a:spLocks noChangeArrowheads="1"/>
            </p:cNvSpPr>
            <p:nvPr/>
          </p:nvSpPr>
          <p:spPr bwMode="auto">
            <a:xfrm>
              <a:off x="8525007" y="466264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1" name="Rectangle 118"/>
            <p:cNvSpPr>
              <a:spLocks noChangeArrowheads="1"/>
            </p:cNvSpPr>
            <p:nvPr/>
          </p:nvSpPr>
          <p:spPr bwMode="auto">
            <a:xfrm>
              <a:off x="8349886" y="4662642"/>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2" name="Rectangle 119"/>
            <p:cNvSpPr>
              <a:spLocks noChangeArrowheads="1"/>
            </p:cNvSpPr>
            <p:nvPr/>
          </p:nvSpPr>
          <p:spPr bwMode="auto">
            <a:xfrm>
              <a:off x="8437447" y="477623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3" name="Rectangle 120"/>
            <p:cNvSpPr>
              <a:spLocks noChangeArrowheads="1"/>
            </p:cNvSpPr>
            <p:nvPr/>
          </p:nvSpPr>
          <p:spPr bwMode="auto">
            <a:xfrm>
              <a:off x="8525007" y="477623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4" name="Rectangle 121"/>
            <p:cNvSpPr>
              <a:spLocks noChangeArrowheads="1"/>
            </p:cNvSpPr>
            <p:nvPr/>
          </p:nvSpPr>
          <p:spPr bwMode="auto">
            <a:xfrm>
              <a:off x="8606650" y="454905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5" name="Rectangle 122"/>
            <p:cNvSpPr>
              <a:spLocks noChangeArrowheads="1"/>
            </p:cNvSpPr>
            <p:nvPr/>
          </p:nvSpPr>
          <p:spPr bwMode="auto">
            <a:xfrm>
              <a:off x="8606650" y="466264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6" name="Rectangle 123"/>
            <p:cNvSpPr>
              <a:spLocks noChangeArrowheads="1"/>
            </p:cNvSpPr>
            <p:nvPr/>
          </p:nvSpPr>
          <p:spPr bwMode="auto">
            <a:xfrm>
              <a:off x="8606650" y="477623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7" name="Rectangle 124"/>
            <p:cNvSpPr>
              <a:spLocks noChangeArrowheads="1"/>
            </p:cNvSpPr>
            <p:nvPr/>
          </p:nvSpPr>
          <p:spPr bwMode="auto">
            <a:xfrm>
              <a:off x="8349886" y="4776234"/>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8" name="Rectangle 125"/>
            <p:cNvSpPr>
              <a:spLocks noChangeArrowheads="1"/>
            </p:cNvSpPr>
            <p:nvPr/>
          </p:nvSpPr>
          <p:spPr bwMode="auto">
            <a:xfrm>
              <a:off x="8259960" y="4887458"/>
              <a:ext cx="507612" cy="465015"/>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9" name="Rectangle 126"/>
            <p:cNvSpPr>
              <a:spLocks noChangeArrowheads="1"/>
            </p:cNvSpPr>
            <p:nvPr/>
          </p:nvSpPr>
          <p:spPr bwMode="auto">
            <a:xfrm>
              <a:off x="8301373" y="492413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0" name="Rectangle 127"/>
            <p:cNvSpPr>
              <a:spLocks noChangeArrowheads="1"/>
            </p:cNvSpPr>
            <p:nvPr/>
          </p:nvSpPr>
          <p:spPr bwMode="auto">
            <a:xfrm>
              <a:off x="8388933" y="492413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1" name="Rectangle 128"/>
            <p:cNvSpPr>
              <a:spLocks noChangeArrowheads="1"/>
            </p:cNvSpPr>
            <p:nvPr/>
          </p:nvSpPr>
          <p:spPr bwMode="auto">
            <a:xfrm>
              <a:off x="8565237" y="4924139"/>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2" name="Rectangle 129"/>
            <p:cNvSpPr>
              <a:spLocks noChangeArrowheads="1"/>
            </p:cNvSpPr>
            <p:nvPr/>
          </p:nvSpPr>
          <p:spPr bwMode="auto">
            <a:xfrm>
              <a:off x="8652797" y="492413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3" name="Rectangle 130"/>
            <p:cNvSpPr>
              <a:spLocks noChangeArrowheads="1"/>
            </p:cNvSpPr>
            <p:nvPr/>
          </p:nvSpPr>
          <p:spPr bwMode="auto">
            <a:xfrm>
              <a:off x="8477677" y="492413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4" name="Rectangle 131"/>
            <p:cNvSpPr>
              <a:spLocks noChangeArrowheads="1"/>
            </p:cNvSpPr>
            <p:nvPr/>
          </p:nvSpPr>
          <p:spPr bwMode="auto">
            <a:xfrm>
              <a:off x="8301373" y="5043647"/>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5" name="Rectangle 132"/>
            <p:cNvSpPr>
              <a:spLocks noChangeArrowheads="1"/>
            </p:cNvSpPr>
            <p:nvPr/>
          </p:nvSpPr>
          <p:spPr bwMode="auto">
            <a:xfrm>
              <a:off x="8388933" y="5043647"/>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6" name="Rectangle 133"/>
            <p:cNvSpPr>
              <a:spLocks noChangeArrowheads="1"/>
            </p:cNvSpPr>
            <p:nvPr/>
          </p:nvSpPr>
          <p:spPr bwMode="auto">
            <a:xfrm>
              <a:off x="8565237" y="5043647"/>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Rectangle 134"/>
            <p:cNvSpPr>
              <a:spLocks noChangeArrowheads="1"/>
            </p:cNvSpPr>
            <p:nvPr/>
          </p:nvSpPr>
          <p:spPr bwMode="auto">
            <a:xfrm>
              <a:off x="8652797" y="5043647"/>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8" name="Rectangle 135"/>
            <p:cNvSpPr>
              <a:spLocks noChangeArrowheads="1"/>
            </p:cNvSpPr>
            <p:nvPr/>
          </p:nvSpPr>
          <p:spPr bwMode="auto">
            <a:xfrm>
              <a:off x="8477677" y="5043647"/>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9" name="Rectangle 136"/>
            <p:cNvSpPr>
              <a:spLocks noChangeArrowheads="1"/>
            </p:cNvSpPr>
            <p:nvPr/>
          </p:nvSpPr>
          <p:spPr bwMode="auto">
            <a:xfrm>
              <a:off x="8301373" y="515842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0" name="Rectangle 137"/>
            <p:cNvSpPr>
              <a:spLocks noChangeArrowheads="1"/>
            </p:cNvSpPr>
            <p:nvPr/>
          </p:nvSpPr>
          <p:spPr bwMode="auto">
            <a:xfrm>
              <a:off x="8388933" y="515842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1" name="Rectangle 138"/>
            <p:cNvSpPr>
              <a:spLocks noChangeArrowheads="1"/>
            </p:cNvSpPr>
            <p:nvPr/>
          </p:nvSpPr>
          <p:spPr bwMode="auto">
            <a:xfrm>
              <a:off x="8565237" y="5158421"/>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Rectangle 139"/>
            <p:cNvSpPr>
              <a:spLocks noChangeArrowheads="1"/>
            </p:cNvSpPr>
            <p:nvPr/>
          </p:nvSpPr>
          <p:spPr bwMode="auto">
            <a:xfrm>
              <a:off x="8652797" y="515842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3" name="Rectangle 140"/>
            <p:cNvSpPr>
              <a:spLocks noChangeArrowheads="1"/>
            </p:cNvSpPr>
            <p:nvPr/>
          </p:nvSpPr>
          <p:spPr bwMode="auto">
            <a:xfrm>
              <a:off x="8477677" y="515842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4" name="Rectangle 141"/>
            <p:cNvSpPr>
              <a:spLocks noChangeArrowheads="1"/>
            </p:cNvSpPr>
            <p:nvPr/>
          </p:nvSpPr>
          <p:spPr bwMode="auto">
            <a:xfrm>
              <a:off x="8228012" y="5292128"/>
              <a:ext cx="582156" cy="722962"/>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5" name="Rectangle 142"/>
            <p:cNvSpPr>
              <a:spLocks noChangeArrowheads="1"/>
            </p:cNvSpPr>
            <p:nvPr/>
          </p:nvSpPr>
          <p:spPr bwMode="auto">
            <a:xfrm>
              <a:off x="8264693" y="5332358"/>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6" name="Rectangle 143"/>
            <p:cNvSpPr>
              <a:spLocks noChangeArrowheads="1"/>
            </p:cNvSpPr>
            <p:nvPr/>
          </p:nvSpPr>
          <p:spPr bwMode="auto">
            <a:xfrm>
              <a:off x="8351069" y="5445949"/>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7" name="Rectangle 144"/>
            <p:cNvSpPr>
              <a:spLocks noChangeArrowheads="1"/>
            </p:cNvSpPr>
            <p:nvPr/>
          </p:nvSpPr>
          <p:spPr bwMode="auto">
            <a:xfrm>
              <a:off x="8438629" y="5445949"/>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8" name="Rectangle 145"/>
            <p:cNvSpPr>
              <a:spLocks noChangeArrowheads="1"/>
            </p:cNvSpPr>
            <p:nvPr/>
          </p:nvSpPr>
          <p:spPr bwMode="auto">
            <a:xfrm>
              <a:off x="8264693" y="5445949"/>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Rectangle 146"/>
            <p:cNvSpPr>
              <a:spLocks noChangeArrowheads="1"/>
            </p:cNvSpPr>
            <p:nvPr/>
          </p:nvSpPr>
          <p:spPr bwMode="auto">
            <a:xfrm>
              <a:off x="8351069" y="5559541"/>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0" name="Rectangle 147"/>
            <p:cNvSpPr>
              <a:spLocks noChangeArrowheads="1"/>
            </p:cNvSpPr>
            <p:nvPr/>
          </p:nvSpPr>
          <p:spPr bwMode="auto">
            <a:xfrm>
              <a:off x="8438629" y="555954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1" name="Rectangle 148"/>
            <p:cNvSpPr>
              <a:spLocks noChangeArrowheads="1"/>
            </p:cNvSpPr>
            <p:nvPr/>
          </p:nvSpPr>
          <p:spPr bwMode="auto">
            <a:xfrm>
              <a:off x="8264693" y="555954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2" name="Rectangle 149"/>
            <p:cNvSpPr>
              <a:spLocks noChangeArrowheads="1"/>
            </p:cNvSpPr>
            <p:nvPr/>
          </p:nvSpPr>
          <p:spPr bwMode="auto">
            <a:xfrm>
              <a:off x="8351069" y="5671949"/>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3" name="Rectangle 150"/>
            <p:cNvSpPr>
              <a:spLocks noChangeArrowheads="1"/>
            </p:cNvSpPr>
            <p:nvPr/>
          </p:nvSpPr>
          <p:spPr bwMode="auto">
            <a:xfrm>
              <a:off x="8438629" y="567194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Rectangle 151"/>
            <p:cNvSpPr>
              <a:spLocks noChangeArrowheads="1"/>
            </p:cNvSpPr>
            <p:nvPr/>
          </p:nvSpPr>
          <p:spPr bwMode="auto">
            <a:xfrm>
              <a:off x="8264693" y="567194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5" name="Rectangle 152"/>
            <p:cNvSpPr>
              <a:spLocks noChangeArrowheads="1"/>
            </p:cNvSpPr>
            <p:nvPr/>
          </p:nvSpPr>
          <p:spPr bwMode="auto">
            <a:xfrm>
              <a:off x="8351069" y="5785540"/>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6" name="Rectangle 153"/>
            <p:cNvSpPr>
              <a:spLocks noChangeArrowheads="1"/>
            </p:cNvSpPr>
            <p:nvPr/>
          </p:nvSpPr>
          <p:spPr bwMode="auto">
            <a:xfrm>
              <a:off x="8438629" y="5785540"/>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7" name="Rectangle 154"/>
            <p:cNvSpPr>
              <a:spLocks noChangeArrowheads="1"/>
            </p:cNvSpPr>
            <p:nvPr/>
          </p:nvSpPr>
          <p:spPr bwMode="auto">
            <a:xfrm>
              <a:off x="8264693" y="5785540"/>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8" name="Rectangle 155"/>
            <p:cNvSpPr>
              <a:spLocks noChangeArrowheads="1"/>
            </p:cNvSpPr>
            <p:nvPr/>
          </p:nvSpPr>
          <p:spPr bwMode="auto">
            <a:xfrm>
              <a:off x="8698943" y="5332358"/>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9" name="Rectangle 156"/>
            <p:cNvSpPr>
              <a:spLocks noChangeArrowheads="1"/>
            </p:cNvSpPr>
            <p:nvPr/>
          </p:nvSpPr>
          <p:spPr bwMode="auto">
            <a:xfrm>
              <a:off x="8612567" y="5445949"/>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0" name="Rectangle 157"/>
            <p:cNvSpPr>
              <a:spLocks noChangeArrowheads="1"/>
            </p:cNvSpPr>
            <p:nvPr/>
          </p:nvSpPr>
          <p:spPr bwMode="auto">
            <a:xfrm>
              <a:off x="8698943" y="5445949"/>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Rectangle 158"/>
            <p:cNvSpPr>
              <a:spLocks noChangeArrowheads="1"/>
            </p:cNvSpPr>
            <p:nvPr/>
          </p:nvSpPr>
          <p:spPr bwMode="auto">
            <a:xfrm>
              <a:off x="8525007" y="5445949"/>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2" name="Rectangle 159"/>
            <p:cNvSpPr>
              <a:spLocks noChangeArrowheads="1"/>
            </p:cNvSpPr>
            <p:nvPr/>
          </p:nvSpPr>
          <p:spPr bwMode="auto">
            <a:xfrm>
              <a:off x="8351069" y="5334725"/>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3" name="Rectangle 160"/>
            <p:cNvSpPr>
              <a:spLocks noChangeArrowheads="1"/>
            </p:cNvSpPr>
            <p:nvPr/>
          </p:nvSpPr>
          <p:spPr bwMode="auto">
            <a:xfrm>
              <a:off x="8438629" y="5334725"/>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4" name="Rectangle 161"/>
            <p:cNvSpPr>
              <a:spLocks noChangeArrowheads="1"/>
            </p:cNvSpPr>
            <p:nvPr/>
          </p:nvSpPr>
          <p:spPr bwMode="auto">
            <a:xfrm>
              <a:off x="8612567" y="5334725"/>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5" name="Rectangle 162"/>
            <p:cNvSpPr>
              <a:spLocks noChangeArrowheads="1"/>
            </p:cNvSpPr>
            <p:nvPr/>
          </p:nvSpPr>
          <p:spPr bwMode="auto">
            <a:xfrm>
              <a:off x="8525007" y="5334725"/>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Rectangle 163"/>
            <p:cNvSpPr>
              <a:spLocks noChangeArrowheads="1"/>
            </p:cNvSpPr>
            <p:nvPr/>
          </p:nvSpPr>
          <p:spPr bwMode="auto">
            <a:xfrm>
              <a:off x="8612567" y="555954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7" name="Rectangle 164"/>
            <p:cNvSpPr>
              <a:spLocks noChangeArrowheads="1"/>
            </p:cNvSpPr>
            <p:nvPr/>
          </p:nvSpPr>
          <p:spPr bwMode="auto">
            <a:xfrm>
              <a:off x="8698943" y="5559541"/>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8" name="Rectangle 165"/>
            <p:cNvSpPr>
              <a:spLocks noChangeArrowheads="1"/>
            </p:cNvSpPr>
            <p:nvPr/>
          </p:nvSpPr>
          <p:spPr bwMode="auto">
            <a:xfrm>
              <a:off x="8525007" y="5559541"/>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9" name="Rectangle 166"/>
            <p:cNvSpPr>
              <a:spLocks noChangeArrowheads="1"/>
            </p:cNvSpPr>
            <p:nvPr/>
          </p:nvSpPr>
          <p:spPr bwMode="auto">
            <a:xfrm>
              <a:off x="8612567" y="567194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0" name="Rectangle 167"/>
            <p:cNvSpPr>
              <a:spLocks noChangeArrowheads="1"/>
            </p:cNvSpPr>
            <p:nvPr/>
          </p:nvSpPr>
          <p:spPr bwMode="auto">
            <a:xfrm>
              <a:off x="8698943" y="5671949"/>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1" name="Rectangle 168"/>
            <p:cNvSpPr>
              <a:spLocks noChangeArrowheads="1"/>
            </p:cNvSpPr>
            <p:nvPr/>
          </p:nvSpPr>
          <p:spPr bwMode="auto">
            <a:xfrm>
              <a:off x="8525007" y="5671949"/>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Rectangle 169"/>
            <p:cNvSpPr>
              <a:spLocks noChangeArrowheads="1"/>
            </p:cNvSpPr>
            <p:nvPr/>
          </p:nvSpPr>
          <p:spPr bwMode="auto">
            <a:xfrm>
              <a:off x="8612567" y="5785540"/>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Rectangle 170"/>
            <p:cNvSpPr>
              <a:spLocks noChangeArrowheads="1"/>
            </p:cNvSpPr>
            <p:nvPr/>
          </p:nvSpPr>
          <p:spPr bwMode="auto">
            <a:xfrm>
              <a:off x="8698943" y="5785540"/>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Rectangle 171"/>
            <p:cNvSpPr>
              <a:spLocks noChangeArrowheads="1"/>
            </p:cNvSpPr>
            <p:nvPr/>
          </p:nvSpPr>
          <p:spPr bwMode="auto">
            <a:xfrm>
              <a:off x="8525007" y="5785540"/>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172"/>
            <p:cNvSpPr>
              <a:spLocks/>
            </p:cNvSpPr>
            <p:nvPr/>
          </p:nvSpPr>
          <p:spPr bwMode="auto">
            <a:xfrm>
              <a:off x="8371185" y="4114800"/>
              <a:ext cx="285162" cy="405853"/>
            </a:xfrm>
            <a:custGeom>
              <a:avLst/>
              <a:gdLst/>
              <a:ahLst/>
              <a:cxnLst>
                <a:cxn ang="0">
                  <a:pos x="126" y="0"/>
                </a:cxn>
                <a:cxn ang="0">
                  <a:pos x="212" y="115"/>
                </a:cxn>
                <a:cxn ang="0">
                  <a:pos x="241" y="115"/>
                </a:cxn>
                <a:cxn ang="0">
                  <a:pos x="241" y="343"/>
                </a:cxn>
                <a:cxn ang="0">
                  <a:pos x="0" y="343"/>
                </a:cxn>
                <a:cxn ang="0">
                  <a:pos x="0" y="115"/>
                </a:cxn>
                <a:cxn ang="0">
                  <a:pos x="27" y="115"/>
                </a:cxn>
                <a:cxn ang="0">
                  <a:pos x="126" y="0"/>
                </a:cxn>
              </a:cxnLst>
              <a:rect l="0" t="0" r="r" b="b"/>
              <a:pathLst>
                <a:path w="241" h="343">
                  <a:moveTo>
                    <a:pt x="126" y="0"/>
                  </a:moveTo>
                  <a:lnTo>
                    <a:pt x="212" y="115"/>
                  </a:lnTo>
                  <a:lnTo>
                    <a:pt x="241" y="115"/>
                  </a:lnTo>
                  <a:lnTo>
                    <a:pt x="241" y="343"/>
                  </a:lnTo>
                  <a:lnTo>
                    <a:pt x="0" y="343"/>
                  </a:lnTo>
                  <a:lnTo>
                    <a:pt x="0" y="115"/>
                  </a:lnTo>
                  <a:lnTo>
                    <a:pt x="27" y="115"/>
                  </a:lnTo>
                  <a:lnTo>
                    <a:pt x="1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Rectangle 173"/>
            <p:cNvSpPr>
              <a:spLocks noChangeArrowheads="1"/>
            </p:cNvSpPr>
            <p:nvPr/>
          </p:nvSpPr>
          <p:spPr bwMode="auto">
            <a:xfrm>
              <a:off x="8417331" y="4317135"/>
              <a:ext cx="88744" cy="144356"/>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174"/>
            <p:cNvSpPr>
              <a:spLocks noChangeArrowheads="1"/>
            </p:cNvSpPr>
            <p:nvPr/>
          </p:nvSpPr>
          <p:spPr bwMode="auto">
            <a:xfrm>
              <a:off x="8522640" y="4317135"/>
              <a:ext cx="88744" cy="144356"/>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8" name="Group 427"/>
          <p:cNvGrpSpPr/>
          <p:nvPr/>
        </p:nvGrpSpPr>
        <p:grpSpPr>
          <a:xfrm>
            <a:off x="6087043" y="1989037"/>
            <a:ext cx="818136" cy="2487701"/>
            <a:chOff x="1141412" y="3657600"/>
            <a:chExt cx="610554" cy="1856510"/>
          </a:xfrm>
        </p:grpSpPr>
        <p:sp>
          <p:nvSpPr>
            <p:cNvPr id="429" name="Rectangle 176"/>
            <p:cNvSpPr>
              <a:spLocks noChangeArrowheads="1"/>
            </p:cNvSpPr>
            <p:nvPr/>
          </p:nvSpPr>
          <p:spPr bwMode="auto">
            <a:xfrm>
              <a:off x="1624176" y="4707137"/>
              <a:ext cx="127790" cy="806972"/>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Rectangle 175"/>
            <p:cNvSpPr>
              <a:spLocks noChangeArrowheads="1"/>
            </p:cNvSpPr>
            <p:nvPr/>
          </p:nvSpPr>
          <p:spPr bwMode="auto">
            <a:xfrm>
              <a:off x="1141412" y="4133264"/>
              <a:ext cx="208251" cy="1380846"/>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Rectangle 177"/>
            <p:cNvSpPr>
              <a:spLocks noChangeArrowheads="1"/>
            </p:cNvSpPr>
            <p:nvPr/>
          </p:nvSpPr>
          <p:spPr bwMode="auto">
            <a:xfrm>
              <a:off x="1334280" y="3657600"/>
              <a:ext cx="318293" cy="1856510"/>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2" name="Rectangle 178"/>
            <p:cNvSpPr>
              <a:spLocks noChangeArrowheads="1"/>
            </p:cNvSpPr>
            <p:nvPr/>
          </p:nvSpPr>
          <p:spPr bwMode="auto">
            <a:xfrm>
              <a:off x="1373328" y="3696647"/>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3" name="Rectangle 179"/>
            <p:cNvSpPr>
              <a:spLocks noChangeArrowheads="1"/>
            </p:cNvSpPr>
            <p:nvPr/>
          </p:nvSpPr>
          <p:spPr bwMode="auto">
            <a:xfrm>
              <a:off x="1462071" y="3696647"/>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4" name="Rectangle 180"/>
            <p:cNvSpPr>
              <a:spLocks noChangeArrowheads="1"/>
            </p:cNvSpPr>
            <p:nvPr/>
          </p:nvSpPr>
          <p:spPr bwMode="auto">
            <a:xfrm>
              <a:off x="1548448" y="3696647"/>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5" name="Rectangle 181"/>
            <p:cNvSpPr>
              <a:spLocks noChangeArrowheads="1"/>
            </p:cNvSpPr>
            <p:nvPr/>
          </p:nvSpPr>
          <p:spPr bwMode="auto">
            <a:xfrm>
              <a:off x="1373328" y="381733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6" name="Rectangle 182"/>
            <p:cNvSpPr>
              <a:spLocks noChangeArrowheads="1"/>
            </p:cNvSpPr>
            <p:nvPr/>
          </p:nvSpPr>
          <p:spPr bwMode="auto">
            <a:xfrm>
              <a:off x="1462071" y="3817338"/>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7" name="Rectangle 183"/>
            <p:cNvSpPr>
              <a:spLocks noChangeArrowheads="1"/>
            </p:cNvSpPr>
            <p:nvPr/>
          </p:nvSpPr>
          <p:spPr bwMode="auto">
            <a:xfrm>
              <a:off x="1548448" y="3817338"/>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Rectangle 184"/>
            <p:cNvSpPr>
              <a:spLocks noChangeArrowheads="1"/>
            </p:cNvSpPr>
            <p:nvPr/>
          </p:nvSpPr>
          <p:spPr bwMode="auto">
            <a:xfrm>
              <a:off x="1373328" y="393684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Rectangle 185"/>
            <p:cNvSpPr>
              <a:spLocks noChangeArrowheads="1"/>
            </p:cNvSpPr>
            <p:nvPr/>
          </p:nvSpPr>
          <p:spPr bwMode="auto">
            <a:xfrm>
              <a:off x="1462071" y="3936846"/>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Rectangle 186"/>
            <p:cNvSpPr>
              <a:spLocks noChangeArrowheads="1"/>
            </p:cNvSpPr>
            <p:nvPr/>
          </p:nvSpPr>
          <p:spPr bwMode="auto">
            <a:xfrm>
              <a:off x="1548448" y="3936846"/>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Rectangle 187"/>
            <p:cNvSpPr>
              <a:spLocks noChangeArrowheads="1"/>
            </p:cNvSpPr>
            <p:nvPr/>
          </p:nvSpPr>
          <p:spPr bwMode="auto">
            <a:xfrm>
              <a:off x="1373328" y="4057536"/>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2" name="Rectangle 188"/>
            <p:cNvSpPr>
              <a:spLocks noChangeArrowheads="1"/>
            </p:cNvSpPr>
            <p:nvPr/>
          </p:nvSpPr>
          <p:spPr bwMode="auto">
            <a:xfrm>
              <a:off x="1462071" y="4057536"/>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Rectangle 189"/>
            <p:cNvSpPr>
              <a:spLocks noChangeArrowheads="1"/>
            </p:cNvSpPr>
            <p:nvPr/>
          </p:nvSpPr>
          <p:spPr bwMode="auto">
            <a:xfrm>
              <a:off x="1548448" y="4057536"/>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Rectangle 190"/>
            <p:cNvSpPr>
              <a:spLocks noChangeArrowheads="1"/>
            </p:cNvSpPr>
            <p:nvPr/>
          </p:nvSpPr>
          <p:spPr bwMode="auto">
            <a:xfrm>
              <a:off x="1373328" y="417112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Rectangle 191"/>
            <p:cNvSpPr>
              <a:spLocks noChangeArrowheads="1"/>
            </p:cNvSpPr>
            <p:nvPr/>
          </p:nvSpPr>
          <p:spPr bwMode="auto">
            <a:xfrm>
              <a:off x="1462071" y="4171128"/>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Rectangle 192"/>
            <p:cNvSpPr>
              <a:spLocks noChangeArrowheads="1"/>
            </p:cNvSpPr>
            <p:nvPr/>
          </p:nvSpPr>
          <p:spPr bwMode="auto">
            <a:xfrm>
              <a:off x="1548448" y="4171128"/>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Rectangle 193"/>
            <p:cNvSpPr>
              <a:spLocks noChangeArrowheads="1"/>
            </p:cNvSpPr>
            <p:nvPr/>
          </p:nvSpPr>
          <p:spPr bwMode="auto">
            <a:xfrm>
              <a:off x="1373328" y="429300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Rectangle 194"/>
            <p:cNvSpPr>
              <a:spLocks noChangeArrowheads="1"/>
            </p:cNvSpPr>
            <p:nvPr/>
          </p:nvSpPr>
          <p:spPr bwMode="auto">
            <a:xfrm>
              <a:off x="1462071" y="4293002"/>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Rectangle 195"/>
            <p:cNvSpPr>
              <a:spLocks noChangeArrowheads="1"/>
            </p:cNvSpPr>
            <p:nvPr/>
          </p:nvSpPr>
          <p:spPr bwMode="auto">
            <a:xfrm>
              <a:off x="1548448" y="4293002"/>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Rectangle 196"/>
            <p:cNvSpPr>
              <a:spLocks noChangeArrowheads="1"/>
            </p:cNvSpPr>
            <p:nvPr/>
          </p:nvSpPr>
          <p:spPr bwMode="auto">
            <a:xfrm>
              <a:off x="1373328" y="4411326"/>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Rectangle 197"/>
            <p:cNvSpPr>
              <a:spLocks noChangeArrowheads="1"/>
            </p:cNvSpPr>
            <p:nvPr/>
          </p:nvSpPr>
          <p:spPr bwMode="auto">
            <a:xfrm>
              <a:off x="1462071" y="4411326"/>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Rectangle 198"/>
            <p:cNvSpPr>
              <a:spLocks noChangeArrowheads="1"/>
            </p:cNvSpPr>
            <p:nvPr/>
          </p:nvSpPr>
          <p:spPr bwMode="auto">
            <a:xfrm>
              <a:off x="1548448" y="4411326"/>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Rectangle 199"/>
            <p:cNvSpPr>
              <a:spLocks noChangeArrowheads="1"/>
            </p:cNvSpPr>
            <p:nvPr/>
          </p:nvSpPr>
          <p:spPr bwMode="auto">
            <a:xfrm>
              <a:off x="1373328" y="453083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4" name="Rectangle 200"/>
            <p:cNvSpPr>
              <a:spLocks noChangeArrowheads="1"/>
            </p:cNvSpPr>
            <p:nvPr/>
          </p:nvSpPr>
          <p:spPr bwMode="auto">
            <a:xfrm>
              <a:off x="1462071" y="4530834"/>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5" name="Rectangle 201"/>
            <p:cNvSpPr>
              <a:spLocks noChangeArrowheads="1"/>
            </p:cNvSpPr>
            <p:nvPr/>
          </p:nvSpPr>
          <p:spPr bwMode="auto">
            <a:xfrm>
              <a:off x="1548448" y="4530834"/>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202"/>
            <p:cNvSpPr>
              <a:spLocks noChangeArrowheads="1"/>
            </p:cNvSpPr>
            <p:nvPr/>
          </p:nvSpPr>
          <p:spPr bwMode="auto">
            <a:xfrm>
              <a:off x="1181642" y="4171128"/>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Rectangle 203"/>
            <p:cNvSpPr>
              <a:spLocks noChangeArrowheads="1"/>
            </p:cNvSpPr>
            <p:nvPr/>
          </p:nvSpPr>
          <p:spPr bwMode="auto">
            <a:xfrm>
              <a:off x="1269202" y="417112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Rectangle 204"/>
            <p:cNvSpPr>
              <a:spLocks noChangeArrowheads="1"/>
            </p:cNvSpPr>
            <p:nvPr/>
          </p:nvSpPr>
          <p:spPr bwMode="auto">
            <a:xfrm>
              <a:off x="1181642" y="4293002"/>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9" name="Rectangle 206"/>
            <p:cNvSpPr>
              <a:spLocks noChangeArrowheads="1"/>
            </p:cNvSpPr>
            <p:nvPr/>
          </p:nvSpPr>
          <p:spPr bwMode="auto">
            <a:xfrm>
              <a:off x="1269202" y="429300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0" name="Rectangle 207"/>
            <p:cNvSpPr>
              <a:spLocks noChangeArrowheads="1"/>
            </p:cNvSpPr>
            <p:nvPr/>
          </p:nvSpPr>
          <p:spPr bwMode="auto">
            <a:xfrm>
              <a:off x="1181642" y="4410143"/>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1" name="Rectangle 208"/>
            <p:cNvSpPr>
              <a:spLocks noChangeArrowheads="1"/>
            </p:cNvSpPr>
            <p:nvPr/>
          </p:nvSpPr>
          <p:spPr bwMode="auto">
            <a:xfrm>
              <a:off x="1269202" y="4410143"/>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Rectangle 209"/>
            <p:cNvSpPr>
              <a:spLocks noChangeArrowheads="1"/>
            </p:cNvSpPr>
            <p:nvPr/>
          </p:nvSpPr>
          <p:spPr bwMode="auto">
            <a:xfrm>
              <a:off x="1181642" y="4530834"/>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Rectangle 210"/>
            <p:cNvSpPr>
              <a:spLocks noChangeArrowheads="1"/>
            </p:cNvSpPr>
            <p:nvPr/>
          </p:nvSpPr>
          <p:spPr bwMode="auto">
            <a:xfrm>
              <a:off x="1269202" y="453083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Rectangle 211"/>
            <p:cNvSpPr>
              <a:spLocks noChangeArrowheads="1"/>
            </p:cNvSpPr>
            <p:nvPr/>
          </p:nvSpPr>
          <p:spPr bwMode="auto">
            <a:xfrm>
              <a:off x="1181642" y="4645608"/>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Rectangle 212"/>
            <p:cNvSpPr>
              <a:spLocks noChangeArrowheads="1"/>
            </p:cNvSpPr>
            <p:nvPr/>
          </p:nvSpPr>
          <p:spPr bwMode="auto">
            <a:xfrm>
              <a:off x="1269202" y="464560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6" name="Rectangle 213"/>
            <p:cNvSpPr>
              <a:spLocks noChangeArrowheads="1"/>
            </p:cNvSpPr>
            <p:nvPr/>
          </p:nvSpPr>
          <p:spPr bwMode="auto">
            <a:xfrm>
              <a:off x="1181642" y="4767483"/>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7" name="Rectangle 214"/>
            <p:cNvSpPr>
              <a:spLocks noChangeArrowheads="1"/>
            </p:cNvSpPr>
            <p:nvPr/>
          </p:nvSpPr>
          <p:spPr bwMode="auto">
            <a:xfrm>
              <a:off x="1269202" y="4767483"/>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8" name="Rectangle 215"/>
            <p:cNvSpPr>
              <a:spLocks noChangeArrowheads="1"/>
            </p:cNvSpPr>
            <p:nvPr/>
          </p:nvSpPr>
          <p:spPr bwMode="auto">
            <a:xfrm>
              <a:off x="1181642" y="4884624"/>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9" name="Rectangle 216"/>
            <p:cNvSpPr>
              <a:spLocks noChangeArrowheads="1"/>
            </p:cNvSpPr>
            <p:nvPr/>
          </p:nvSpPr>
          <p:spPr bwMode="auto">
            <a:xfrm>
              <a:off x="1269202" y="488462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Rectangle 217"/>
            <p:cNvSpPr>
              <a:spLocks noChangeArrowheads="1"/>
            </p:cNvSpPr>
            <p:nvPr/>
          </p:nvSpPr>
          <p:spPr bwMode="auto">
            <a:xfrm>
              <a:off x="1645473" y="4774582"/>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Rectangle 218"/>
            <p:cNvSpPr>
              <a:spLocks noChangeArrowheads="1"/>
            </p:cNvSpPr>
            <p:nvPr/>
          </p:nvSpPr>
          <p:spPr bwMode="auto">
            <a:xfrm>
              <a:off x="1645473" y="4891723"/>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Rectangle 219"/>
            <p:cNvSpPr>
              <a:spLocks noChangeArrowheads="1"/>
            </p:cNvSpPr>
            <p:nvPr/>
          </p:nvSpPr>
          <p:spPr bwMode="auto">
            <a:xfrm>
              <a:off x="1645473" y="5010047"/>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Rectangle 220"/>
            <p:cNvSpPr>
              <a:spLocks noChangeArrowheads="1"/>
            </p:cNvSpPr>
            <p:nvPr/>
          </p:nvSpPr>
          <p:spPr bwMode="auto">
            <a:xfrm>
              <a:off x="1645473" y="5129555"/>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Rectangle 221"/>
            <p:cNvSpPr>
              <a:spLocks noChangeArrowheads="1"/>
            </p:cNvSpPr>
            <p:nvPr/>
          </p:nvSpPr>
          <p:spPr bwMode="auto">
            <a:xfrm>
              <a:off x="1645473" y="5247880"/>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Rectangle 222"/>
            <p:cNvSpPr>
              <a:spLocks noChangeArrowheads="1"/>
            </p:cNvSpPr>
            <p:nvPr/>
          </p:nvSpPr>
          <p:spPr bwMode="auto">
            <a:xfrm>
              <a:off x="1645473" y="536502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Rectangle 223"/>
            <p:cNvSpPr>
              <a:spLocks noChangeArrowheads="1"/>
            </p:cNvSpPr>
            <p:nvPr/>
          </p:nvSpPr>
          <p:spPr bwMode="auto">
            <a:xfrm>
              <a:off x="1181642" y="5006498"/>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Rectangle 224"/>
            <p:cNvSpPr>
              <a:spLocks noChangeArrowheads="1"/>
            </p:cNvSpPr>
            <p:nvPr/>
          </p:nvSpPr>
          <p:spPr bwMode="auto">
            <a:xfrm>
              <a:off x="1269202" y="500649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Rectangle 225"/>
            <p:cNvSpPr>
              <a:spLocks noChangeArrowheads="1"/>
            </p:cNvSpPr>
            <p:nvPr/>
          </p:nvSpPr>
          <p:spPr bwMode="auto">
            <a:xfrm>
              <a:off x="1181642" y="5123639"/>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Rectangle 226"/>
            <p:cNvSpPr>
              <a:spLocks noChangeArrowheads="1"/>
            </p:cNvSpPr>
            <p:nvPr/>
          </p:nvSpPr>
          <p:spPr bwMode="auto">
            <a:xfrm>
              <a:off x="1269202" y="512363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Rectangle 227"/>
            <p:cNvSpPr>
              <a:spLocks noChangeArrowheads="1"/>
            </p:cNvSpPr>
            <p:nvPr/>
          </p:nvSpPr>
          <p:spPr bwMode="auto">
            <a:xfrm>
              <a:off x="1181642" y="5241963"/>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1" name="Rectangle 228"/>
            <p:cNvSpPr>
              <a:spLocks noChangeArrowheads="1"/>
            </p:cNvSpPr>
            <p:nvPr/>
          </p:nvSpPr>
          <p:spPr bwMode="auto">
            <a:xfrm>
              <a:off x="1269202" y="5241963"/>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2" name="Rectangle 229"/>
            <p:cNvSpPr>
              <a:spLocks noChangeArrowheads="1"/>
            </p:cNvSpPr>
            <p:nvPr/>
          </p:nvSpPr>
          <p:spPr bwMode="auto">
            <a:xfrm>
              <a:off x="1181642" y="5363838"/>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3" name="Rectangle 230"/>
            <p:cNvSpPr>
              <a:spLocks noChangeArrowheads="1"/>
            </p:cNvSpPr>
            <p:nvPr/>
          </p:nvSpPr>
          <p:spPr bwMode="auto">
            <a:xfrm>
              <a:off x="1269202" y="5363838"/>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4" name="Rectangle 231"/>
            <p:cNvSpPr>
              <a:spLocks noChangeArrowheads="1"/>
            </p:cNvSpPr>
            <p:nvPr/>
          </p:nvSpPr>
          <p:spPr bwMode="auto">
            <a:xfrm>
              <a:off x="1373327" y="465034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Rectangle 232"/>
            <p:cNvSpPr>
              <a:spLocks noChangeArrowheads="1"/>
            </p:cNvSpPr>
            <p:nvPr/>
          </p:nvSpPr>
          <p:spPr bwMode="auto">
            <a:xfrm>
              <a:off x="1462071" y="4650341"/>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Rectangle 233"/>
            <p:cNvSpPr>
              <a:spLocks noChangeArrowheads="1"/>
            </p:cNvSpPr>
            <p:nvPr/>
          </p:nvSpPr>
          <p:spPr bwMode="auto">
            <a:xfrm>
              <a:off x="1548447" y="4650341"/>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7" name="Rectangle 234"/>
            <p:cNvSpPr>
              <a:spLocks noChangeArrowheads="1"/>
            </p:cNvSpPr>
            <p:nvPr/>
          </p:nvSpPr>
          <p:spPr bwMode="auto">
            <a:xfrm>
              <a:off x="1373327" y="477103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8" name="Rectangle 235"/>
            <p:cNvSpPr>
              <a:spLocks noChangeArrowheads="1"/>
            </p:cNvSpPr>
            <p:nvPr/>
          </p:nvSpPr>
          <p:spPr bwMode="auto">
            <a:xfrm>
              <a:off x="1462071" y="4771032"/>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Rectangle 236"/>
            <p:cNvSpPr>
              <a:spLocks noChangeArrowheads="1"/>
            </p:cNvSpPr>
            <p:nvPr/>
          </p:nvSpPr>
          <p:spPr bwMode="auto">
            <a:xfrm>
              <a:off x="1548447" y="4771032"/>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Rectangle 237"/>
            <p:cNvSpPr>
              <a:spLocks noChangeArrowheads="1"/>
            </p:cNvSpPr>
            <p:nvPr/>
          </p:nvSpPr>
          <p:spPr bwMode="auto">
            <a:xfrm>
              <a:off x="1373327" y="4890540"/>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1" name="Rectangle 238"/>
            <p:cNvSpPr>
              <a:spLocks noChangeArrowheads="1"/>
            </p:cNvSpPr>
            <p:nvPr/>
          </p:nvSpPr>
          <p:spPr bwMode="auto">
            <a:xfrm>
              <a:off x="1462071" y="4890540"/>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2" name="Rectangle 239"/>
            <p:cNvSpPr>
              <a:spLocks noChangeArrowheads="1"/>
            </p:cNvSpPr>
            <p:nvPr/>
          </p:nvSpPr>
          <p:spPr bwMode="auto">
            <a:xfrm>
              <a:off x="1548447" y="4890540"/>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3" name="Rectangle 240"/>
            <p:cNvSpPr>
              <a:spLocks noChangeArrowheads="1"/>
            </p:cNvSpPr>
            <p:nvPr/>
          </p:nvSpPr>
          <p:spPr bwMode="auto">
            <a:xfrm>
              <a:off x="1373327" y="5011231"/>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Rectangle 241"/>
            <p:cNvSpPr>
              <a:spLocks noChangeArrowheads="1"/>
            </p:cNvSpPr>
            <p:nvPr/>
          </p:nvSpPr>
          <p:spPr bwMode="auto">
            <a:xfrm>
              <a:off x="1462071" y="5011231"/>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5" name="Rectangle 242"/>
            <p:cNvSpPr>
              <a:spLocks noChangeArrowheads="1"/>
            </p:cNvSpPr>
            <p:nvPr/>
          </p:nvSpPr>
          <p:spPr bwMode="auto">
            <a:xfrm>
              <a:off x="1548447" y="5011231"/>
              <a:ext cx="65078"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6" name="Rectangle 243"/>
            <p:cNvSpPr>
              <a:spLocks noChangeArrowheads="1"/>
            </p:cNvSpPr>
            <p:nvPr/>
          </p:nvSpPr>
          <p:spPr bwMode="auto">
            <a:xfrm>
              <a:off x="1373327" y="512482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Rectangle 244"/>
            <p:cNvSpPr>
              <a:spLocks noChangeArrowheads="1"/>
            </p:cNvSpPr>
            <p:nvPr/>
          </p:nvSpPr>
          <p:spPr bwMode="auto">
            <a:xfrm>
              <a:off x="1462071" y="5124822"/>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Rectangle 245"/>
            <p:cNvSpPr>
              <a:spLocks noChangeArrowheads="1"/>
            </p:cNvSpPr>
            <p:nvPr/>
          </p:nvSpPr>
          <p:spPr bwMode="auto">
            <a:xfrm>
              <a:off x="1548447" y="5124822"/>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Rectangle 246"/>
            <p:cNvSpPr>
              <a:spLocks noChangeArrowheads="1"/>
            </p:cNvSpPr>
            <p:nvPr/>
          </p:nvSpPr>
          <p:spPr bwMode="auto">
            <a:xfrm>
              <a:off x="1373327" y="524669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Rectangle 247"/>
            <p:cNvSpPr>
              <a:spLocks noChangeArrowheads="1"/>
            </p:cNvSpPr>
            <p:nvPr/>
          </p:nvSpPr>
          <p:spPr bwMode="auto">
            <a:xfrm>
              <a:off x="1462071" y="5246696"/>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1" name="Rectangle 248"/>
            <p:cNvSpPr>
              <a:spLocks noChangeArrowheads="1"/>
            </p:cNvSpPr>
            <p:nvPr/>
          </p:nvSpPr>
          <p:spPr bwMode="auto">
            <a:xfrm>
              <a:off x="1548447" y="5246696"/>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2" name="Rectangle 249"/>
            <p:cNvSpPr>
              <a:spLocks noChangeArrowheads="1"/>
            </p:cNvSpPr>
            <p:nvPr/>
          </p:nvSpPr>
          <p:spPr bwMode="auto">
            <a:xfrm>
              <a:off x="1373327" y="5365021"/>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3" name="Rectangle 250"/>
            <p:cNvSpPr>
              <a:spLocks noChangeArrowheads="1"/>
            </p:cNvSpPr>
            <p:nvPr/>
          </p:nvSpPr>
          <p:spPr bwMode="auto">
            <a:xfrm>
              <a:off x="1462071" y="5365021"/>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4" name="Rectangle 251"/>
            <p:cNvSpPr>
              <a:spLocks noChangeArrowheads="1"/>
            </p:cNvSpPr>
            <p:nvPr/>
          </p:nvSpPr>
          <p:spPr bwMode="auto">
            <a:xfrm>
              <a:off x="1548447" y="5365021"/>
              <a:ext cx="65078"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5" name="Group 504"/>
          <p:cNvGrpSpPr/>
          <p:nvPr/>
        </p:nvGrpSpPr>
        <p:grpSpPr>
          <a:xfrm>
            <a:off x="10474164" y="1000516"/>
            <a:ext cx="482011" cy="3476222"/>
            <a:chOff x="9980612" y="3886200"/>
            <a:chExt cx="318292" cy="2295494"/>
          </a:xfrm>
        </p:grpSpPr>
        <p:sp>
          <p:nvSpPr>
            <p:cNvPr id="506" name="Rectangle 252"/>
            <p:cNvSpPr>
              <a:spLocks noChangeArrowheads="1"/>
            </p:cNvSpPr>
            <p:nvPr/>
          </p:nvSpPr>
          <p:spPr bwMode="auto">
            <a:xfrm>
              <a:off x="9980612" y="4325184"/>
              <a:ext cx="318292" cy="1856510"/>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7" name="Rectangle 253"/>
            <p:cNvSpPr>
              <a:spLocks noChangeArrowheads="1"/>
            </p:cNvSpPr>
            <p:nvPr/>
          </p:nvSpPr>
          <p:spPr bwMode="auto">
            <a:xfrm>
              <a:off x="10019659" y="4364231"/>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8" name="Rectangle 254"/>
            <p:cNvSpPr>
              <a:spLocks noChangeArrowheads="1"/>
            </p:cNvSpPr>
            <p:nvPr/>
          </p:nvSpPr>
          <p:spPr bwMode="auto">
            <a:xfrm>
              <a:off x="10107219" y="436423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9" name="Rectangle 255"/>
            <p:cNvSpPr>
              <a:spLocks noChangeArrowheads="1"/>
            </p:cNvSpPr>
            <p:nvPr/>
          </p:nvSpPr>
          <p:spPr bwMode="auto">
            <a:xfrm>
              <a:off x="10194779" y="436423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0" name="Rectangle 256"/>
            <p:cNvSpPr>
              <a:spLocks noChangeArrowheads="1"/>
            </p:cNvSpPr>
            <p:nvPr/>
          </p:nvSpPr>
          <p:spPr bwMode="auto">
            <a:xfrm>
              <a:off x="10019659" y="4484921"/>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1" name="Rectangle 257"/>
            <p:cNvSpPr>
              <a:spLocks noChangeArrowheads="1"/>
            </p:cNvSpPr>
            <p:nvPr/>
          </p:nvSpPr>
          <p:spPr bwMode="auto">
            <a:xfrm>
              <a:off x="10107219" y="448492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 name="Rectangle 258"/>
            <p:cNvSpPr>
              <a:spLocks noChangeArrowheads="1"/>
            </p:cNvSpPr>
            <p:nvPr/>
          </p:nvSpPr>
          <p:spPr bwMode="auto">
            <a:xfrm>
              <a:off x="10194779" y="448492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 name="Rectangle 259"/>
            <p:cNvSpPr>
              <a:spLocks noChangeArrowheads="1"/>
            </p:cNvSpPr>
            <p:nvPr/>
          </p:nvSpPr>
          <p:spPr bwMode="auto">
            <a:xfrm>
              <a:off x="10019659" y="4604429"/>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4" name="Rectangle 260"/>
            <p:cNvSpPr>
              <a:spLocks noChangeArrowheads="1"/>
            </p:cNvSpPr>
            <p:nvPr/>
          </p:nvSpPr>
          <p:spPr bwMode="auto">
            <a:xfrm>
              <a:off x="10107219" y="460442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5" name="Rectangle 261"/>
            <p:cNvSpPr>
              <a:spLocks noChangeArrowheads="1"/>
            </p:cNvSpPr>
            <p:nvPr/>
          </p:nvSpPr>
          <p:spPr bwMode="auto">
            <a:xfrm>
              <a:off x="10194779" y="460442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Rectangle 262"/>
            <p:cNvSpPr>
              <a:spLocks noChangeArrowheads="1"/>
            </p:cNvSpPr>
            <p:nvPr/>
          </p:nvSpPr>
          <p:spPr bwMode="auto">
            <a:xfrm>
              <a:off x="10019659" y="4725120"/>
              <a:ext cx="65078"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7" name="Rectangle 263"/>
            <p:cNvSpPr>
              <a:spLocks noChangeArrowheads="1"/>
            </p:cNvSpPr>
            <p:nvPr/>
          </p:nvSpPr>
          <p:spPr bwMode="auto">
            <a:xfrm>
              <a:off x="10107219" y="4725120"/>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8" name="Rectangle 264"/>
            <p:cNvSpPr>
              <a:spLocks noChangeArrowheads="1"/>
            </p:cNvSpPr>
            <p:nvPr/>
          </p:nvSpPr>
          <p:spPr bwMode="auto">
            <a:xfrm>
              <a:off x="10194779" y="4725120"/>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Rectangle 265"/>
            <p:cNvSpPr>
              <a:spLocks noChangeArrowheads="1"/>
            </p:cNvSpPr>
            <p:nvPr/>
          </p:nvSpPr>
          <p:spPr bwMode="auto">
            <a:xfrm>
              <a:off x="10019659" y="4838712"/>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266"/>
            <p:cNvSpPr>
              <a:spLocks noChangeArrowheads="1"/>
            </p:cNvSpPr>
            <p:nvPr/>
          </p:nvSpPr>
          <p:spPr bwMode="auto">
            <a:xfrm>
              <a:off x="10107219" y="483871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Rectangle 267"/>
            <p:cNvSpPr>
              <a:spLocks noChangeArrowheads="1"/>
            </p:cNvSpPr>
            <p:nvPr/>
          </p:nvSpPr>
          <p:spPr bwMode="auto">
            <a:xfrm>
              <a:off x="10194779" y="483871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Rectangle 268"/>
            <p:cNvSpPr>
              <a:spLocks noChangeArrowheads="1"/>
            </p:cNvSpPr>
            <p:nvPr/>
          </p:nvSpPr>
          <p:spPr bwMode="auto">
            <a:xfrm>
              <a:off x="10019659" y="4960586"/>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3" name="Rectangle 269"/>
            <p:cNvSpPr>
              <a:spLocks noChangeArrowheads="1"/>
            </p:cNvSpPr>
            <p:nvPr/>
          </p:nvSpPr>
          <p:spPr bwMode="auto">
            <a:xfrm>
              <a:off x="10107219" y="496058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4" name="Rectangle 270"/>
            <p:cNvSpPr>
              <a:spLocks noChangeArrowheads="1"/>
            </p:cNvSpPr>
            <p:nvPr/>
          </p:nvSpPr>
          <p:spPr bwMode="auto">
            <a:xfrm>
              <a:off x="10194779" y="496058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5" name="Rectangle 271"/>
            <p:cNvSpPr>
              <a:spLocks noChangeArrowheads="1"/>
            </p:cNvSpPr>
            <p:nvPr/>
          </p:nvSpPr>
          <p:spPr bwMode="auto">
            <a:xfrm>
              <a:off x="10019659" y="5078910"/>
              <a:ext cx="65078"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6" name="Rectangle 272"/>
            <p:cNvSpPr>
              <a:spLocks noChangeArrowheads="1"/>
            </p:cNvSpPr>
            <p:nvPr/>
          </p:nvSpPr>
          <p:spPr bwMode="auto">
            <a:xfrm>
              <a:off x="10107219" y="5078910"/>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7" name="Rectangle 273"/>
            <p:cNvSpPr>
              <a:spLocks noChangeArrowheads="1"/>
            </p:cNvSpPr>
            <p:nvPr/>
          </p:nvSpPr>
          <p:spPr bwMode="auto">
            <a:xfrm>
              <a:off x="10194779" y="5078910"/>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8" name="Rectangle 274"/>
            <p:cNvSpPr>
              <a:spLocks noChangeArrowheads="1"/>
            </p:cNvSpPr>
            <p:nvPr/>
          </p:nvSpPr>
          <p:spPr bwMode="auto">
            <a:xfrm>
              <a:off x="10019659" y="5198418"/>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9" name="Rectangle 275"/>
            <p:cNvSpPr>
              <a:spLocks noChangeArrowheads="1"/>
            </p:cNvSpPr>
            <p:nvPr/>
          </p:nvSpPr>
          <p:spPr bwMode="auto">
            <a:xfrm>
              <a:off x="10107219" y="519841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0" name="Rectangle 276"/>
            <p:cNvSpPr>
              <a:spLocks noChangeArrowheads="1"/>
            </p:cNvSpPr>
            <p:nvPr/>
          </p:nvSpPr>
          <p:spPr bwMode="auto">
            <a:xfrm>
              <a:off x="10194779" y="519841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1" name="Rectangle 277"/>
            <p:cNvSpPr>
              <a:spLocks noChangeArrowheads="1"/>
            </p:cNvSpPr>
            <p:nvPr/>
          </p:nvSpPr>
          <p:spPr bwMode="auto">
            <a:xfrm>
              <a:off x="10019659" y="5317925"/>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2" name="Rectangle 278"/>
            <p:cNvSpPr>
              <a:spLocks noChangeArrowheads="1"/>
            </p:cNvSpPr>
            <p:nvPr/>
          </p:nvSpPr>
          <p:spPr bwMode="auto">
            <a:xfrm>
              <a:off x="10107219" y="5317925"/>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3" name="Rectangle 279"/>
            <p:cNvSpPr>
              <a:spLocks noChangeArrowheads="1"/>
            </p:cNvSpPr>
            <p:nvPr/>
          </p:nvSpPr>
          <p:spPr bwMode="auto">
            <a:xfrm>
              <a:off x="10194779" y="5317925"/>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4" name="Rectangle 280"/>
            <p:cNvSpPr>
              <a:spLocks noChangeArrowheads="1"/>
            </p:cNvSpPr>
            <p:nvPr/>
          </p:nvSpPr>
          <p:spPr bwMode="auto">
            <a:xfrm>
              <a:off x="10019659" y="5438616"/>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5" name="Rectangle 281"/>
            <p:cNvSpPr>
              <a:spLocks noChangeArrowheads="1"/>
            </p:cNvSpPr>
            <p:nvPr/>
          </p:nvSpPr>
          <p:spPr bwMode="auto">
            <a:xfrm>
              <a:off x="10107219" y="543861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6" name="Rectangle 282"/>
            <p:cNvSpPr>
              <a:spLocks noChangeArrowheads="1"/>
            </p:cNvSpPr>
            <p:nvPr/>
          </p:nvSpPr>
          <p:spPr bwMode="auto">
            <a:xfrm>
              <a:off x="10194779" y="543861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Rectangle 283"/>
            <p:cNvSpPr>
              <a:spLocks noChangeArrowheads="1"/>
            </p:cNvSpPr>
            <p:nvPr/>
          </p:nvSpPr>
          <p:spPr bwMode="auto">
            <a:xfrm>
              <a:off x="10019659" y="5558124"/>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Rectangle 284"/>
            <p:cNvSpPr>
              <a:spLocks noChangeArrowheads="1"/>
            </p:cNvSpPr>
            <p:nvPr/>
          </p:nvSpPr>
          <p:spPr bwMode="auto">
            <a:xfrm>
              <a:off x="10107219" y="555812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Rectangle 285"/>
            <p:cNvSpPr>
              <a:spLocks noChangeArrowheads="1"/>
            </p:cNvSpPr>
            <p:nvPr/>
          </p:nvSpPr>
          <p:spPr bwMode="auto">
            <a:xfrm>
              <a:off x="10194779" y="555812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Rectangle 286"/>
            <p:cNvSpPr>
              <a:spLocks noChangeArrowheads="1"/>
            </p:cNvSpPr>
            <p:nvPr/>
          </p:nvSpPr>
          <p:spPr bwMode="auto">
            <a:xfrm>
              <a:off x="10019659" y="5678815"/>
              <a:ext cx="65078"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Rectangle 287"/>
            <p:cNvSpPr>
              <a:spLocks noChangeArrowheads="1"/>
            </p:cNvSpPr>
            <p:nvPr/>
          </p:nvSpPr>
          <p:spPr bwMode="auto">
            <a:xfrm>
              <a:off x="10107219" y="5678815"/>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Rectangle 288"/>
            <p:cNvSpPr>
              <a:spLocks noChangeArrowheads="1"/>
            </p:cNvSpPr>
            <p:nvPr/>
          </p:nvSpPr>
          <p:spPr bwMode="auto">
            <a:xfrm>
              <a:off x="10194779" y="5678815"/>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Rectangle 289"/>
            <p:cNvSpPr>
              <a:spLocks noChangeArrowheads="1"/>
            </p:cNvSpPr>
            <p:nvPr/>
          </p:nvSpPr>
          <p:spPr bwMode="auto">
            <a:xfrm>
              <a:off x="10019659" y="5792406"/>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Rectangle 290"/>
            <p:cNvSpPr>
              <a:spLocks noChangeArrowheads="1"/>
            </p:cNvSpPr>
            <p:nvPr/>
          </p:nvSpPr>
          <p:spPr bwMode="auto">
            <a:xfrm>
              <a:off x="10107219" y="579240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Rectangle 291"/>
            <p:cNvSpPr>
              <a:spLocks noChangeArrowheads="1"/>
            </p:cNvSpPr>
            <p:nvPr/>
          </p:nvSpPr>
          <p:spPr bwMode="auto">
            <a:xfrm>
              <a:off x="10194779" y="579240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Rectangle 292"/>
            <p:cNvSpPr>
              <a:spLocks noChangeArrowheads="1"/>
            </p:cNvSpPr>
            <p:nvPr/>
          </p:nvSpPr>
          <p:spPr bwMode="auto">
            <a:xfrm>
              <a:off x="10019659" y="5914280"/>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Rectangle 293"/>
            <p:cNvSpPr>
              <a:spLocks noChangeArrowheads="1"/>
            </p:cNvSpPr>
            <p:nvPr/>
          </p:nvSpPr>
          <p:spPr bwMode="auto">
            <a:xfrm>
              <a:off x="10107219" y="5914280"/>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Rectangle 294"/>
            <p:cNvSpPr>
              <a:spLocks noChangeArrowheads="1"/>
            </p:cNvSpPr>
            <p:nvPr/>
          </p:nvSpPr>
          <p:spPr bwMode="auto">
            <a:xfrm>
              <a:off x="10194779" y="5914280"/>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Rectangle 295"/>
            <p:cNvSpPr>
              <a:spLocks noChangeArrowheads="1"/>
            </p:cNvSpPr>
            <p:nvPr/>
          </p:nvSpPr>
          <p:spPr bwMode="auto">
            <a:xfrm>
              <a:off x="10019659" y="6032605"/>
              <a:ext cx="65078"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Rectangle 296"/>
            <p:cNvSpPr>
              <a:spLocks noChangeArrowheads="1"/>
            </p:cNvSpPr>
            <p:nvPr/>
          </p:nvSpPr>
          <p:spPr bwMode="auto">
            <a:xfrm>
              <a:off x="10107219" y="6032605"/>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Rectangle 297"/>
            <p:cNvSpPr>
              <a:spLocks noChangeArrowheads="1"/>
            </p:cNvSpPr>
            <p:nvPr/>
          </p:nvSpPr>
          <p:spPr bwMode="auto">
            <a:xfrm>
              <a:off x="10194779" y="6032605"/>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Rectangle 298"/>
            <p:cNvSpPr>
              <a:spLocks noChangeArrowheads="1"/>
            </p:cNvSpPr>
            <p:nvPr/>
          </p:nvSpPr>
          <p:spPr bwMode="auto">
            <a:xfrm>
              <a:off x="10013743" y="4279037"/>
              <a:ext cx="252030" cy="55613"/>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Rectangle 299"/>
            <p:cNvSpPr>
              <a:spLocks noChangeArrowheads="1"/>
            </p:cNvSpPr>
            <p:nvPr/>
          </p:nvSpPr>
          <p:spPr bwMode="auto">
            <a:xfrm>
              <a:off x="10134434" y="3886200"/>
              <a:ext cx="9466" cy="399936"/>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03" name="Group 602"/>
          <p:cNvGrpSpPr/>
          <p:nvPr/>
        </p:nvGrpSpPr>
        <p:grpSpPr>
          <a:xfrm>
            <a:off x="7648561" y="2331201"/>
            <a:ext cx="864411" cy="2145537"/>
            <a:chOff x="9523412" y="304800"/>
            <a:chExt cx="885825" cy="2198688"/>
          </a:xfrm>
        </p:grpSpPr>
        <p:sp>
          <p:nvSpPr>
            <p:cNvPr id="604" name="Freeform 348"/>
            <p:cNvSpPr>
              <a:spLocks/>
            </p:cNvSpPr>
            <p:nvPr/>
          </p:nvSpPr>
          <p:spPr bwMode="auto">
            <a:xfrm>
              <a:off x="9752012" y="817562"/>
              <a:ext cx="428625" cy="1193800"/>
            </a:xfrm>
            <a:custGeom>
              <a:avLst/>
              <a:gdLst/>
              <a:ahLst/>
              <a:cxnLst>
                <a:cxn ang="0">
                  <a:pos x="134" y="0"/>
                </a:cxn>
                <a:cxn ang="0">
                  <a:pos x="241" y="137"/>
                </a:cxn>
                <a:cxn ang="0">
                  <a:pos x="270" y="137"/>
                </a:cxn>
                <a:cxn ang="0">
                  <a:pos x="270" y="752"/>
                </a:cxn>
                <a:cxn ang="0">
                  <a:pos x="0" y="752"/>
                </a:cxn>
                <a:cxn ang="0">
                  <a:pos x="0" y="137"/>
                </a:cxn>
                <a:cxn ang="0">
                  <a:pos x="28" y="137"/>
                </a:cxn>
                <a:cxn ang="0">
                  <a:pos x="134" y="0"/>
                </a:cxn>
              </a:cxnLst>
              <a:rect l="0" t="0" r="r" b="b"/>
              <a:pathLst>
                <a:path w="270" h="752">
                  <a:moveTo>
                    <a:pt x="134" y="0"/>
                  </a:moveTo>
                  <a:lnTo>
                    <a:pt x="241" y="137"/>
                  </a:lnTo>
                  <a:lnTo>
                    <a:pt x="270" y="137"/>
                  </a:lnTo>
                  <a:lnTo>
                    <a:pt x="270" y="752"/>
                  </a:lnTo>
                  <a:lnTo>
                    <a:pt x="0" y="752"/>
                  </a:lnTo>
                  <a:lnTo>
                    <a:pt x="0" y="137"/>
                  </a:lnTo>
                  <a:lnTo>
                    <a:pt x="28" y="137"/>
                  </a:lnTo>
                  <a:lnTo>
                    <a:pt x="13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5" name="Rectangle 349"/>
            <p:cNvSpPr>
              <a:spLocks noChangeArrowheads="1"/>
            </p:cNvSpPr>
            <p:nvPr/>
          </p:nvSpPr>
          <p:spPr bwMode="auto">
            <a:xfrm>
              <a:off x="9923462" y="1084262"/>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6" name="Rectangle 350"/>
            <p:cNvSpPr>
              <a:spLocks noChangeArrowheads="1"/>
            </p:cNvSpPr>
            <p:nvPr/>
          </p:nvSpPr>
          <p:spPr bwMode="auto">
            <a:xfrm>
              <a:off x="10040937" y="1084262"/>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351"/>
            <p:cNvSpPr>
              <a:spLocks noChangeArrowheads="1"/>
            </p:cNvSpPr>
            <p:nvPr/>
          </p:nvSpPr>
          <p:spPr bwMode="auto">
            <a:xfrm>
              <a:off x="9805987" y="1084262"/>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Rectangle 352"/>
            <p:cNvSpPr>
              <a:spLocks noChangeArrowheads="1"/>
            </p:cNvSpPr>
            <p:nvPr/>
          </p:nvSpPr>
          <p:spPr bwMode="auto">
            <a:xfrm>
              <a:off x="9923462" y="1236662"/>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9" name="Rectangle 353"/>
            <p:cNvSpPr>
              <a:spLocks noChangeArrowheads="1"/>
            </p:cNvSpPr>
            <p:nvPr/>
          </p:nvSpPr>
          <p:spPr bwMode="auto">
            <a:xfrm>
              <a:off x="10040937" y="1236662"/>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0" name="Rectangle 354"/>
            <p:cNvSpPr>
              <a:spLocks noChangeArrowheads="1"/>
            </p:cNvSpPr>
            <p:nvPr/>
          </p:nvSpPr>
          <p:spPr bwMode="auto">
            <a:xfrm>
              <a:off x="9805987" y="1236662"/>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1" name="Rectangle 355"/>
            <p:cNvSpPr>
              <a:spLocks noChangeArrowheads="1"/>
            </p:cNvSpPr>
            <p:nvPr/>
          </p:nvSpPr>
          <p:spPr bwMode="auto">
            <a:xfrm>
              <a:off x="9923462" y="1387475"/>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2" name="Rectangle 356"/>
            <p:cNvSpPr>
              <a:spLocks noChangeArrowheads="1"/>
            </p:cNvSpPr>
            <p:nvPr/>
          </p:nvSpPr>
          <p:spPr bwMode="auto">
            <a:xfrm>
              <a:off x="10040937" y="1387475"/>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3" name="Rectangle 357"/>
            <p:cNvSpPr>
              <a:spLocks noChangeArrowheads="1"/>
            </p:cNvSpPr>
            <p:nvPr/>
          </p:nvSpPr>
          <p:spPr bwMode="auto">
            <a:xfrm>
              <a:off x="9805987" y="1387475"/>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4" name="Rectangle 358"/>
            <p:cNvSpPr>
              <a:spLocks noChangeArrowheads="1"/>
            </p:cNvSpPr>
            <p:nvPr/>
          </p:nvSpPr>
          <p:spPr bwMode="auto">
            <a:xfrm>
              <a:off x="9923462" y="1539875"/>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5" name="Rectangle 359"/>
            <p:cNvSpPr>
              <a:spLocks noChangeArrowheads="1"/>
            </p:cNvSpPr>
            <p:nvPr/>
          </p:nvSpPr>
          <p:spPr bwMode="auto">
            <a:xfrm>
              <a:off x="10040937" y="1539875"/>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6" name="Rectangle 360"/>
            <p:cNvSpPr>
              <a:spLocks noChangeArrowheads="1"/>
            </p:cNvSpPr>
            <p:nvPr/>
          </p:nvSpPr>
          <p:spPr bwMode="auto">
            <a:xfrm>
              <a:off x="9805987" y="1539875"/>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7" name="Rectangle 361"/>
            <p:cNvSpPr>
              <a:spLocks noChangeArrowheads="1"/>
            </p:cNvSpPr>
            <p:nvPr/>
          </p:nvSpPr>
          <p:spPr bwMode="auto">
            <a:xfrm>
              <a:off x="9923462" y="1692275"/>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8" name="Rectangle 362"/>
            <p:cNvSpPr>
              <a:spLocks noChangeArrowheads="1"/>
            </p:cNvSpPr>
            <p:nvPr/>
          </p:nvSpPr>
          <p:spPr bwMode="auto">
            <a:xfrm>
              <a:off x="10040937" y="1692275"/>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9" name="Rectangle 363"/>
            <p:cNvSpPr>
              <a:spLocks noChangeArrowheads="1"/>
            </p:cNvSpPr>
            <p:nvPr/>
          </p:nvSpPr>
          <p:spPr bwMode="auto">
            <a:xfrm>
              <a:off x="9805987" y="1692275"/>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Rectangle 364"/>
            <p:cNvSpPr>
              <a:spLocks noChangeArrowheads="1"/>
            </p:cNvSpPr>
            <p:nvPr/>
          </p:nvSpPr>
          <p:spPr bwMode="auto">
            <a:xfrm>
              <a:off x="9958387" y="304800"/>
              <a:ext cx="12700" cy="536575"/>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1" name="Rectangle 365"/>
            <p:cNvSpPr>
              <a:spLocks noChangeArrowheads="1"/>
            </p:cNvSpPr>
            <p:nvPr/>
          </p:nvSpPr>
          <p:spPr bwMode="auto">
            <a:xfrm>
              <a:off x="9523412" y="1851025"/>
              <a:ext cx="885825" cy="652463"/>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2" name="Rectangle 366"/>
            <p:cNvSpPr>
              <a:spLocks noChangeArrowheads="1"/>
            </p:cNvSpPr>
            <p:nvPr/>
          </p:nvSpPr>
          <p:spPr bwMode="auto">
            <a:xfrm>
              <a:off x="9609137" y="1944687"/>
              <a:ext cx="206375" cy="18732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3" name="Rectangle 367"/>
            <p:cNvSpPr>
              <a:spLocks noChangeArrowheads="1"/>
            </p:cNvSpPr>
            <p:nvPr/>
          </p:nvSpPr>
          <p:spPr bwMode="auto">
            <a:xfrm>
              <a:off x="9863137" y="1944687"/>
              <a:ext cx="207962" cy="18732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4" name="Rectangle 368"/>
            <p:cNvSpPr>
              <a:spLocks noChangeArrowheads="1"/>
            </p:cNvSpPr>
            <p:nvPr/>
          </p:nvSpPr>
          <p:spPr bwMode="auto">
            <a:xfrm>
              <a:off x="10118725" y="1944687"/>
              <a:ext cx="206375" cy="18732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5" name="Rectangle 369"/>
            <p:cNvSpPr>
              <a:spLocks noChangeArrowheads="1"/>
            </p:cNvSpPr>
            <p:nvPr/>
          </p:nvSpPr>
          <p:spPr bwMode="auto">
            <a:xfrm>
              <a:off x="9609137" y="2182812"/>
              <a:ext cx="206375" cy="18732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6" name="Rectangle 370"/>
            <p:cNvSpPr>
              <a:spLocks noChangeArrowheads="1"/>
            </p:cNvSpPr>
            <p:nvPr/>
          </p:nvSpPr>
          <p:spPr bwMode="auto">
            <a:xfrm>
              <a:off x="9863137" y="2182812"/>
              <a:ext cx="207962" cy="18732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7" name="Rectangle 371"/>
            <p:cNvSpPr>
              <a:spLocks noChangeArrowheads="1"/>
            </p:cNvSpPr>
            <p:nvPr/>
          </p:nvSpPr>
          <p:spPr bwMode="auto">
            <a:xfrm>
              <a:off x="10118725" y="2182812"/>
              <a:ext cx="206375" cy="18732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28" name="Group 627"/>
          <p:cNvGrpSpPr/>
          <p:nvPr/>
        </p:nvGrpSpPr>
        <p:grpSpPr>
          <a:xfrm>
            <a:off x="6953850" y="3886194"/>
            <a:ext cx="364748" cy="590544"/>
            <a:chOff x="4722812" y="5133975"/>
            <a:chExt cx="500063" cy="809625"/>
          </a:xfrm>
          <a:solidFill>
            <a:schemeClr val="bg1"/>
          </a:solidFill>
        </p:grpSpPr>
        <p:sp>
          <p:nvSpPr>
            <p:cNvPr id="629" name="Rectangle 19"/>
            <p:cNvSpPr>
              <a:spLocks noChangeArrowheads="1"/>
            </p:cNvSpPr>
            <p:nvPr/>
          </p:nvSpPr>
          <p:spPr bwMode="auto">
            <a:xfrm>
              <a:off x="4722812" y="5407025"/>
              <a:ext cx="500063" cy="5365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0" name="Rectangle 20"/>
            <p:cNvSpPr>
              <a:spLocks noChangeArrowheads="1"/>
            </p:cNvSpPr>
            <p:nvPr/>
          </p:nvSpPr>
          <p:spPr bwMode="auto">
            <a:xfrm>
              <a:off x="4770437" y="5454650"/>
              <a:ext cx="117475" cy="153988"/>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1" name="Rectangle 21"/>
            <p:cNvSpPr>
              <a:spLocks noChangeArrowheads="1"/>
            </p:cNvSpPr>
            <p:nvPr/>
          </p:nvSpPr>
          <p:spPr bwMode="auto">
            <a:xfrm>
              <a:off x="4914899" y="5454650"/>
              <a:ext cx="117475" cy="153988"/>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2" name="Rectangle 22"/>
            <p:cNvSpPr>
              <a:spLocks noChangeArrowheads="1"/>
            </p:cNvSpPr>
            <p:nvPr/>
          </p:nvSpPr>
          <p:spPr bwMode="auto">
            <a:xfrm>
              <a:off x="5057774" y="5454650"/>
              <a:ext cx="117475" cy="153988"/>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3" name="Rectangle 23"/>
            <p:cNvSpPr>
              <a:spLocks noChangeArrowheads="1"/>
            </p:cNvSpPr>
            <p:nvPr/>
          </p:nvSpPr>
          <p:spPr bwMode="auto">
            <a:xfrm>
              <a:off x="4797424" y="5133975"/>
              <a:ext cx="352425" cy="2952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4" name="Rectangle 24"/>
            <p:cNvSpPr>
              <a:spLocks noChangeArrowheads="1"/>
            </p:cNvSpPr>
            <p:nvPr/>
          </p:nvSpPr>
          <p:spPr bwMode="auto">
            <a:xfrm>
              <a:off x="4843462" y="5194300"/>
              <a:ext cx="115888" cy="153988"/>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5" name="Rectangle 25"/>
            <p:cNvSpPr>
              <a:spLocks noChangeArrowheads="1"/>
            </p:cNvSpPr>
            <p:nvPr/>
          </p:nvSpPr>
          <p:spPr bwMode="auto">
            <a:xfrm>
              <a:off x="4986337" y="5194300"/>
              <a:ext cx="117475" cy="153988"/>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Rectangle 26"/>
            <p:cNvSpPr>
              <a:spLocks noChangeArrowheads="1"/>
            </p:cNvSpPr>
            <p:nvPr/>
          </p:nvSpPr>
          <p:spPr bwMode="auto">
            <a:xfrm>
              <a:off x="4770437" y="5635625"/>
              <a:ext cx="117475" cy="153988"/>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7" name="Rectangle 27"/>
            <p:cNvSpPr>
              <a:spLocks noChangeArrowheads="1"/>
            </p:cNvSpPr>
            <p:nvPr/>
          </p:nvSpPr>
          <p:spPr bwMode="auto">
            <a:xfrm>
              <a:off x="4914899" y="5635625"/>
              <a:ext cx="117475" cy="153988"/>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8" name="Rectangle 28"/>
            <p:cNvSpPr>
              <a:spLocks noChangeArrowheads="1"/>
            </p:cNvSpPr>
            <p:nvPr/>
          </p:nvSpPr>
          <p:spPr bwMode="auto">
            <a:xfrm>
              <a:off x="5057774" y="5635625"/>
              <a:ext cx="117475" cy="153988"/>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39" name="Group 638"/>
          <p:cNvGrpSpPr/>
          <p:nvPr/>
        </p:nvGrpSpPr>
        <p:grpSpPr>
          <a:xfrm>
            <a:off x="5789612" y="3685135"/>
            <a:ext cx="348553" cy="791603"/>
            <a:chOff x="2741612" y="1676400"/>
            <a:chExt cx="357188" cy="811213"/>
          </a:xfrm>
        </p:grpSpPr>
        <p:sp>
          <p:nvSpPr>
            <p:cNvPr id="640" name="Rectangle 10"/>
            <p:cNvSpPr>
              <a:spLocks noChangeArrowheads="1"/>
            </p:cNvSpPr>
            <p:nvPr/>
          </p:nvSpPr>
          <p:spPr bwMode="auto">
            <a:xfrm>
              <a:off x="2741612" y="1676400"/>
              <a:ext cx="357188" cy="811213"/>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1" name="Rectangle 11"/>
            <p:cNvSpPr>
              <a:spLocks noChangeArrowheads="1"/>
            </p:cNvSpPr>
            <p:nvPr/>
          </p:nvSpPr>
          <p:spPr bwMode="auto">
            <a:xfrm>
              <a:off x="2947987" y="1739900"/>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2" name="Rectangle 12"/>
            <p:cNvSpPr>
              <a:spLocks noChangeArrowheads="1"/>
            </p:cNvSpPr>
            <p:nvPr/>
          </p:nvSpPr>
          <p:spPr bwMode="auto">
            <a:xfrm>
              <a:off x="2816225" y="1739900"/>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3" name="Rectangle 13"/>
            <p:cNvSpPr>
              <a:spLocks noChangeArrowheads="1"/>
            </p:cNvSpPr>
            <p:nvPr/>
          </p:nvSpPr>
          <p:spPr bwMode="auto">
            <a:xfrm>
              <a:off x="2947987" y="1908175"/>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4" name="Rectangle 14"/>
            <p:cNvSpPr>
              <a:spLocks noChangeArrowheads="1"/>
            </p:cNvSpPr>
            <p:nvPr/>
          </p:nvSpPr>
          <p:spPr bwMode="auto">
            <a:xfrm>
              <a:off x="2816225" y="1908175"/>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5" name="Rectangle 15"/>
            <p:cNvSpPr>
              <a:spLocks noChangeArrowheads="1"/>
            </p:cNvSpPr>
            <p:nvPr/>
          </p:nvSpPr>
          <p:spPr bwMode="auto">
            <a:xfrm>
              <a:off x="2947987" y="2070100"/>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6" name="Rectangle 16"/>
            <p:cNvSpPr>
              <a:spLocks noChangeArrowheads="1"/>
            </p:cNvSpPr>
            <p:nvPr/>
          </p:nvSpPr>
          <p:spPr bwMode="auto">
            <a:xfrm>
              <a:off x="2816225" y="2070100"/>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7" name="Rectangle 17"/>
            <p:cNvSpPr>
              <a:spLocks noChangeArrowheads="1"/>
            </p:cNvSpPr>
            <p:nvPr/>
          </p:nvSpPr>
          <p:spPr bwMode="auto">
            <a:xfrm>
              <a:off x="2947987" y="2246312"/>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8" name="Rectangle 18"/>
            <p:cNvSpPr>
              <a:spLocks noChangeArrowheads="1"/>
            </p:cNvSpPr>
            <p:nvPr/>
          </p:nvSpPr>
          <p:spPr bwMode="auto">
            <a:xfrm>
              <a:off x="2816225" y="2246312"/>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80" name="Group 679"/>
          <p:cNvGrpSpPr/>
          <p:nvPr/>
        </p:nvGrpSpPr>
        <p:grpSpPr>
          <a:xfrm>
            <a:off x="5103812" y="2438400"/>
            <a:ext cx="547687" cy="2138363"/>
            <a:chOff x="8075612" y="2339975"/>
            <a:chExt cx="547687" cy="2138363"/>
          </a:xfrm>
        </p:grpSpPr>
        <p:sp>
          <p:nvSpPr>
            <p:cNvPr id="681" name="Rectangle 389"/>
            <p:cNvSpPr>
              <a:spLocks noChangeArrowheads="1"/>
            </p:cNvSpPr>
            <p:nvPr/>
          </p:nvSpPr>
          <p:spPr bwMode="auto">
            <a:xfrm>
              <a:off x="8075612" y="3886200"/>
              <a:ext cx="547687" cy="592138"/>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682" name="Group 845"/>
            <p:cNvGrpSpPr/>
            <p:nvPr/>
          </p:nvGrpSpPr>
          <p:grpSpPr>
            <a:xfrm>
              <a:off x="8128000" y="2339975"/>
              <a:ext cx="436562" cy="2012950"/>
              <a:chOff x="7697788" y="3805238"/>
              <a:chExt cx="436562" cy="2012950"/>
            </a:xfrm>
          </p:grpSpPr>
          <p:sp>
            <p:nvSpPr>
              <p:cNvPr id="683" name="Freeform 372"/>
              <p:cNvSpPr>
                <a:spLocks/>
              </p:cNvSpPr>
              <p:nvPr/>
            </p:nvSpPr>
            <p:spPr bwMode="auto">
              <a:xfrm>
                <a:off x="7704138" y="4318000"/>
                <a:ext cx="430212" cy="1193800"/>
              </a:xfrm>
              <a:custGeom>
                <a:avLst/>
                <a:gdLst/>
                <a:ahLst/>
                <a:cxnLst>
                  <a:cxn ang="0">
                    <a:pos x="135" y="0"/>
                  </a:cxn>
                  <a:cxn ang="0">
                    <a:pos x="241" y="137"/>
                  </a:cxn>
                  <a:cxn ang="0">
                    <a:pos x="271" y="137"/>
                  </a:cxn>
                  <a:cxn ang="0">
                    <a:pos x="271" y="752"/>
                  </a:cxn>
                  <a:cxn ang="0">
                    <a:pos x="0" y="752"/>
                  </a:cxn>
                  <a:cxn ang="0">
                    <a:pos x="0" y="137"/>
                  </a:cxn>
                  <a:cxn ang="0">
                    <a:pos x="29" y="137"/>
                  </a:cxn>
                  <a:cxn ang="0">
                    <a:pos x="135" y="0"/>
                  </a:cxn>
                </a:cxnLst>
                <a:rect l="0" t="0" r="r" b="b"/>
                <a:pathLst>
                  <a:path w="271" h="752">
                    <a:moveTo>
                      <a:pt x="135" y="0"/>
                    </a:moveTo>
                    <a:lnTo>
                      <a:pt x="241" y="137"/>
                    </a:lnTo>
                    <a:lnTo>
                      <a:pt x="271" y="137"/>
                    </a:lnTo>
                    <a:lnTo>
                      <a:pt x="271" y="752"/>
                    </a:lnTo>
                    <a:lnTo>
                      <a:pt x="0" y="752"/>
                    </a:lnTo>
                    <a:lnTo>
                      <a:pt x="0" y="137"/>
                    </a:lnTo>
                    <a:lnTo>
                      <a:pt x="29" y="137"/>
                    </a:lnTo>
                    <a:lnTo>
                      <a:pt x="13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Rectangle 373"/>
              <p:cNvSpPr>
                <a:spLocks noChangeArrowheads="1"/>
              </p:cNvSpPr>
              <p:nvPr/>
            </p:nvSpPr>
            <p:spPr bwMode="auto">
              <a:xfrm>
                <a:off x="7875588" y="4584700"/>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5" name="Rectangle 374"/>
              <p:cNvSpPr>
                <a:spLocks noChangeArrowheads="1"/>
              </p:cNvSpPr>
              <p:nvPr/>
            </p:nvSpPr>
            <p:spPr bwMode="auto">
              <a:xfrm>
                <a:off x="7993063" y="4584700"/>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6" name="Rectangle 375"/>
              <p:cNvSpPr>
                <a:spLocks noChangeArrowheads="1"/>
              </p:cNvSpPr>
              <p:nvPr/>
            </p:nvSpPr>
            <p:spPr bwMode="auto">
              <a:xfrm>
                <a:off x="7758113" y="4584700"/>
                <a:ext cx="84137"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7" name="Rectangle 376"/>
              <p:cNvSpPr>
                <a:spLocks noChangeArrowheads="1"/>
              </p:cNvSpPr>
              <p:nvPr/>
            </p:nvSpPr>
            <p:spPr bwMode="auto">
              <a:xfrm>
                <a:off x="7875588" y="4737100"/>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8" name="Rectangle 377"/>
              <p:cNvSpPr>
                <a:spLocks noChangeArrowheads="1"/>
              </p:cNvSpPr>
              <p:nvPr/>
            </p:nvSpPr>
            <p:spPr bwMode="auto">
              <a:xfrm>
                <a:off x="7993063" y="4737100"/>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89" name="Rectangle 378"/>
              <p:cNvSpPr>
                <a:spLocks noChangeArrowheads="1"/>
              </p:cNvSpPr>
              <p:nvPr/>
            </p:nvSpPr>
            <p:spPr bwMode="auto">
              <a:xfrm>
                <a:off x="7758113" y="4737100"/>
                <a:ext cx="84137"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0" name="Rectangle 379"/>
              <p:cNvSpPr>
                <a:spLocks noChangeArrowheads="1"/>
              </p:cNvSpPr>
              <p:nvPr/>
            </p:nvSpPr>
            <p:spPr bwMode="auto">
              <a:xfrm>
                <a:off x="7875588" y="4889500"/>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1" name="Rectangle 380"/>
              <p:cNvSpPr>
                <a:spLocks noChangeArrowheads="1"/>
              </p:cNvSpPr>
              <p:nvPr/>
            </p:nvSpPr>
            <p:spPr bwMode="auto">
              <a:xfrm>
                <a:off x="7993063" y="4889500"/>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2" name="Rectangle 381"/>
              <p:cNvSpPr>
                <a:spLocks noChangeArrowheads="1"/>
              </p:cNvSpPr>
              <p:nvPr/>
            </p:nvSpPr>
            <p:spPr bwMode="auto">
              <a:xfrm>
                <a:off x="7758113" y="4889500"/>
                <a:ext cx="84137"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3" name="Rectangle 382"/>
              <p:cNvSpPr>
                <a:spLocks noChangeArrowheads="1"/>
              </p:cNvSpPr>
              <p:nvPr/>
            </p:nvSpPr>
            <p:spPr bwMode="auto">
              <a:xfrm>
                <a:off x="7875588" y="5040313"/>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4" name="Rectangle 383"/>
              <p:cNvSpPr>
                <a:spLocks noChangeArrowheads="1"/>
              </p:cNvSpPr>
              <p:nvPr/>
            </p:nvSpPr>
            <p:spPr bwMode="auto">
              <a:xfrm>
                <a:off x="7993063" y="5040313"/>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5" name="Rectangle 384"/>
              <p:cNvSpPr>
                <a:spLocks noChangeArrowheads="1"/>
              </p:cNvSpPr>
              <p:nvPr/>
            </p:nvSpPr>
            <p:spPr bwMode="auto">
              <a:xfrm>
                <a:off x="7758113" y="5040313"/>
                <a:ext cx="84137"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6" name="Rectangle 385"/>
              <p:cNvSpPr>
                <a:spLocks noChangeArrowheads="1"/>
              </p:cNvSpPr>
              <p:nvPr/>
            </p:nvSpPr>
            <p:spPr bwMode="auto">
              <a:xfrm>
                <a:off x="7875588" y="5192713"/>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7" name="Rectangle 386"/>
              <p:cNvSpPr>
                <a:spLocks noChangeArrowheads="1"/>
              </p:cNvSpPr>
              <p:nvPr/>
            </p:nvSpPr>
            <p:spPr bwMode="auto">
              <a:xfrm>
                <a:off x="7993063" y="5192713"/>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8" name="Rectangle 387"/>
              <p:cNvSpPr>
                <a:spLocks noChangeArrowheads="1"/>
              </p:cNvSpPr>
              <p:nvPr/>
            </p:nvSpPr>
            <p:spPr bwMode="auto">
              <a:xfrm>
                <a:off x="7758113" y="5192713"/>
                <a:ext cx="84137"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9" name="Rectangle 388"/>
              <p:cNvSpPr>
                <a:spLocks noChangeArrowheads="1"/>
              </p:cNvSpPr>
              <p:nvPr/>
            </p:nvSpPr>
            <p:spPr bwMode="auto">
              <a:xfrm>
                <a:off x="7910513" y="3805238"/>
                <a:ext cx="12700" cy="536575"/>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00" name="Rectangle 390"/>
              <p:cNvSpPr>
                <a:spLocks noChangeArrowheads="1"/>
              </p:cNvSpPr>
              <p:nvPr/>
            </p:nvSpPr>
            <p:spPr bwMode="auto">
              <a:xfrm>
                <a:off x="7815263" y="5395913"/>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01" name="Rectangle 391"/>
              <p:cNvSpPr>
                <a:spLocks noChangeArrowheads="1"/>
              </p:cNvSpPr>
              <p:nvPr/>
            </p:nvSpPr>
            <p:spPr bwMode="auto">
              <a:xfrm>
                <a:off x="7934325" y="5395913"/>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02" name="Rectangle 392"/>
              <p:cNvSpPr>
                <a:spLocks noChangeArrowheads="1"/>
              </p:cNvSpPr>
              <p:nvPr/>
            </p:nvSpPr>
            <p:spPr bwMode="auto">
              <a:xfrm>
                <a:off x="7697788" y="5395913"/>
                <a:ext cx="87312"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03" name="Rectangle 393"/>
              <p:cNvSpPr>
                <a:spLocks noChangeArrowheads="1"/>
              </p:cNvSpPr>
              <p:nvPr/>
            </p:nvSpPr>
            <p:spPr bwMode="auto">
              <a:xfrm>
                <a:off x="7815263" y="5548313"/>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04" name="Rectangle 394"/>
              <p:cNvSpPr>
                <a:spLocks noChangeArrowheads="1"/>
              </p:cNvSpPr>
              <p:nvPr/>
            </p:nvSpPr>
            <p:spPr bwMode="auto">
              <a:xfrm>
                <a:off x="7934325" y="5548313"/>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05" name="Rectangle 395"/>
              <p:cNvSpPr>
                <a:spLocks noChangeArrowheads="1"/>
              </p:cNvSpPr>
              <p:nvPr/>
            </p:nvSpPr>
            <p:spPr bwMode="auto">
              <a:xfrm>
                <a:off x="7697788" y="5548313"/>
                <a:ext cx="87312"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06" name="Rectangle 396"/>
              <p:cNvSpPr>
                <a:spLocks noChangeArrowheads="1"/>
              </p:cNvSpPr>
              <p:nvPr/>
            </p:nvSpPr>
            <p:spPr bwMode="auto">
              <a:xfrm>
                <a:off x="7815263" y="5699125"/>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07" name="Rectangle 397"/>
              <p:cNvSpPr>
                <a:spLocks noChangeArrowheads="1"/>
              </p:cNvSpPr>
              <p:nvPr/>
            </p:nvSpPr>
            <p:spPr bwMode="auto">
              <a:xfrm>
                <a:off x="7934325" y="5699125"/>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08" name="Rectangle 398"/>
              <p:cNvSpPr>
                <a:spLocks noChangeArrowheads="1"/>
              </p:cNvSpPr>
              <p:nvPr/>
            </p:nvSpPr>
            <p:spPr bwMode="auto">
              <a:xfrm>
                <a:off x="8043863" y="5395913"/>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09" name="Rectangle 399"/>
              <p:cNvSpPr>
                <a:spLocks noChangeArrowheads="1"/>
              </p:cNvSpPr>
              <p:nvPr/>
            </p:nvSpPr>
            <p:spPr bwMode="auto">
              <a:xfrm>
                <a:off x="8043863" y="5548313"/>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0" name="Rectangle 400"/>
              <p:cNvSpPr>
                <a:spLocks noChangeArrowheads="1"/>
              </p:cNvSpPr>
              <p:nvPr/>
            </p:nvSpPr>
            <p:spPr bwMode="auto">
              <a:xfrm>
                <a:off x="8043863" y="5699125"/>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1" name="Rectangle 401"/>
              <p:cNvSpPr>
                <a:spLocks noChangeArrowheads="1"/>
              </p:cNvSpPr>
              <p:nvPr/>
            </p:nvSpPr>
            <p:spPr bwMode="auto">
              <a:xfrm>
                <a:off x="7697788" y="5699125"/>
                <a:ext cx="87312"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712" name="Freeform 402"/>
          <p:cNvSpPr>
            <a:spLocks noEditPoints="1"/>
          </p:cNvSpPr>
          <p:nvPr/>
        </p:nvSpPr>
        <p:spPr bwMode="auto">
          <a:xfrm>
            <a:off x="4113212" y="3733800"/>
            <a:ext cx="471487" cy="784225"/>
          </a:xfrm>
          <a:custGeom>
            <a:avLst/>
            <a:gdLst/>
            <a:ahLst/>
            <a:cxnLst>
              <a:cxn ang="0">
                <a:pos x="119" y="371"/>
              </a:cxn>
              <a:cxn ang="0">
                <a:pos x="127" y="348"/>
              </a:cxn>
              <a:cxn ang="0">
                <a:pos x="117" y="330"/>
              </a:cxn>
              <a:cxn ang="0">
                <a:pos x="104" y="297"/>
              </a:cxn>
              <a:cxn ang="0">
                <a:pos x="106" y="303"/>
              </a:cxn>
              <a:cxn ang="0">
                <a:pos x="105" y="296"/>
              </a:cxn>
              <a:cxn ang="0">
                <a:pos x="123" y="284"/>
              </a:cxn>
              <a:cxn ang="0">
                <a:pos x="116" y="315"/>
              </a:cxn>
              <a:cxn ang="0">
                <a:pos x="126" y="292"/>
              </a:cxn>
              <a:cxn ang="0">
                <a:pos x="147" y="280"/>
              </a:cxn>
              <a:cxn ang="0">
                <a:pos x="143" y="276"/>
              </a:cxn>
              <a:cxn ang="0">
                <a:pos x="133" y="274"/>
              </a:cxn>
              <a:cxn ang="0">
                <a:pos x="154" y="150"/>
              </a:cxn>
              <a:cxn ang="0">
                <a:pos x="156" y="152"/>
              </a:cxn>
              <a:cxn ang="0">
                <a:pos x="154" y="150"/>
              </a:cxn>
              <a:cxn ang="0">
                <a:pos x="151" y="3"/>
              </a:cxn>
              <a:cxn ang="0">
                <a:pos x="185" y="24"/>
              </a:cxn>
              <a:cxn ang="0">
                <a:pos x="206" y="57"/>
              </a:cxn>
              <a:cxn ang="0">
                <a:pos x="206" y="94"/>
              </a:cxn>
              <a:cxn ang="0">
                <a:pos x="216" y="111"/>
              </a:cxn>
              <a:cxn ang="0">
                <a:pos x="238" y="128"/>
              </a:cxn>
              <a:cxn ang="0">
                <a:pos x="262" y="152"/>
              </a:cxn>
              <a:cxn ang="0">
                <a:pos x="287" y="182"/>
              </a:cxn>
              <a:cxn ang="0">
                <a:pos x="297" y="221"/>
              </a:cxn>
              <a:cxn ang="0">
                <a:pos x="285" y="265"/>
              </a:cxn>
              <a:cxn ang="0">
                <a:pos x="254" y="296"/>
              </a:cxn>
              <a:cxn ang="0">
                <a:pos x="210" y="307"/>
              </a:cxn>
              <a:cxn ang="0">
                <a:pos x="194" y="306"/>
              </a:cxn>
              <a:cxn ang="0">
                <a:pos x="196" y="319"/>
              </a:cxn>
              <a:cxn ang="0">
                <a:pos x="185" y="349"/>
              </a:cxn>
              <a:cxn ang="0">
                <a:pos x="156" y="360"/>
              </a:cxn>
              <a:cxn ang="0">
                <a:pos x="146" y="359"/>
              </a:cxn>
              <a:cxn ang="0">
                <a:pos x="120" y="386"/>
              </a:cxn>
              <a:cxn ang="0">
                <a:pos x="106" y="494"/>
              </a:cxn>
              <a:cxn ang="0">
                <a:pos x="101" y="335"/>
              </a:cxn>
              <a:cxn ang="0">
                <a:pos x="79" y="353"/>
              </a:cxn>
              <a:cxn ang="0">
                <a:pos x="48" y="352"/>
              </a:cxn>
              <a:cxn ang="0">
                <a:pos x="25" y="329"/>
              </a:cxn>
              <a:cxn ang="0">
                <a:pos x="21" y="307"/>
              </a:cxn>
              <a:cxn ang="0">
                <a:pos x="23" y="299"/>
              </a:cxn>
              <a:cxn ang="0">
                <a:pos x="4" y="280"/>
              </a:cxn>
              <a:cxn ang="0">
                <a:pos x="3" y="252"/>
              </a:cxn>
              <a:cxn ang="0">
                <a:pos x="17" y="233"/>
              </a:cxn>
              <a:cxn ang="0">
                <a:pos x="20" y="214"/>
              </a:cxn>
              <a:cxn ang="0">
                <a:pos x="20" y="179"/>
              </a:cxn>
              <a:cxn ang="0">
                <a:pos x="43" y="154"/>
              </a:cxn>
              <a:cxn ang="0">
                <a:pos x="59" y="149"/>
              </a:cxn>
              <a:cxn ang="0">
                <a:pos x="70" y="123"/>
              </a:cxn>
              <a:cxn ang="0">
                <a:pos x="57" y="94"/>
              </a:cxn>
              <a:cxn ang="0">
                <a:pos x="57" y="57"/>
              </a:cxn>
              <a:cxn ang="0">
                <a:pos x="78" y="24"/>
              </a:cxn>
              <a:cxn ang="0">
                <a:pos x="111" y="3"/>
              </a:cxn>
            </a:cxnLst>
            <a:rect l="0" t="0" r="r" b="b"/>
            <a:pathLst>
              <a:path w="297" h="494">
                <a:moveTo>
                  <a:pt x="117" y="330"/>
                </a:moveTo>
                <a:lnTo>
                  <a:pt x="119" y="371"/>
                </a:lnTo>
                <a:lnTo>
                  <a:pt x="135" y="355"/>
                </a:lnTo>
                <a:lnTo>
                  <a:pt x="127" y="348"/>
                </a:lnTo>
                <a:lnTo>
                  <a:pt x="120" y="340"/>
                </a:lnTo>
                <a:lnTo>
                  <a:pt x="117" y="330"/>
                </a:lnTo>
                <a:close/>
                <a:moveTo>
                  <a:pt x="105" y="296"/>
                </a:moveTo>
                <a:lnTo>
                  <a:pt x="104" y="297"/>
                </a:lnTo>
                <a:lnTo>
                  <a:pt x="105" y="299"/>
                </a:lnTo>
                <a:lnTo>
                  <a:pt x="106" y="303"/>
                </a:lnTo>
                <a:lnTo>
                  <a:pt x="106" y="296"/>
                </a:lnTo>
                <a:lnTo>
                  <a:pt x="105" y="296"/>
                </a:lnTo>
                <a:close/>
                <a:moveTo>
                  <a:pt x="128" y="273"/>
                </a:moveTo>
                <a:lnTo>
                  <a:pt x="123" y="284"/>
                </a:lnTo>
                <a:lnTo>
                  <a:pt x="113" y="292"/>
                </a:lnTo>
                <a:lnTo>
                  <a:pt x="116" y="315"/>
                </a:lnTo>
                <a:lnTo>
                  <a:pt x="119" y="303"/>
                </a:lnTo>
                <a:lnTo>
                  <a:pt x="126" y="292"/>
                </a:lnTo>
                <a:lnTo>
                  <a:pt x="135" y="284"/>
                </a:lnTo>
                <a:lnTo>
                  <a:pt x="147" y="280"/>
                </a:lnTo>
                <a:lnTo>
                  <a:pt x="146" y="277"/>
                </a:lnTo>
                <a:lnTo>
                  <a:pt x="143" y="276"/>
                </a:lnTo>
                <a:lnTo>
                  <a:pt x="142" y="274"/>
                </a:lnTo>
                <a:lnTo>
                  <a:pt x="133" y="274"/>
                </a:lnTo>
                <a:lnTo>
                  <a:pt x="128" y="273"/>
                </a:lnTo>
                <a:close/>
                <a:moveTo>
                  <a:pt x="154" y="150"/>
                </a:moveTo>
                <a:lnTo>
                  <a:pt x="153" y="152"/>
                </a:lnTo>
                <a:lnTo>
                  <a:pt x="156" y="152"/>
                </a:lnTo>
                <a:lnTo>
                  <a:pt x="156" y="150"/>
                </a:lnTo>
                <a:lnTo>
                  <a:pt x="154" y="150"/>
                </a:lnTo>
                <a:close/>
                <a:moveTo>
                  <a:pt x="132" y="0"/>
                </a:moveTo>
                <a:lnTo>
                  <a:pt x="151" y="3"/>
                </a:lnTo>
                <a:lnTo>
                  <a:pt x="170" y="11"/>
                </a:lnTo>
                <a:lnTo>
                  <a:pt x="185" y="24"/>
                </a:lnTo>
                <a:lnTo>
                  <a:pt x="198" y="38"/>
                </a:lnTo>
                <a:lnTo>
                  <a:pt x="206" y="57"/>
                </a:lnTo>
                <a:lnTo>
                  <a:pt x="208" y="78"/>
                </a:lnTo>
                <a:lnTo>
                  <a:pt x="206" y="94"/>
                </a:lnTo>
                <a:lnTo>
                  <a:pt x="201" y="109"/>
                </a:lnTo>
                <a:lnTo>
                  <a:pt x="216" y="111"/>
                </a:lnTo>
                <a:lnTo>
                  <a:pt x="229" y="118"/>
                </a:lnTo>
                <a:lnTo>
                  <a:pt x="238" y="128"/>
                </a:lnTo>
                <a:lnTo>
                  <a:pt x="245" y="142"/>
                </a:lnTo>
                <a:lnTo>
                  <a:pt x="262" y="152"/>
                </a:lnTo>
                <a:lnTo>
                  <a:pt x="276" y="165"/>
                </a:lnTo>
                <a:lnTo>
                  <a:pt x="287" y="182"/>
                </a:lnTo>
                <a:lnTo>
                  <a:pt x="294" y="200"/>
                </a:lnTo>
                <a:lnTo>
                  <a:pt x="297" y="221"/>
                </a:lnTo>
                <a:lnTo>
                  <a:pt x="293" y="244"/>
                </a:lnTo>
                <a:lnTo>
                  <a:pt x="285" y="265"/>
                </a:lnTo>
                <a:lnTo>
                  <a:pt x="271" y="282"/>
                </a:lnTo>
                <a:lnTo>
                  <a:pt x="254" y="296"/>
                </a:lnTo>
                <a:lnTo>
                  <a:pt x="233" y="304"/>
                </a:lnTo>
                <a:lnTo>
                  <a:pt x="210" y="307"/>
                </a:lnTo>
                <a:lnTo>
                  <a:pt x="199" y="307"/>
                </a:lnTo>
                <a:lnTo>
                  <a:pt x="194" y="306"/>
                </a:lnTo>
                <a:lnTo>
                  <a:pt x="195" y="312"/>
                </a:lnTo>
                <a:lnTo>
                  <a:pt x="196" y="319"/>
                </a:lnTo>
                <a:lnTo>
                  <a:pt x="193" y="335"/>
                </a:lnTo>
                <a:lnTo>
                  <a:pt x="185" y="349"/>
                </a:lnTo>
                <a:lnTo>
                  <a:pt x="171" y="357"/>
                </a:lnTo>
                <a:lnTo>
                  <a:pt x="156" y="360"/>
                </a:lnTo>
                <a:lnTo>
                  <a:pt x="150" y="360"/>
                </a:lnTo>
                <a:lnTo>
                  <a:pt x="146" y="359"/>
                </a:lnTo>
                <a:lnTo>
                  <a:pt x="141" y="357"/>
                </a:lnTo>
                <a:lnTo>
                  <a:pt x="120" y="386"/>
                </a:lnTo>
                <a:lnTo>
                  <a:pt x="128" y="493"/>
                </a:lnTo>
                <a:lnTo>
                  <a:pt x="106" y="494"/>
                </a:lnTo>
                <a:lnTo>
                  <a:pt x="106" y="322"/>
                </a:lnTo>
                <a:lnTo>
                  <a:pt x="101" y="335"/>
                </a:lnTo>
                <a:lnTo>
                  <a:pt x="91" y="346"/>
                </a:lnTo>
                <a:lnTo>
                  <a:pt x="79" y="353"/>
                </a:lnTo>
                <a:lnTo>
                  <a:pt x="65" y="356"/>
                </a:lnTo>
                <a:lnTo>
                  <a:pt x="48" y="352"/>
                </a:lnTo>
                <a:lnTo>
                  <a:pt x="34" y="343"/>
                </a:lnTo>
                <a:lnTo>
                  <a:pt x="25" y="329"/>
                </a:lnTo>
                <a:lnTo>
                  <a:pt x="21" y="312"/>
                </a:lnTo>
                <a:lnTo>
                  <a:pt x="21" y="307"/>
                </a:lnTo>
                <a:lnTo>
                  <a:pt x="22" y="304"/>
                </a:lnTo>
                <a:lnTo>
                  <a:pt x="23" y="299"/>
                </a:lnTo>
                <a:lnTo>
                  <a:pt x="11" y="291"/>
                </a:lnTo>
                <a:lnTo>
                  <a:pt x="4" y="280"/>
                </a:lnTo>
                <a:lnTo>
                  <a:pt x="0" y="265"/>
                </a:lnTo>
                <a:lnTo>
                  <a:pt x="3" y="252"/>
                </a:lnTo>
                <a:lnTo>
                  <a:pt x="8" y="241"/>
                </a:lnTo>
                <a:lnTo>
                  <a:pt x="17" y="233"/>
                </a:lnTo>
                <a:lnTo>
                  <a:pt x="28" y="228"/>
                </a:lnTo>
                <a:lnTo>
                  <a:pt x="20" y="214"/>
                </a:lnTo>
                <a:lnTo>
                  <a:pt x="17" y="198"/>
                </a:lnTo>
                <a:lnTo>
                  <a:pt x="20" y="179"/>
                </a:lnTo>
                <a:lnTo>
                  <a:pt x="29" y="165"/>
                </a:lnTo>
                <a:lnTo>
                  <a:pt x="43" y="154"/>
                </a:lnTo>
                <a:lnTo>
                  <a:pt x="60" y="149"/>
                </a:lnTo>
                <a:lnTo>
                  <a:pt x="59" y="149"/>
                </a:lnTo>
                <a:lnTo>
                  <a:pt x="63" y="134"/>
                </a:lnTo>
                <a:lnTo>
                  <a:pt x="70" y="123"/>
                </a:lnTo>
                <a:lnTo>
                  <a:pt x="61" y="109"/>
                </a:lnTo>
                <a:lnTo>
                  <a:pt x="57" y="94"/>
                </a:lnTo>
                <a:lnTo>
                  <a:pt x="55" y="78"/>
                </a:lnTo>
                <a:lnTo>
                  <a:pt x="57" y="57"/>
                </a:lnTo>
                <a:lnTo>
                  <a:pt x="65" y="38"/>
                </a:lnTo>
                <a:lnTo>
                  <a:pt x="78" y="24"/>
                </a:lnTo>
                <a:lnTo>
                  <a:pt x="93" y="11"/>
                </a:lnTo>
                <a:lnTo>
                  <a:pt x="111" y="3"/>
                </a:lnTo>
                <a:lnTo>
                  <a:pt x="1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718" name="Group 717"/>
          <p:cNvGrpSpPr/>
          <p:nvPr/>
        </p:nvGrpSpPr>
        <p:grpSpPr>
          <a:xfrm>
            <a:off x="1177270" y="2362200"/>
            <a:ext cx="584523" cy="2190185"/>
            <a:chOff x="9066212" y="3962400"/>
            <a:chExt cx="584523" cy="2190185"/>
          </a:xfrm>
        </p:grpSpPr>
        <p:sp>
          <p:nvSpPr>
            <p:cNvPr id="719" name="Freeform 29"/>
            <p:cNvSpPr>
              <a:spLocks/>
            </p:cNvSpPr>
            <p:nvPr/>
          </p:nvSpPr>
          <p:spPr bwMode="auto">
            <a:xfrm>
              <a:off x="9198735" y="3962400"/>
              <a:ext cx="319476" cy="889799"/>
            </a:xfrm>
            <a:custGeom>
              <a:avLst/>
              <a:gdLst/>
              <a:ahLst/>
              <a:cxnLst>
                <a:cxn ang="0">
                  <a:pos x="134" y="0"/>
                </a:cxn>
                <a:cxn ang="0">
                  <a:pos x="241" y="136"/>
                </a:cxn>
                <a:cxn ang="0">
                  <a:pos x="270" y="136"/>
                </a:cxn>
                <a:cxn ang="0">
                  <a:pos x="270" y="752"/>
                </a:cxn>
                <a:cxn ang="0">
                  <a:pos x="0" y="752"/>
                </a:cxn>
                <a:cxn ang="0">
                  <a:pos x="0" y="136"/>
                </a:cxn>
                <a:cxn ang="0">
                  <a:pos x="28" y="136"/>
                </a:cxn>
                <a:cxn ang="0">
                  <a:pos x="134" y="0"/>
                </a:cxn>
              </a:cxnLst>
              <a:rect l="0" t="0" r="r" b="b"/>
              <a:pathLst>
                <a:path w="270" h="752">
                  <a:moveTo>
                    <a:pt x="134" y="0"/>
                  </a:moveTo>
                  <a:lnTo>
                    <a:pt x="241" y="136"/>
                  </a:lnTo>
                  <a:lnTo>
                    <a:pt x="270" y="136"/>
                  </a:lnTo>
                  <a:lnTo>
                    <a:pt x="270" y="752"/>
                  </a:lnTo>
                  <a:lnTo>
                    <a:pt x="0" y="752"/>
                  </a:lnTo>
                  <a:lnTo>
                    <a:pt x="0" y="136"/>
                  </a:lnTo>
                  <a:lnTo>
                    <a:pt x="28" y="136"/>
                  </a:lnTo>
                  <a:lnTo>
                    <a:pt x="13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Rectangle 30"/>
            <p:cNvSpPr>
              <a:spLocks noChangeArrowheads="1"/>
            </p:cNvSpPr>
            <p:nvPr/>
          </p:nvSpPr>
          <p:spPr bwMode="auto">
            <a:xfrm>
              <a:off x="9327710" y="4161185"/>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1" name="Rectangle 31"/>
            <p:cNvSpPr>
              <a:spLocks noChangeArrowheads="1"/>
            </p:cNvSpPr>
            <p:nvPr/>
          </p:nvSpPr>
          <p:spPr bwMode="auto">
            <a:xfrm>
              <a:off x="9414086" y="4161185"/>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2" name="Rectangle 32"/>
            <p:cNvSpPr>
              <a:spLocks noChangeArrowheads="1"/>
            </p:cNvSpPr>
            <p:nvPr/>
          </p:nvSpPr>
          <p:spPr bwMode="auto">
            <a:xfrm>
              <a:off x="9238966" y="4161185"/>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3" name="Rectangle 33"/>
            <p:cNvSpPr>
              <a:spLocks noChangeArrowheads="1"/>
            </p:cNvSpPr>
            <p:nvPr/>
          </p:nvSpPr>
          <p:spPr bwMode="auto">
            <a:xfrm>
              <a:off x="9327710" y="4274776"/>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4" name="Rectangle 34"/>
            <p:cNvSpPr>
              <a:spLocks noChangeArrowheads="1"/>
            </p:cNvSpPr>
            <p:nvPr/>
          </p:nvSpPr>
          <p:spPr bwMode="auto">
            <a:xfrm>
              <a:off x="9414086" y="4274776"/>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5" name="Rectangle 35"/>
            <p:cNvSpPr>
              <a:spLocks noChangeArrowheads="1"/>
            </p:cNvSpPr>
            <p:nvPr/>
          </p:nvSpPr>
          <p:spPr bwMode="auto">
            <a:xfrm>
              <a:off x="9238966" y="4274776"/>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6" name="Rectangle 36"/>
            <p:cNvSpPr>
              <a:spLocks noChangeArrowheads="1"/>
            </p:cNvSpPr>
            <p:nvPr/>
          </p:nvSpPr>
          <p:spPr bwMode="auto">
            <a:xfrm>
              <a:off x="9327710" y="4388368"/>
              <a:ext cx="62712" cy="86377"/>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7" name="Rectangle 37"/>
            <p:cNvSpPr>
              <a:spLocks noChangeArrowheads="1"/>
            </p:cNvSpPr>
            <p:nvPr/>
          </p:nvSpPr>
          <p:spPr bwMode="auto">
            <a:xfrm>
              <a:off x="9414086" y="4388368"/>
              <a:ext cx="65079" cy="86377"/>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8" name="Rectangle 38"/>
            <p:cNvSpPr>
              <a:spLocks noChangeArrowheads="1"/>
            </p:cNvSpPr>
            <p:nvPr/>
          </p:nvSpPr>
          <p:spPr bwMode="auto">
            <a:xfrm>
              <a:off x="9238966" y="4388368"/>
              <a:ext cx="63895" cy="86377"/>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9" name="Rectangle 39"/>
            <p:cNvSpPr>
              <a:spLocks noChangeArrowheads="1"/>
            </p:cNvSpPr>
            <p:nvPr/>
          </p:nvSpPr>
          <p:spPr bwMode="auto">
            <a:xfrm>
              <a:off x="9327710" y="4500776"/>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0" name="Rectangle 40"/>
            <p:cNvSpPr>
              <a:spLocks noChangeArrowheads="1"/>
            </p:cNvSpPr>
            <p:nvPr/>
          </p:nvSpPr>
          <p:spPr bwMode="auto">
            <a:xfrm>
              <a:off x="9414086" y="4500776"/>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1" name="Rectangle 41"/>
            <p:cNvSpPr>
              <a:spLocks noChangeArrowheads="1"/>
            </p:cNvSpPr>
            <p:nvPr/>
          </p:nvSpPr>
          <p:spPr bwMode="auto">
            <a:xfrm>
              <a:off x="9238966" y="4500776"/>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2" name="Rectangle 42"/>
            <p:cNvSpPr>
              <a:spLocks noChangeArrowheads="1"/>
            </p:cNvSpPr>
            <p:nvPr/>
          </p:nvSpPr>
          <p:spPr bwMode="auto">
            <a:xfrm>
              <a:off x="9327710" y="4614367"/>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3" name="Rectangle 43"/>
            <p:cNvSpPr>
              <a:spLocks noChangeArrowheads="1"/>
            </p:cNvSpPr>
            <p:nvPr/>
          </p:nvSpPr>
          <p:spPr bwMode="auto">
            <a:xfrm>
              <a:off x="9414086" y="4614367"/>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4" name="Rectangle 44"/>
            <p:cNvSpPr>
              <a:spLocks noChangeArrowheads="1"/>
            </p:cNvSpPr>
            <p:nvPr/>
          </p:nvSpPr>
          <p:spPr bwMode="auto">
            <a:xfrm>
              <a:off x="9238966" y="4614367"/>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5" name="Rectangle 45"/>
            <p:cNvSpPr>
              <a:spLocks noChangeArrowheads="1"/>
            </p:cNvSpPr>
            <p:nvPr/>
          </p:nvSpPr>
          <p:spPr bwMode="auto">
            <a:xfrm>
              <a:off x="9066212" y="4740975"/>
              <a:ext cx="584523" cy="1411610"/>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6" name="Rectangle 46"/>
            <p:cNvSpPr>
              <a:spLocks noChangeArrowheads="1"/>
            </p:cNvSpPr>
            <p:nvPr/>
          </p:nvSpPr>
          <p:spPr bwMode="auto">
            <a:xfrm>
              <a:off x="9191636" y="4782388"/>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7" name="Rectangle 47"/>
            <p:cNvSpPr>
              <a:spLocks noChangeArrowheads="1"/>
            </p:cNvSpPr>
            <p:nvPr/>
          </p:nvSpPr>
          <p:spPr bwMode="auto">
            <a:xfrm>
              <a:off x="9279196" y="478238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8" name="Rectangle 48"/>
            <p:cNvSpPr>
              <a:spLocks noChangeArrowheads="1"/>
            </p:cNvSpPr>
            <p:nvPr/>
          </p:nvSpPr>
          <p:spPr bwMode="auto">
            <a:xfrm>
              <a:off x="9104076" y="478238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9" name="Rectangle 49"/>
            <p:cNvSpPr>
              <a:spLocks noChangeArrowheads="1"/>
            </p:cNvSpPr>
            <p:nvPr/>
          </p:nvSpPr>
          <p:spPr bwMode="auto">
            <a:xfrm>
              <a:off x="9191636" y="4895979"/>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0" name="Rectangle 50"/>
            <p:cNvSpPr>
              <a:spLocks noChangeArrowheads="1"/>
            </p:cNvSpPr>
            <p:nvPr/>
          </p:nvSpPr>
          <p:spPr bwMode="auto">
            <a:xfrm>
              <a:off x="9279196" y="489597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1" name="Rectangle 51"/>
            <p:cNvSpPr>
              <a:spLocks noChangeArrowheads="1"/>
            </p:cNvSpPr>
            <p:nvPr/>
          </p:nvSpPr>
          <p:spPr bwMode="auto">
            <a:xfrm>
              <a:off x="9104076" y="489597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52"/>
            <p:cNvSpPr>
              <a:spLocks noChangeArrowheads="1"/>
            </p:cNvSpPr>
            <p:nvPr/>
          </p:nvSpPr>
          <p:spPr bwMode="auto">
            <a:xfrm>
              <a:off x="9191636" y="5008388"/>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3" name="Rectangle 53"/>
            <p:cNvSpPr>
              <a:spLocks noChangeArrowheads="1"/>
            </p:cNvSpPr>
            <p:nvPr/>
          </p:nvSpPr>
          <p:spPr bwMode="auto">
            <a:xfrm>
              <a:off x="9279196" y="500838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54"/>
            <p:cNvSpPr>
              <a:spLocks noChangeArrowheads="1"/>
            </p:cNvSpPr>
            <p:nvPr/>
          </p:nvSpPr>
          <p:spPr bwMode="auto">
            <a:xfrm>
              <a:off x="9104076" y="500838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Rectangle 55"/>
            <p:cNvSpPr>
              <a:spLocks noChangeArrowheads="1"/>
            </p:cNvSpPr>
            <p:nvPr/>
          </p:nvSpPr>
          <p:spPr bwMode="auto">
            <a:xfrm>
              <a:off x="9191636" y="5121979"/>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56"/>
            <p:cNvSpPr>
              <a:spLocks noChangeArrowheads="1"/>
            </p:cNvSpPr>
            <p:nvPr/>
          </p:nvSpPr>
          <p:spPr bwMode="auto">
            <a:xfrm>
              <a:off x="9279196" y="512197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57"/>
            <p:cNvSpPr>
              <a:spLocks noChangeArrowheads="1"/>
            </p:cNvSpPr>
            <p:nvPr/>
          </p:nvSpPr>
          <p:spPr bwMode="auto">
            <a:xfrm>
              <a:off x="9104076" y="512197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58"/>
            <p:cNvSpPr>
              <a:spLocks noChangeArrowheads="1"/>
            </p:cNvSpPr>
            <p:nvPr/>
          </p:nvSpPr>
          <p:spPr bwMode="auto">
            <a:xfrm>
              <a:off x="9191636" y="5235571"/>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59"/>
            <p:cNvSpPr>
              <a:spLocks noChangeArrowheads="1"/>
            </p:cNvSpPr>
            <p:nvPr/>
          </p:nvSpPr>
          <p:spPr bwMode="auto">
            <a:xfrm>
              <a:off x="9279196" y="523557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60"/>
            <p:cNvSpPr>
              <a:spLocks noChangeArrowheads="1"/>
            </p:cNvSpPr>
            <p:nvPr/>
          </p:nvSpPr>
          <p:spPr bwMode="auto">
            <a:xfrm>
              <a:off x="9104076" y="523557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61"/>
            <p:cNvSpPr>
              <a:spLocks noChangeArrowheads="1"/>
            </p:cNvSpPr>
            <p:nvPr/>
          </p:nvSpPr>
          <p:spPr bwMode="auto">
            <a:xfrm>
              <a:off x="9453133" y="478238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62"/>
            <p:cNvSpPr>
              <a:spLocks noChangeArrowheads="1"/>
            </p:cNvSpPr>
            <p:nvPr/>
          </p:nvSpPr>
          <p:spPr bwMode="auto">
            <a:xfrm>
              <a:off x="9539510" y="4782388"/>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63"/>
            <p:cNvSpPr>
              <a:spLocks noChangeArrowheads="1"/>
            </p:cNvSpPr>
            <p:nvPr/>
          </p:nvSpPr>
          <p:spPr bwMode="auto">
            <a:xfrm>
              <a:off x="9364390" y="478238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64"/>
            <p:cNvSpPr>
              <a:spLocks noChangeArrowheads="1"/>
            </p:cNvSpPr>
            <p:nvPr/>
          </p:nvSpPr>
          <p:spPr bwMode="auto">
            <a:xfrm>
              <a:off x="9453133" y="489597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65"/>
            <p:cNvSpPr>
              <a:spLocks noChangeArrowheads="1"/>
            </p:cNvSpPr>
            <p:nvPr/>
          </p:nvSpPr>
          <p:spPr bwMode="auto">
            <a:xfrm>
              <a:off x="9539510" y="4895979"/>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Rectangle 66"/>
            <p:cNvSpPr>
              <a:spLocks noChangeArrowheads="1"/>
            </p:cNvSpPr>
            <p:nvPr/>
          </p:nvSpPr>
          <p:spPr bwMode="auto">
            <a:xfrm>
              <a:off x="9364390" y="489597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7" name="Rectangle 67"/>
            <p:cNvSpPr>
              <a:spLocks noChangeArrowheads="1"/>
            </p:cNvSpPr>
            <p:nvPr/>
          </p:nvSpPr>
          <p:spPr bwMode="auto">
            <a:xfrm>
              <a:off x="9453133" y="500838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8" name="Rectangle 68"/>
            <p:cNvSpPr>
              <a:spLocks noChangeArrowheads="1"/>
            </p:cNvSpPr>
            <p:nvPr/>
          </p:nvSpPr>
          <p:spPr bwMode="auto">
            <a:xfrm>
              <a:off x="9539510" y="5008388"/>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9" name="Rectangle 69"/>
            <p:cNvSpPr>
              <a:spLocks noChangeArrowheads="1"/>
            </p:cNvSpPr>
            <p:nvPr/>
          </p:nvSpPr>
          <p:spPr bwMode="auto">
            <a:xfrm>
              <a:off x="9364390" y="500838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0" name="Rectangle 70"/>
            <p:cNvSpPr>
              <a:spLocks noChangeArrowheads="1"/>
            </p:cNvSpPr>
            <p:nvPr/>
          </p:nvSpPr>
          <p:spPr bwMode="auto">
            <a:xfrm>
              <a:off x="9453133" y="512197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71"/>
            <p:cNvSpPr>
              <a:spLocks noChangeArrowheads="1"/>
            </p:cNvSpPr>
            <p:nvPr/>
          </p:nvSpPr>
          <p:spPr bwMode="auto">
            <a:xfrm>
              <a:off x="9539510" y="5121979"/>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72"/>
            <p:cNvSpPr>
              <a:spLocks noChangeArrowheads="1"/>
            </p:cNvSpPr>
            <p:nvPr/>
          </p:nvSpPr>
          <p:spPr bwMode="auto">
            <a:xfrm>
              <a:off x="9364390" y="512197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73"/>
            <p:cNvSpPr>
              <a:spLocks noChangeArrowheads="1"/>
            </p:cNvSpPr>
            <p:nvPr/>
          </p:nvSpPr>
          <p:spPr bwMode="auto">
            <a:xfrm>
              <a:off x="9453133" y="523557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74"/>
            <p:cNvSpPr>
              <a:spLocks noChangeArrowheads="1"/>
            </p:cNvSpPr>
            <p:nvPr/>
          </p:nvSpPr>
          <p:spPr bwMode="auto">
            <a:xfrm>
              <a:off x="9539510" y="5235571"/>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75"/>
            <p:cNvSpPr>
              <a:spLocks noChangeArrowheads="1"/>
            </p:cNvSpPr>
            <p:nvPr/>
          </p:nvSpPr>
          <p:spPr bwMode="auto">
            <a:xfrm>
              <a:off x="9364390" y="523557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76"/>
            <p:cNvSpPr>
              <a:spLocks noChangeArrowheads="1"/>
            </p:cNvSpPr>
            <p:nvPr/>
          </p:nvSpPr>
          <p:spPr bwMode="auto">
            <a:xfrm>
              <a:off x="9191636" y="5352711"/>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Rectangle 77"/>
            <p:cNvSpPr>
              <a:spLocks noChangeArrowheads="1"/>
            </p:cNvSpPr>
            <p:nvPr/>
          </p:nvSpPr>
          <p:spPr bwMode="auto">
            <a:xfrm>
              <a:off x="9279196" y="535271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8" name="Rectangle 78"/>
            <p:cNvSpPr>
              <a:spLocks noChangeArrowheads="1"/>
            </p:cNvSpPr>
            <p:nvPr/>
          </p:nvSpPr>
          <p:spPr bwMode="auto">
            <a:xfrm>
              <a:off x="9104076" y="535271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Rectangle 79"/>
            <p:cNvSpPr>
              <a:spLocks noChangeArrowheads="1"/>
            </p:cNvSpPr>
            <p:nvPr/>
          </p:nvSpPr>
          <p:spPr bwMode="auto">
            <a:xfrm>
              <a:off x="9191636" y="5466303"/>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Rectangle 80"/>
            <p:cNvSpPr>
              <a:spLocks noChangeArrowheads="1"/>
            </p:cNvSpPr>
            <p:nvPr/>
          </p:nvSpPr>
          <p:spPr bwMode="auto">
            <a:xfrm>
              <a:off x="9279196" y="5466303"/>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81"/>
            <p:cNvSpPr>
              <a:spLocks noChangeArrowheads="1"/>
            </p:cNvSpPr>
            <p:nvPr/>
          </p:nvSpPr>
          <p:spPr bwMode="auto">
            <a:xfrm>
              <a:off x="9104076" y="5466303"/>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82"/>
            <p:cNvSpPr>
              <a:spLocks noChangeArrowheads="1"/>
            </p:cNvSpPr>
            <p:nvPr/>
          </p:nvSpPr>
          <p:spPr bwMode="auto">
            <a:xfrm>
              <a:off x="9191636" y="5578711"/>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83"/>
            <p:cNvSpPr>
              <a:spLocks noChangeArrowheads="1"/>
            </p:cNvSpPr>
            <p:nvPr/>
          </p:nvSpPr>
          <p:spPr bwMode="auto">
            <a:xfrm>
              <a:off x="9279196" y="557871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84"/>
            <p:cNvSpPr>
              <a:spLocks noChangeArrowheads="1"/>
            </p:cNvSpPr>
            <p:nvPr/>
          </p:nvSpPr>
          <p:spPr bwMode="auto">
            <a:xfrm>
              <a:off x="9104076" y="557871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85"/>
            <p:cNvSpPr>
              <a:spLocks noChangeArrowheads="1"/>
            </p:cNvSpPr>
            <p:nvPr/>
          </p:nvSpPr>
          <p:spPr bwMode="auto">
            <a:xfrm>
              <a:off x="9191636" y="5692303"/>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Rectangle 86"/>
            <p:cNvSpPr>
              <a:spLocks noChangeArrowheads="1"/>
            </p:cNvSpPr>
            <p:nvPr/>
          </p:nvSpPr>
          <p:spPr bwMode="auto">
            <a:xfrm>
              <a:off x="9279196" y="5692303"/>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7" name="Rectangle 87"/>
            <p:cNvSpPr>
              <a:spLocks noChangeArrowheads="1"/>
            </p:cNvSpPr>
            <p:nvPr/>
          </p:nvSpPr>
          <p:spPr bwMode="auto">
            <a:xfrm>
              <a:off x="9104076" y="5692303"/>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88"/>
            <p:cNvSpPr>
              <a:spLocks noChangeArrowheads="1"/>
            </p:cNvSpPr>
            <p:nvPr/>
          </p:nvSpPr>
          <p:spPr bwMode="auto">
            <a:xfrm>
              <a:off x="9191636" y="5805894"/>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89"/>
            <p:cNvSpPr>
              <a:spLocks noChangeArrowheads="1"/>
            </p:cNvSpPr>
            <p:nvPr/>
          </p:nvSpPr>
          <p:spPr bwMode="auto">
            <a:xfrm>
              <a:off x="9279196" y="580589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90"/>
            <p:cNvSpPr>
              <a:spLocks noChangeArrowheads="1"/>
            </p:cNvSpPr>
            <p:nvPr/>
          </p:nvSpPr>
          <p:spPr bwMode="auto">
            <a:xfrm>
              <a:off x="9104076" y="580589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91"/>
            <p:cNvSpPr>
              <a:spLocks noChangeArrowheads="1"/>
            </p:cNvSpPr>
            <p:nvPr/>
          </p:nvSpPr>
          <p:spPr bwMode="auto">
            <a:xfrm>
              <a:off x="9453133" y="535271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Rectangle 92"/>
            <p:cNvSpPr>
              <a:spLocks noChangeArrowheads="1"/>
            </p:cNvSpPr>
            <p:nvPr/>
          </p:nvSpPr>
          <p:spPr bwMode="auto">
            <a:xfrm>
              <a:off x="9539510" y="5352711"/>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3" name="Rectangle 93"/>
            <p:cNvSpPr>
              <a:spLocks noChangeArrowheads="1"/>
            </p:cNvSpPr>
            <p:nvPr/>
          </p:nvSpPr>
          <p:spPr bwMode="auto">
            <a:xfrm>
              <a:off x="9364390" y="535271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4" name="Rectangle 94"/>
            <p:cNvSpPr>
              <a:spLocks noChangeArrowheads="1"/>
            </p:cNvSpPr>
            <p:nvPr/>
          </p:nvSpPr>
          <p:spPr bwMode="auto">
            <a:xfrm>
              <a:off x="9453133" y="5466303"/>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5" name="Rectangle 95"/>
            <p:cNvSpPr>
              <a:spLocks noChangeArrowheads="1"/>
            </p:cNvSpPr>
            <p:nvPr/>
          </p:nvSpPr>
          <p:spPr bwMode="auto">
            <a:xfrm>
              <a:off x="9539510" y="5466303"/>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6" name="Rectangle 96"/>
            <p:cNvSpPr>
              <a:spLocks noChangeArrowheads="1"/>
            </p:cNvSpPr>
            <p:nvPr/>
          </p:nvSpPr>
          <p:spPr bwMode="auto">
            <a:xfrm>
              <a:off x="9364390" y="5466303"/>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7" name="Rectangle 97"/>
            <p:cNvSpPr>
              <a:spLocks noChangeArrowheads="1"/>
            </p:cNvSpPr>
            <p:nvPr/>
          </p:nvSpPr>
          <p:spPr bwMode="auto">
            <a:xfrm>
              <a:off x="9453133" y="557871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8" name="Rectangle 98"/>
            <p:cNvSpPr>
              <a:spLocks noChangeArrowheads="1"/>
            </p:cNvSpPr>
            <p:nvPr/>
          </p:nvSpPr>
          <p:spPr bwMode="auto">
            <a:xfrm>
              <a:off x="9539510" y="5578711"/>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9" name="Rectangle 99"/>
            <p:cNvSpPr>
              <a:spLocks noChangeArrowheads="1"/>
            </p:cNvSpPr>
            <p:nvPr/>
          </p:nvSpPr>
          <p:spPr bwMode="auto">
            <a:xfrm>
              <a:off x="9364390" y="557871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0" name="Rectangle 100"/>
            <p:cNvSpPr>
              <a:spLocks noChangeArrowheads="1"/>
            </p:cNvSpPr>
            <p:nvPr/>
          </p:nvSpPr>
          <p:spPr bwMode="auto">
            <a:xfrm>
              <a:off x="9453133" y="5692303"/>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1" name="Rectangle 101"/>
            <p:cNvSpPr>
              <a:spLocks noChangeArrowheads="1"/>
            </p:cNvSpPr>
            <p:nvPr/>
          </p:nvSpPr>
          <p:spPr bwMode="auto">
            <a:xfrm>
              <a:off x="9539510" y="5692303"/>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02"/>
            <p:cNvSpPr>
              <a:spLocks noChangeArrowheads="1"/>
            </p:cNvSpPr>
            <p:nvPr/>
          </p:nvSpPr>
          <p:spPr bwMode="auto">
            <a:xfrm>
              <a:off x="9364390" y="5692303"/>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03"/>
            <p:cNvSpPr>
              <a:spLocks noChangeArrowheads="1"/>
            </p:cNvSpPr>
            <p:nvPr/>
          </p:nvSpPr>
          <p:spPr bwMode="auto">
            <a:xfrm>
              <a:off x="9453133" y="580589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04"/>
            <p:cNvSpPr>
              <a:spLocks noChangeArrowheads="1"/>
            </p:cNvSpPr>
            <p:nvPr/>
          </p:nvSpPr>
          <p:spPr bwMode="auto">
            <a:xfrm>
              <a:off x="9539510" y="5805894"/>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05"/>
            <p:cNvSpPr>
              <a:spLocks noChangeArrowheads="1"/>
            </p:cNvSpPr>
            <p:nvPr/>
          </p:nvSpPr>
          <p:spPr bwMode="auto">
            <a:xfrm>
              <a:off x="9364390" y="580589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06"/>
            <p:cNvSpPr>
              <a:spLocks noChangeArrowheads="1"/>
            </p:cNvSpPr>
            <p:nvPr/>
          </p:nvSpPr>
          <p:spPr bwMode="auto">
            <a:xfrm>
              <a:off x="9191636" y="5924219"/>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07"/>
            <p:cNvSpPr>
              <a:spLocks noChangeArrowheads="1"/>
            </p:cNvSpPr>
            <p:nvPr/>
          </p:nvSpPr>
          <p:spPr bwMode="auto">
            <a:xfrm>
              <a:off x="9279196" y="5924219"/>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08"/>
            <p:cNvSpPr>
              <a:spLocks noChangeArrowheads="1"/>
            </p:cNvSpPr>
            <p:nvPr/>
          </p:nvSpPr>
          <p:spPr bwMode="auto">
            <a:xfrm>
              <a:off x="9104076" y="5924219"/>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09"/>
            <p:cNvSpPr>
              <a:spLocks noChangeArrowheads="1"/>
            </p:cNvSpPr>
            <p:nvPr/>
          </p:nvSpPr>
          <p:spPr bwMode="auto">
            <a:xfrm>
              <a:off x="9453133" y="5924219"/>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10"/>
            <p:cNvSpPr>
              <a:spLocks noChangeArrowheads="1"/>
            </p:cNvSpPr>
            <p:nvPr/>
          </p:nvSpPr>
          <p:spPr bwMode="auto">
            <a:xfrm>
              <a:off x="9539510" y="5924219"/>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11"/>
            <p:cNvSpPr>
              <a:spLocks noChangeArrowheads="1"/>
            </p:cNvSpPr>
            <p:nvPr/>
          </p:nvSpPr>
          <p:spPr bwMode="auto">
            <a:xfrm>
              <a:off x="9364390" y="5924219"/>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02" name="Group 801"/>
          <p:cNvGrpSpPr/>
          <p:nvPr/>
        </p:nvGrpSpPr>
        <p:grpSpPr>
          <a:xfrm>
            <a:off x="2589212" y="2652095"/>
            <a:ext cx="582156" cy="1900290"/>
            <a:chOff x="8228012" y="4114800"/>
            <a:chExt cx="582156" cy="1900290"/>
          </a:xfrm>
        </p:grpSpPr>
        <p:sp>
          <p:nvSpPr>
            <p:cNvPr id="803" name="Rectangle 112"/>
            <p:cNvSpPr>
              <a:spLocks noChangeArrowheads="1"/>
            </p:cNvSpPr>
            <p:nvPr/>
          </p:nvSpPr>
          <p:spPr bwMode="auto">
            <a:xfrm>
              <a:off x="8309656" y="4515920"/>
              <a:ext cx="407036" cy="441350"/>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13"/>
            <p:cNvSpPr>
              <a:spLocks noChangeArrowheads="1"/>
            </p:cNvSpPr>
            <p:nvPr/>
          </p:nvSpPr>
          <p:spPr bwMode="auto">
            <a:xfrm>
              <a:off x="8437447" y="454905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14"/>
            <p:cNvSpPr>
              <a:spLocks noChangeArrowheads="1"/>
            </p:cNvSpPr>
            <p:nvPr/>
          </p:nvSpPr>
          <p:spPr bwMode="auto">
            <a:xfrm>
              <a:off x="8525007" y="454905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15"/>
            <p:cNvSpPr>
              <a:spLocks noChangeArrowheads="1"/>
            </p:cNvSpPr>
            <p:nvPr/>
          </p:nvSpPr>
          <p:spPr bwMode="auto">
            <a:xfrm>
              <a:off x="8349886" y="4549051"/>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16"/>
            <p:cNvSpPr>
              <a:spLocks noChangeArrowheads="1"/>
            </p:cNvSpPr>
            <p:nvPr/>
          </p:nvSpPr>
          <p:spPr bwMode="auto">
            <a:xfrm>
              <a:off x="8437447" y="466264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17"/>
            <p:cNvSpPr>
              <a:spLocks noChangeArrowheads="1"/>
            </p:cNvSpPr>
            <p:nvPr/>
          </p:nvSpPr>
          <p:spPr bwMode="auto">
            <a:xfrm>
              <a:off x="8525007" y="466264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18"/>
            <p:cNvSpPr>
              <a:spLocks noChangeArrowheads="1"/>
            </p:cNvSpPr>
            <p:nvPr/>
          </p:nvSpPr>
          <p:spPr bwMode="auto">
            <a:xfrm>
              <a:off x="8349886" y="4662642"/>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Rectangle 119"/>
            <p:cNvSpPr>
              <a:spLocks noChangeArrowheads="1"/>
            </p:cNvSpPr>
            <p:nvPr/>
          </p:nvSpPr>
          <p:spPr bwMode="auto">
            <a:xfrm>
              <a:off x="8437447" y="477623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1" name="Rectangle 120"/>
            <p:cNvSpPr>
              <a:spLocks noChangeArrowheads="1"/>
            </p:cNvSpPr>
            <p:nvPr/>
          </p:nvSpPr>
          <p:spPr bwMode="auto">
            <a:xfrm>
              <a:off x="8525007" y="477623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2" name="Rectangle 121"/>
            <p:cNvSpPr>
              <a:spLocks noChangeArrowheads="1"/>
            </p:cNvSpPr>
            <p:nvPr/>
          </p:nvSpPr>
          <p:spPr bwMode="auto">
            <a:xfrm>
              <a:off x="8606650" y="454905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3" name="Rectangle 122"/>
            <p:cNvSpPr>
              <a:spLocks noChangeArrowheads="1"/>
            </p:cNvSpPr>
            <p:nvPr/>
          </p:nvSpPr>
          <p:spPr bwMode="auto">
            <a:xfrm>
              <a:off x="8606650" y="466264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4" name="Rectangle 123"/>
            <p:cNvSpPr>
              <a:spLocks noChangeArrowheads="1"/>
            </p:cNvSpPr>
            <p:nvPr/>
          </p:nvSpPr>
          <p:spPr bwMode="auto">
            <a:xfrm>
              <a:off x="8606650" y="477623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24"/>
            <p:cNvSpPr>
              <a:spLocks noChangeArrowheads="1"/>
            </p:cNvSpPr>
            <p:nvPr/>
          </p:nvSpPr>
          <p:spPr bwMode="auto">
            <a:xfrm>
              <a:off x="8349886" y="4776234"/>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25"/>
            <p:cNvSpPr>
              <a:spLocks noChangeArrowheads="1"/>
            </p:cNvSpPr>
            <p:nvPr/>
          </p:nvSpPr>
          <p:spPr bwMode="auto">
            <a:xfrm>
              <a:off x="8259960" y="4887458"/>
              <a:ext cx="507612" cy="465015"/>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Rectangle 126"/>
            <p:cNvSpPr>
              <a:spLocks noChangeArrowheads="1"/>
            </p:cNvSpPr>
            <p:nvPr/>
          </p:nvSpPr>
          <p:spPr bwMode="auto">
            <a:xfrm>
              <a:off x="8301373" y="492413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8" name="Rectangle 127"/>
            <p:cNvSpPr>
              <a:spLocks noChangeArrowheads="1"/>
            </p:cNvSpPr>
            <p:nvPr/>
          </p:nvSpPr>
          <p:spPr bwMode="auto">
            <a:xfrm>
              <a:off x="8388933" y="492413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9" name="Rectangle 128"/>
            <p:cNvSpPr>
              <a:spLocks noChangeArrowheads="1"/>
            </p:cNvSpPr>
            <p:nvPr/>
          </p:nvSpPr>
          <p:spPr bwMode="auto">
            <a:xfrm>
              <a:off x="8565237" y="4924139"/>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0" name="Rectangle 129"/>
            <p:cNvSpPr>
              <a:spLocks noChangeArrowheads="1"/>
            </p:cNvSpPr>
            <p:nvPr/>
          </p:nvSpPr>
          <p:spPr bwMode="auto">
            <a:xfrm>
              <a:off x="8652797" y="492413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30"/>
            <p:cNvSpPr>
              <a:spLocks noChangeArrowheads="1"/>
            </p:cNvSpPr>
            <p:nvPr/>
          </p:nvSpPr>
          <p:spPr bwMode="auto">
            <a:xfrm>
              <a:off x="8477677" y="492413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Rectangle 131"/>
            <p:cNvSpPr>
              <a:spLocks noChangeArrowheads="1"/>
            </p:cNvSpPr>
            <p:nvPr/>
          </p:nvSpPr>
          <p:spPr bwMode="auto">
            <a:xfrm>
              <a:off x="8301373" y="5043647"/>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3" name="Rectangle 132"/>
            <p:cNvSpPr>
              <a:spLocks noChangeArrowheads="1"/>
            </p:cNvSpPr>
            <p:nvPr/>
          </p:nvSpPr>
          <p:spPr bwMode="auto">
            <a:xfrm>
              <a:off x="8388933" y="5043647"/>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4" name="Rectangle 133"/>
            <p:cNvSpPr>
              <a:spLocks noChangeArrowheads="1"/>
            </p:cNvSpPr>
            <p:nvPr/>
          </p:nvSpPr>
          <p:spPr bwMode="auto">
            <a:xfrm>
              <a:off x="8565237" y="5043647"/>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5" name="Rectangle 134"/>
            <p:cNvSpPr>
              <a:spLocks noChangeArrowheads="1"/>
            </p:cNvSpPr>
            <p:nvPr/>
          </p:nvSpPr>
          <p:spPr bwMode="auto">
            <a:xfrm>
              <a:off x="8652797" y="5043647"/>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35"/>
            <p:cNvSpPr>
              <a:spLocks noChangeArrowheads="1"/>
            </p:cNvSpPr>
            <p:nvPr/>
          </p:nvSpPr>
          <p:spPr bwMode="auto">
            <a:xfrm>
              <a:off x="8477677" y="5043647"/>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Rectangle 136"/>
            <p:cNvSpPr>
              <a:spLocks noChangeArrowheads="1"/>
            </p:cNvSpPr>
            <p:nvPr/>
          </p:nvSpPr>
          <p:spPr bwMode="auto">
            <a:xfrm>
              <a:off x="8301373" y="515842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8" name="Rectangle 137"/>
            <p:cNvSpPr>
              <a:spLocks noChangeArrowheads="1"/>
            </p:cNvSpPr>
            <p:nvPr/>
          </p:nvSpPr>
          <p:spPr bwMode="auto">
            <a:xfrm>
              <a:off x="8388933" y="515842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9" name="Rectangle 138"/>
            <p:cNvSpPr>
              <a:spLocks noChangeArrowheads="1"/>
            </p:cNvSpPr>
            <p:nvPr/>
          </p:nvSpPr>
          <p:spPr bwMode="auto">
            <a:xfrm>
              <a:off x="8565237" y="5158421"/>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0" name="Rectangle 139"/>
            <p:cNvSpPr>
              <a:spLocks noChangeArrowheads="1"/>
            </p:cNvSpPr>
            <p:nvPr/>
          </p:nvSpPr>
          <p:spPr bwMode="auto">
            <a:xfrm>
              <a:off x="8652797" y="515842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0"/>
            <p:cNvSpPr>
              <a:spLocks noChangeArrowheads="1"/>
            </p:cNvSpPr>
            <p:nvPr/>
          </p:nvSpPr>
          <p:spPr bwMode="auto">
            <a:xfrm>
              <a:off x="8477677" y="515842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Rectangle 141"/>
            <p:cNvSpPr>
              <a:spLocks noChangeArrowheads="1"/>
            </p:cNvSpPr>
            <p:nvPr/>
          </p:nvSpPr>
          <p:spPr bwMode="auto">
            <a:xfrm>
              <a:off x="8228012" y="5292128"/>
              <a:ext cx="582156" cy="722962"/>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3" name="Rectangle 142"/>
            <p:cNvSpPr>
              <a:spLocks noChangeArrowheads="1"/>
            </p:cNvSpPr>
            <p:nvPr/>
          </p:nvSpPr>
          <p:spPr bwMode="auto">
            <a:xfrm>
              <a:off x="8264693" y="5332358"/>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4" name="Rectangle 143"/>
            <p:cNvSpPr>
              <a:spLocks noChangeArrowheads="1"/>
            </p:cNvSpPr>
            <p:nvPr/>
          </p:nvSpPr>
          <p:spPr bwMode="auto">
            <a:xfrm>
              <a:off x="8351069" y="5445949"/>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5" name="Rectangle 144"/>
            <p:cNvSpPr>
              <a:spLocks noChangeArrowheads="1"/>
            </p:cNvSpPr>
            <p:nvPr/>
          </p:nvSpPr>
          <p:spPr bwMode="auto">
            <a:xfrm>
              <a:off x="8438629" y="5445949"/>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5"/>
            <p:cNvSpPr>
              <a:spLocks noChangeArrowheads="1"/>
            </p:cNvSpPr>
            <p:nvPr/>
          </p:nvSpPr>
          <p:spPr bwMode="auto">
            <a:xfrm>
              <a:off x="8264693" y="5445949"/>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Rectangle 146"/>
            <p:cNvSpPr>
              <a:spLocks noChangeArrowheads="1"/>
            </p:cNvSpPr>
            <p:nvPr/>
          </p:nvSpPr>
          <p:spPr bwMode="auto">
            <a:xfrm>
              <a:off x="8351069" y="5559541"/>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8" name="Rectangle 147"/>
            <p:cNvSpPr>
              <a:spLocks noChangeArrowheads="1"/>
            </p:cNvSpPr>
            <p:nvPr/>
          </p:nvSpPr>
          <p:spPr bwMode="auto">
            <a:xfrm>
              <a:off x="8438629" y="555954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9" name="Rectangle 148"/>
            <p:cNvSpPr>
              <a:spLocks noChangeArrowheads="1"/>
            </p:cNvSpPr>
            <p:nvPr/>
          </p:nvSpPr>
          <p:spPr bwMode="auto">
            <a:xfrm>
              <a:off x="8264693" y="555954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0" name="Rectangle 149"/>
            <p:cNvSpPr>
              <a:spLocks noChangeArrowheads="1"/>
            </p:cNvSpPr>
            <p:nvPr/>
          </p:nvSpPr>
          <p:spPr bwMode="auto">
            <a:xfrm>
              <a:off x="8351069" y="5671949"/>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50"/>
            <p:cNvSpPr>
              <a:spLocks noChangeArrowheads="1"/>
            </p:cNvSpPr>
            <p:nvPr/>
          </p:nvSpPr>
          <p:spPr bwMode="auto">
            <a:xfrm>
              <a:off x="8438629" y="567194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Rectangle 151"/>
            <p:cNvSpPr>
              <a:spLocks noChangeArrowheads="1"/>
            </p:cNvSpPr>
            <p:nvPr/>
          </p:nvSpPr>
          <p:spPr bwMode="auto">
            <a:xfrm>
              <a:off x="8264693" y="567194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3" name="Rectangle 152"/>
            <p:cNvSpPr>
              <a:spLocks noChangeArrowheads="1"/>
            </p:cNvSpPr>
            <p:nvPr/>
          </p:nvSpPr>
          <p:spPr bwMode="auto">
            <a:xfrm>
              <a:off x="8351069" y="5785540"/>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4" name="Rectangle 153"/>
            <p:cNvSpPr>
              <a:spLocks noChangeArrowheads="1"/>
            </p:cNvSpPr>
            <p:nvPr/>
          </p:nvSpPr>
          <p:spPr bwMode="auto">
            <a:xfrm>
              <a:off x="8438629" y="5785540"/>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5" name="Rectangle 154"/>
            <p:cNvSpPr>
              <a:spLocks noChangeArrowheads="1"/>
            </p:cNvSpPr>
            <p:nvPr/>
          </p:nvSpPr>
          <p:spPr bwMode="auto">
            <a:xfrm>
              <a:off x="8264693" y="5785540"/>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55"/>
            <p:cNvSpPr>
              <a:spLocks noChangeArrowheads="1"/>
            </p:cNvSpPr>
            <p:nvPr/>
          </p:nvSpPr>
          <p:spPr bwMode="auto">
            <a:xfrm>
              <a:off x="8698943" y="5332358"/>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Rectangle 156"/>
            <p:cNvSpPr>
              <a:spLocks noChangeArrowheads="1"/>
            </p:cNvSpPr>
            <p:nvPr/>
          </p:nvSpPr>
          <p:spPr bwMode="auto">
            <a:xfrm>
              <a:off x="8612567" y="5445949"/>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8" name="Rectangle 157"/>
            <p:cNvSpPr>
              <a:spLocks noChangeArrowheads="1"/>
            </p:cNvSpPr>
            <p:nvPr/>
          </p:nvSpPr>
          <p:spPr bwMode="auto">
            <a:xfrm>
              <a:off x="8698943" y="5445949"/>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9" name="Rectangle 158"/>
            <p:cNvSpPr>
              <a:spLocks noChangeArrowheads="1"/>
            </p:cNvSpPr>
            <p:nvPr/>
          </p:nvSpPr>
          <p:spPr bwMode="auto">
            <a:xfrm>
              <a:off x="8525007" y="5445949"/>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0" name="Rectangle 159"/>
            <p:cNvSpPr>
              <a:spLocks noChangeArrowheads="1"/>
            </p:cNvSpPr>
            <p:nvPr/>
          </p:nvSpPr>
          <p:spPr bwMode="auto">
            <a:xfrm>
              <a:off x="8351069" y="5334725"/>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60"/>
            <p:cNvSpPr>
              <a:spLocks noChangeArrowheads="1"/>
            </p:cNvSpPr>
            <p:nvPr/>
          </p:nvSpPr>
          <p:spPr bwMode="auto">
            <a:xfrm>
              <a:off x="8438629" y="5334725"/>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Rectangle 161"/>
            <p:cNvSpPr>
              <a:spLocks noChangeArrowheads="1"/>
            </p:cNvSpPr>
            <p:nvPr/>
          </p:nvSpPr>
          <p:spPr bwMode="auto">
            <a:xfrm>
              <a:off x="8612567" y="5334725"/>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3" name="Rectangle 162"/>
            <p:cNvSpPr>
              <a:spLocks noChangeArrowheads="1"/>
            </p:cNvSpPr>
            <p:nvPr/>
          </p:nvSpPr>
          <p:spPr bwMode="auto">
            <a:xfrm>
              <a:off x="8525007" y="5334725"/>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4" name="Rectangle 163"/>
            <p:cNvSpPr>
              <a:spLocks noChangeArrowheads="1"/>
            </p:cNvSpPr>
            <p:nvPr/>
          </p:nvSpPr>
          <p:spPr bwMode="auto">
            <a:xfrm>
              <a:off x="8612567" y="555954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5" name="Rectangle 164"/>
            <p:cNvSpPr>
              <a:spLocks noChangeArrowheads="1"/>
            </p:cNvSpPr>
            <p:nvPr/>
          </p:nvSpPr>
          <p:spPr bwMode="auto">
            <a:xfrm>
              <a:off x="8698943" y="5559541"/>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65"/>
            <p:cNvSpPr>
              <a:spLocks noChangeArrowheads="1"/>
            </p:cNvSpPr>
            <p:nvPr/>
          </p:nvSpPr>
          <p:spPr bwMode="auto">
            <a:xfrm>
              <a:off x="8525007" y="5559541"/>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Rectangle 166"/>
            <p:cNvSpPr>
              <a:spLocks noChangeArrowheads="1"/>
            </p:cNvSpPr>
            <p:nvPr/>
          </p:nvSpPr>
          <p:spPr bwMode="auto">
            <a:xfrm>
              <a:off x="8612567" y="567194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8" name="Rectangle 167"/>
            <p:cNvSpPr>
              <a:spLocks noChangeArrowheads="1"/>
            </p:cNvSpPr>
            <p:nvPr/>
          </p:nvSpPr>
          <p:spPr bwMode="auto">
            <a:xfrm>
              <a:off x="8698943" y="5671949"/>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9" name="Rectangle 168"/>
            <p:cNvSpPr>
              <a:spLocks noChangeArrowheads="1"/>
            </p:cNvSpPr>
            <p:nvPr/>
          </p:nvSpPr>
          <p:spPr bwMode="auto">
            <a:xfrm>
              <a:off x="8525007" y="5671949"/>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0" name="Rectangle 169"/>
            <p:cNvSpPr>
              <a:spLocks noChangeArrowheads="1"/>
            </p:cNvSpPr>
            <p:nvPr/>
          </p:nvSpPr>
          <p:spPr bwMode="auto">
            <a:xfrm>
              <a:off x="8612567" y="5785540"/>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70"/>
            <p:cNvSpPr>
              <a:spLocks noChangeArrowheads="1"/>
            </p:cNvSpPr>
            <p:nvPr/>
          </p:nvSpPr>
          <p:spPr bwMode="auto">
            <a:xfrm>
              <a:off x="8698943" y="5785540"/>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Rectangle 171"/>
            <p:cNvSpPr>
              <a:spLocks noChangeArrowheads="1"/>
            </p:cNvSpPr>
            <p:nvPr/>
          </p:nvSpPr>
          <p:spPr bwMode="auto">
            <a:xfrm>
              <a:off x="8525007" y="5785540"/>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72"/>
            <p:cNvSpPr>
              <a:spLocks/>
            </p:cNvSpPr>
            <p:nvPr/>
          </p:nvSpPr>
          <p:spPr bwMode="auto">
            <a:xfrm>
              <a:off x="8371185" y="4114800"/>
              <a:ext cx="285162" cy="405853"/>
            </a:xfrm>
            <a:custGeom>
              <a:avLst/>
              <a:gdLst/>
              <a:ahLst/>
              <a:cxnLst>
                <a:cxn ang="0">
                  <a:pos x="126" y="0"/>
                </a:cxn>
                <a:cxn ang="0">
                  <a:pos x="212" y="115"/>
                </a:cxn>
                <a:cxn ang="0">
                  <a:pos x="241" y="115"/>
                </a:cxn>
                <a:cxn ang="0">
                  <a:pos x="241" y="343"/>
                </a:cxn>
                <a:cxn ang="0">
                  <a:pos x="0" y="343"/>
                </a:cxn>
                <a:cxn ang="0">
                  <a:pos x="0" y="115"/>
                </a:cxn>
                <a:cxn ang="0">
                  <a:pos x="27" y="115"/>
                </a:cxn>
                <a:cxn ang="0">
                  <a:pos x="126" y="0"/>
                </a:cxn>
              </a:cxnLst>
              <a:rect l="0" t="0" r="r" b="b"/>
              <a:pathLst>
                <a:path w="241" h="343">
                  <a:moveTo>
                    <a:pt x="126" y="0"/>
                  </a:moveTo>
                  <a:lnTo>
                    <a:pt x="212" y="115"/>
                  </a:lnTo>
                  <a:lnTo>
                    <a:pt x="241" y="115"/>
                  </a:lnTo>
                  <a:lnTo>
                    <a:pt x="241" y="343"/>
                  </a:lnTo>
                  <a:lnTo>
                    <a:pt x="0" y="343"/>
                  </a:lnTo>
                  <a:lnTo>
                    <a:pt x="0" y="115"/>
                  </a:lnTo>
                  <a:lnTo>
                    <a:pt x="27" y="115"/>
                  </a:lnTo>
                  <a:lnTo>
                    <a:pt x="1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Rectangle 173"/>
            <p:cNvSpPr>
              <a:spLocks noChangeArrowheads="1"/>
            </p:cNvSpPr>
            <p:nvPr/>
          </p:nvSpPr>
          <p:spPr bwMode="auto">
            <a:xfrm>
              <a:off x="8417331" y="4317135"/>
              <a:ext cx="88744" cy="144356"/>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5" name="Rectangle 174"/>
            <p:cNvSpPr>
              <a:spLocks noChangeArrowheads="1"/>
            </p:cNvSpPr>
            <p:nvPr/>
          </p:nvSpPr>
          <p:spPr bwMode="auto">
            <a:xfrm>
              <a:off x="8522640" y="4317135"/>
              <a:ext cx="88744" cy="144356"/>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66" name="Group 865"/>
          <p:cNvGrpSpPr/>
          <p:nvPr/>
        </p:nvGrpSpPr>
        <p:grpSpPr>
          <a:xfrm>
            <a:off x="1751012" y="1771972"/>
            <a:ext cx="914400" cy="2780413"/>
            <a:chOff x="1141412" y="3657600"/>
            <a:chExt cx="610554" cy="1856510"/>
          </a:xfrm>
        </p:grpSpPr>
        <p:sp>
          <p:nvSpPr>
            <p:cNvPr id="867" name="Rectangle 176"/>
            <p:cNvSpPr>
              <a:spLocks noChangeArrowheads="1"/>
            </p:cNvSpPr>
            <p:nvPr/>
          </p:nvSpPr>
          <p:spPr bwMode="auto">
            <a:xfrm>
              <a:off x="1624176" y="4707137"/>
              <a:ext cx="127790" cy="806972"/>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8" name="Rectangle 175"/>
            <p:cNvSpPr>
              <a:spLocks noChangeArrowheads="1"/>
            </p:cNvSpPr>
            <p:nvPr/>
          </p:nvSpPr>
          <p:spPr bwMode="auto">
            <a:xfrm>
              <a:off x="1141412" y="4133264"/>
              <a:ext cx="208251" cy="1380846"/>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9" name="Rectangle 177"/>
            <p:cNvSpPr>
              <a:spLocks noChangeArrowheads="1"/>
            </p:cNvSpPr>
            <p:nvPr/>
          </p:nvSpPr>
          <p:spPr bwMode="auto">
            <a:xfrm>
              <a:off x="1334280" y="3657600"/>
              <a:ext cx="318293" cy="1856510"/>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78"/>
            <p:cNvSpPr>
              <a:spLocks noChangeArrowheads="1"/>
            </p:cNvSpPr>
            <p:nvPr/>
          </p:nvSpPr>
          <p:spPr bwMode="auto">
            <a:xfrm>
              <a:off x="1373328" y="3696647"/>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Rectangle 179"/>
            <p:cNvSpPr>
              <a:spLocks noChangeArrowheads="1"/>
            </p:cNvSpPr>
            <p:nvPr/>
          </p:nvSpPr>
          <p:spPr bwMode="auto">
            <a:xfrm>
              <a:off x="1462071" y="3696647"/>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2" name="Rectangle 180"/>
            <p:cNvSpPr>
              <a:spLocks noChangeArrowheads="1"/>
            </p:cNvSpPr>
            <p:nvPr/>
          </p:nvSpPr>
          <p:spPr bwMode="auto">
            <a:xfrm>
              <a:off x="1548448" y="3696647"/>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3" name="Rectangle 181"/>
            <p:cNvSpPr>
              <a:spLocks noChangeArrowheads="1"/>
            </p:cNvSpPr>
            <p:nvPr/>
          </p:nvSpPr>
          <p:spPr bwMode="auto">
            <a:xfrm>
              <a:off x="1373328" y="381733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4" name="Rectangle 182"/>
            <p:cNvSpPr>
              <a:spLocks noChangeArrowheads="1"/>
            </p:cNvSpPr>
            <p:nvPr/>
          </p:nvSpPr>
          <p:spPr bwMode="auto">
            <a:xfrm>
              <a:off x="1462071" y="3817338"/>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83"/>
            <p:cNvSpPr>
              <a:spLocks noChangeArrowheads="1"/>
            </p:cNvSpPr>
            <p:nvPr/>
          </p:nvSpPr>
          <p:spPr bwMode="auto">
            <a:xfrm>
              <a:off x="1548448" y="3817338"/>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Rectangle 184"/>
            <p:cNvSpPr>
              <a:spLocks noChangeArrowheads="1"/>
            </p:cNvSpPr>
            <p:nvPr/>
          </p:nvSpPr>
          <p:spPr bwMode="auto">
            <a:xfrm>
              <a:off x="1373328" y="393684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7" name="Rectangle 185"/>
            <p:cNvSpPr>
              <a:spLocks noChangeArrowheads="1"/>
            </p:cNvSpPr>
            <p:nvPr/>
          </p:nvSpPr>
          <p:spPr bwMode="auto">
            <a:xfrm>
              <a:off x="1462071" y="3936846"/>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8" name="Rectangle 186"/>
            <p:cNvSpPr>
              <a:spLocks noChangeArrowheads="1"/>
            </p:cNvSpPr>
            <p:nvPr/>
          </p:nvSpPr>
          <p:spPr bwMode="auto">
            <a:xfrm>
              <a:off x="1548448" y="3936846"/>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9" name="Rectangle 187"/>
            <p:cNvSpPr>
              <a:spLocks noChangeArrowheads="1"/>
            </p:cNvSpPr>
            <p:nvPr/>
          </p:nvSpPr>
          <p:spPr bwMode="auto">
            <a:xfrm>
              <a:off x="1373328" y="4057536"/>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88"/>
            <p:cNvSpPr>
              <a:spLocks noChangeArrowheads="1"/>
            </p:cNvSpPr>
            <p:nvPr/>
          </p:nvSpPr>
          <p:spPr bwMode="auto">
            <a:xfrm>
              <a:off x="1462071" y="4057536"/>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Rectangle 189"/>
            <p:cNvSpPr>
              <a:spLocks noChangeArrowheads="1"/>
            </p:cNvSpPr>
            <p:nvPr/>
          </p:nvSpPr>
          <p:spPr bwMode="auto">
            <a:xfrm>
              <a:off x="1548448" y="4057536"/>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2" name="Rectangle 190"/>
            <p:cNvSpPr>
              <a:spLocks noChangeArrowheads="1"/>
            </p:cNvSpPr>
            <p:nvPr/>
          </p:nvSpPr>
          <p:spPr bwMode="auto">
            <a:xfrm>
              <a:off x="1373328" y="417112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3" name="Rectangle 191"/>
            <p:cNvSpPr>
              <a:spLocks noChangeArrowheads="1"/>
            </p:cNvSpPr>
            <p:nvPr/>
          </p:nvSpPr>
          <p:spPr bwMode="auto">
            <a:xfrm>
              <a:off x="1462071" y="4171128"/>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4" name="Rectangle 192"/>
            <p:cNvSpPr>
              <a:spLocks noChangeArrowheads="1"/>
            </p:cNvSpPr>
            <p:nvPr/>
          </p:nvSpPr>
          <p:spPr bwMode="auto">
            <a:xfrm>
              <a:off x="1548448" y="4171128"/>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93"/>
            <p:cNvSpPr>
              <a:spLocks noChangeArrowheads="1"/>
            </p:cNvSpPr>
            <p:nvPr/>
          </p:nvSpPr>
          <p:spPr bwMode="auto">
            <a:xfrm>
              <a:off x="1373328" y="429300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Rectangle 194"/>
            <p:cNvSpPr>
              <a:spLocks noChangeArrowheads="1"/>
            </p:cNvSpPr>
            <p:nvPr/>
          </p:nvSpPr>
          <p:spPr bwMode="auto">
            <a:xfrm>
              <a:off x="1462071" y="4293002"/>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7" name="Rectangle 195"/>
            <p:cNvSpPr>
              <a:spLocks noChangeArrowheads="1"/>
            </p:cNvSpPr>
            <p:nvPr/>
          </p:nvSpPr>
          <p:spPr bwMode="auto">
            <a:xfrm>
              <a:off x="1548448" y="4293002"/>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8" name="Rectangle 196"/>
            <p:cNvSpPr>
              <a:spLocks noChangeArrowheads="1"/>
            </p:cNvSpPr>
            <p:nvPr/>
          </p:nvSpPr>
          <p:spPr bwMode="auto">
            <a:xfrm>
              <a:off x="1373328" y="4411326"/>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9" name="Rectangle 197"/>
            <p:cNvSpPr>
              <a:spLocks noChangeArrowheads="1"/>
            </p:cNvSpPr>
            <p:nvPr/>
          </p:nvSpPr>
          <p:spPr bwMode="auto">
            <a:xfrm>
              <a:off x="1462071" y="4411326"/>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98"/>
            <p:cNvSpPr>
              <a:spLocks noChangeArrowheads="1"/>
            </p:cNvSpPr>
            <p:nvPr/>
          </p:nvSpPr>
          <p:spPr bwMode="auto">
            <a:xfrm>
              <a:off x="1548448" y="4411326"/>
              <a:ext cx="65079"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Rectangle 199"/>
            <p:cNvSpPr>
              <a:spLocks noChangeArrowheads="1"/>
            </p:cNvSpPr>
            <p:nvPr/>
          </p:nvSpPr>
          <p:spPr bwMode="auto">
            <a:xfrm>
              <a:off x="1373328" y="453083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2" name="Rectangle 200"/>
            <p:cNvSpPr>
              <a:spLocks noChangeArrowheads="1"/>
            </p:cNvSpPr>
            <p:nvPr/>
          </p:nvSpPr>
          <p:spPr bwMode="auto">
            <a:xfrm>
              <a:off x="1462071" y="4530834"/>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3" name="Rectangle 201"/>
            <p:cNvSpPr>
              <a:spLocks noChangeArrowheads="1"/>
            </p:cNvSpPr>
            <p:nvPr/>
          </p:nvSpPr>
          <p:spPr bwMode="auto">
            <a:xfrm>
              <a:off x="1548448" y="4530834"/>
              <a:ext cx="65079"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4" name="Rectangle 202"/>
            <p:cNvSpPr>
              <a:spLocks noChangeArrowheads="1"/>
            </p:cNvSpPr>
            <p:nvPr/>
          </p:nvSpPr>
          <p:spPr bwMode="auto">
            <a:xfrm>
              <a:off x="1181642" y="4171128"/>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203"/>
            <p:cNvSpPr>
              <a:spLocks noChangeArrowheads="1"/>
            </p:cNvSpPr>
            <p:nvPr/>
          </p:nvSpPr>
          <p:spPr bwMode="auto">
            <a:xfrm>
              <a:off x="1269202" y="417112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Rectangle 204"/>
            <p:cNvSpPr>
              <a:spLocks noChangeArrowheads="1"/>
            </p:cNvSpPr>
            <p:nvPr/>
          </p:nvSpPr>
          <p:spPr bwMode="auto">
            <a:xfrm>
              <a:off x="1181642" y="4293002"/>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7" name="Rectangle 206"/>
            <p:cNvSpPr>
              <a:spLocks noChangeArrowheads="1"/>
            </p:cNvSpPr>
            <p:nvPr/>
          </p:nvSpPr>
          <p:spPr bwMode="auto">
            <a:xfrm>
              <a:off x="1269202" y="429300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8" name="Rectangle 207"/>
            <p:cNvSpPr>
              <a:spLocks noChangeArrowheads="1"/>
            </p:cNvSpPr>
            <p:nvPr/>
          </p:nvSpPr>
          <p:spPr bwMode="auto">
            <a:xfrm>
              <a:off x="1181642" y="4410143"/>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9" name="Rectangle 208"/>
            <p:cNvSpPr>
              <a:spLocks noChangeArrowheads="1"/>
            </p:cNvSpPr>
            <p:nvPr/>
          </p:nvSpPr>
          <p:spPr bwMode="auto">
            <a:xfrm>
              <a:off x="1269202" y="4410143"/>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209"/>
            <p:cNvSpPr>
              <a:spLocks noChangeArrowheads="1"/>
            </p:cNvSpPr>
            <p:nvPr/>
          </p:nvSpPr>
          <p:spPr bwMode="auto">
            <a:xfrm>
              <a:off x="1181642" y="4530834"/>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Rectangle 210"/>
            <p:cNvSpPr>
              <a:spLocks noChangeArrowheads="1"/>
            </p:cNvSpPr>
            <p:nvPr/>
          </p:nvSpPr>
          <p:spPr bwMode="auto">
            <a:xfrm>
              <a:off x="1269202" y="453083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2" name="Rectangle 211"/>
            <p:cNvSpPr>
              <a:spLocks noChangeArrowheads="1"/>
            </p:cNvSpPr>
            <p:nvPr/>
          </p:nvSpPr>
          <p:spPr bwMode="auto">
            <a:xfrm>
              <a:off x="1181642" y="4645608"/>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3" name="Rectangle 212"/>
            <p:cNvSpPr>
              <a:spLocks noChangeArrowheads="1"/>
            </p:cNvSpPr>
            <p:nvPr/>
          </p:nvSpPr>
          <p:spPr bwMode="auto">
            <a:xfrm>
              <a:off x="1269202" y="464560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4" name="Rectangle 213"/>
            <p:cNvSpPr>
              <a:spLocks noChangeArrowheads="1"/>
            </p:cNvSpPr>
            <p:nvPr/>
          </p:nvSpPr>
          <p:spPr bwMode="auto">
            <a:xfrm>
              <a:off x="1181642" y="4767483"/>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214"/>
            <p:cNvSpPr>
              <a:spLocks noChangeArrowheads="1"/>
            </p:cNvSpPr>
            <p:nvPr/>
          </p:nvSpPr>
          <p:spPr bwMode="auto">
            <a:xfrm>
              <a:off x="1269202" y="4767483"/>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Rectangle 215"/>
            <p:cNvSpPr>
              <a:spLocks noChangeArrowheads="1"/>
            </p:cNvSpPr>
            <p:nvPr/>
          </p:nvSpPr>
          <p:spPr bwMode="auto">
            <a:xfrm>
              <a:off x="1181642" y="4884624"/>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216"/>
            <p:cNvSpPr>
              <a:spLocks noChangeArrowheads="1"/>
            </p:cNvSpPr>
            <p:nvPr/>
          </p:nvSpPr>
          <p:spPr bwMode="auto">
            <a:xfrm>
              <a:off x="1269202" y="488462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217"/>
            <p:cNvSpPr>
              <a:spLocks noChangeArrowheads="1"/>
            </p:cNvSpPr>
            <p:nvPr/>
          </p:nvSpPr>
          <p:spPr bwMode="auto">
            <a:xfrm>
              <a:off x="1645473" y="4774582"/>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Rectangle 218"/>
            <p:cNvSpPr>
              <a:spLocks noChangeArrowheads="1"/>
            </p:cNvSpPr>
            <p:nvPr/>
          </p:nvSpPr>
          <p:spPr bwMode="auto">
            <a:xfrm>
              <a:off x="1645473" y="4891723"/>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0" name="Rectangle 219"/>
            <p:cNvSpPr>
              <a:spLocks noChangeArrowheads="1"/>
            </p:cNvSpPr>
            <p:nvPr/>
          </p:nvSpPr>
          <p:spPr bwMode="auto">
            <a:xfrm>
              <a:off x="1645473" y="5010047"/>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1" name="Rectangle 220"/>
            <p:cNvSpPr>
              <a:spLocks noChangeArrowheads="1"/>
            </p:cNvSpPr>
            <p:nvPr/>
          </p:nvSpPr>
          <p:spPr bwMode="auto">
            <a:xfrm>
              <a:off x="1645473" y="5129555"/>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2" name="Rectangle 221"/>
            <p:cNvSpPr>
              <a:spLocks noChangeArrowheads="1"/>
            </p:cNvSpPr>
            <p:nvPr/>
          </p:nvSpPr>
          <p:spPr bwMode="auto">
            <a:xfrm>
              <a:off x="1645473" y="5247880"/>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3" name="Rectangle 222"/>
            <p:cNvSpPr>
              <a:spLocks noChangeArrowheads="1"/>
            </p:cNvSpPr>
            <p:nvPr/>
          </p:nvSpPr>
          <p:spPr bwMode="auto">
            <a:xfrm>
              <a:off x="1645473" y="536502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4" name="Rectangle 223"/>
            <p:cNvSpPr>
              <a:spLocks noChangeArrowheads="1"/>
            </p:cNvSpPr>
            <p:nvPr/>
          </p:nvSpPr>
          <p:spPr bwMode="auto">
            <a:xfrm>
              <a:off x="1181642" y="5006498"/>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5" name="Rectangle 224"/>
            <p:cNvSpPr>
              <a:spLocks noChangeArrowheads="1"/>
            </p:cNvSpPr>
            <p:nvPr/>
          </p:nvSpPr>
          <p:spPr bwMode="auto">
            <a:xfrm>
              <a:off x="1269202" y="500649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6" name="Rectangle 225"/>
            <p:cNvSpPr>
              <a:spLocks noChangeArrowheads="1"/>
            </p:cNvSpPr>
            <p:nvPr/>
          </p:nvSpPr>
          <p:spPr bwMode="auto">
            <a:xfrm>
              <a:off x="1181642" y="5123639"/>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7" name="Rectangle 226"/>
            <p:cNvSpPr>
              <a:spLocks noChangeArrowheads="1"/>
            </p:cNvSpPr>
            <p:nvPr/>
          </p:nvSpPr>
          <p:spPr bwMode="auto">
            <a:xfrm>
              <a:off x="1269202" y="512363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227"/>
            <p:cNvSpPr>
              <a:spLocks noChangeArrowheads="1"/>
            </p:cNvSpPr>
            <p:nvPr/>
          </p:nvSpPr>
          <p:spPr bwMode="auto">
            <a:xfrm>
              <a:off x="1181642" y="5241963"/>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Rectangle 228"/>
            <p:cNvSpPr>
              <a:spLocks noChangeArrowheads="1"/>
            </p:cNvSpPr>
            <p:nvPr/>
          </p:nvSpPr>
          <p:spPr bwMode="auto">
            <a:xfrm>
              <a:off x="1269202" y="5241963"/>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229"/>
            <p:cNvSpPr>
              <a:spLocks noChangeArrowheads="1"/>
            </p:cNvSpPr>
            <p:nvPr/>
          </p:nvSpPr>
          <p:spPr bwMode="auto">
            <a:xfrm>
              <a:off x="1181642" y="5363838"/>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230"/>
            <p:cNvSpPr>
              <a:spLocks noChangeArrowheads="1"/>
            </p:cNvSpPr>
            <p:nvPr/>
          </p:nvSpPr>
          <p:spPr bwMode="auto">
            <a:xfrm>
              <a:off x="1269202" y="5363838"/>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Rectangle 231"/>
            <p:cNvSpPr>
              <a:spLocks noChangeArrowheads="1"/>
            </p:cNvSpPr>
            <p:nvPr/>
          </p:nvSpPr>
          <p:spPr bwMode="auto">
            <a:xfrm>
              <a:off x="1373327" y="465034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3" name="Rectangle 232"/>
            <p:cNvSpPr>
              <a:spLocks noChangeArrowheads="1"/>
            </p:cNvSpPr>
            <p:nvPr/>
          </p:nvSpPr>
          <p:spPr bwMode="auto">
            <a:xfrm>
              <a:off x="1462071" y="4650341"/>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4" name="Rectangle 233"/>
            <p:cNvSpPr>
              <a:spLocks noChangeArrowheads="1"/>
            </p:cNvSpPr>
            <p:nvPr/>
          </p:nvSpPr>
          <p:spPr bwMode="auto">
            <a:xfrm>
              <a:off x="1548447" y="4650341"/>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234"/>
            <p:cNvSpPr>
              <a:spLocks noChangeArrowheads="1"/>
            </p:cNvSpPr>
            <p:nvPr/>
          </p:nvSpPr>
          <p:spPr bwMode="auto">
            <a:xfrm>
              <a:off x="1373327" y="477103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Rectangle 235"/>
            <p:cNvSpPr>
              <a:spLocks noChangeArrowheads="1"/>
            </p:cNvSpPr>
            <p:nvPr/>
          </p:nvSpPr>
          <p:spPr bwMode="auto">
            <a:xfrm>
              <a:off x="1462071" y="4771032"/>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236"/>
            <p:cNvSpPr>
              <a:spLocks noChangeArrowheads="1"/>
            </p:cNvSpPr>
            <p:nvPr/>
          </p:nvSpPr>
          <p:spPr bwMode="auto">
            <a:xfrm>
              <a:off x="1548447" y="4771032"/>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237"/>
            <p:cNvSpPr>
              <a:spLocks noChangeArrowheads="1"/>
            </p:cNvSpPr>
            <p:nvPr/>
          </p:nvSpPr>
          <p:spPr bwMode="auto">
            <a:xfrm>
              <a:off x="1373327" y="4890540"/>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Rectangle 238"/>
            <p:cNvSpPr>
              <a:spLocks noChangeArrowheads="1"/>
            </p:cNvSpPr>
            <p:nvPr/>
          </p:nvSpPr>
          <p:spPr bwMode="auto">
            <a:xfrm>
              <a:off x="1462071" y="4890540"/>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239"/>
            <p:cNvSpPr>
              <a:spLocks noChangeArrowheads="1"/>
            </p:cNvSpPr>
            <p:nvPr/>
          </p:nvSpPr>
          <p:spPr bwMode="auto">
            <a:xfrm>
              <a:off x="1548447" y="4890540"/>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240"/>
            <p:cNvSpPr>
              <a:spLocks noChangeArrowheads="1"/>
            </p:cNvSpPr>
            <p:nvPr/>
          </p:nvSpPr>
          <p:spPr bwMode="auto">
            <a:xfrm>
              <a:off x="1373327" y="5011231"/>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Rectangle 241"/>
            <p:cNvSpPr>
              <a:spLocks noChangeArrowheads="1"/>
            </p:cNvSpPr>
            <p:nvPr/>
          </p:nvSpPr>
          <p:spPr bwMode="auto">
            <a:xfrm>
              <a:off x="1462071" y="5011231"/>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3" name="Rectangle 242"/>
            <p:cNvSpPr>
              <a:spLocks noChangeArrowheads="1"/>
            </p:cNvSpPr>
            <p:nvPr/>
          </p:nvSpPr>
          <p:spPr bwMode="auto">
            <a:xfrm>
              <a:off x="1548447" y="5011231"/>
              <a:ext cx="65078"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4" name="Rectangle 243"/>
            <p:cNvSpPr>
              <a:spLocks noChangeArrowheads="1"/>
            </p:cNvSpPr>
            <p:nvPr/>
          </p:nvSpPr>
          <p:spPr bwMode="auto">
            <a:xfrm>
              <a:off x="1373327" y="512482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5" name="Rectangle 244"/>
            <p:cNvSpPr>
              <a:spLocks noChangeArrowheads="1"/>
            </p:cNvSpPr>
            <p:nvPr/>
          </p:nvSpPr>
          <p:spPr bwMode="auto">
            <a:xfrm>
              <a:off x="1462071" y="5124822"/>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6" name="Rectangle 245"/>
            <p:cNvSpPr>
              <a:spLocks noChangeArrowheads="1"/>
            </p:cNvSpPr>
            <p:nvPr/>
          </p:nvSpPr>
          <p:spPr bwMode="auto">
            <a:xfrm>
              <a:off x="1548447" y="5124822"/>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7" name="Rectangle 246"/>
            <p:cNvSpPr>
              <a:spLocks noChangeArrowheads="1"/>
            </p:cNvSpPr>
            <p:nvPr/>
          </p:nvSpPr>
          <p:spPr bwMode="auto">
            <a:xfrm>
              <a:off x="1373327" y="524669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8" name="Rectangle 247"/>
            <p:cNvSpPr>
              <a:spLocks noChangeArrowheads="1"/>
            </p:cNvSpPr>
            <p:nvPr/>
          </p:nvSpPr>
          <p:spPr bwMode="auto">
            <a:xfrm>
              <a:off x="1462071" y="5246696"/>
              <a:ext cx="62712"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9" name="Rectangle 248"/>
            <p:cNvSpPr>
              <a:spLocks noChangeArrowheads="1"/>
            </p:cNvSpPr>
            <p:nvPr/>
          </p:nvSpPr>
          <p:spPr bwMode="auto">
            <a:xfrm>
              <a:off x="1548447" y="5246696"/>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0" name="Rectangle 249"/>
            <p:cNvSpPr>
              <a:spLocks noChangeArrowheads="1"/>
            </p:cNvSpPr>
            <p:nvPr/>
          </p:nvSpPr>
          <p:spPr bwMode="auto">
            <a:xfrm>
              <a:off x="1373327" y="5365021"/>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250"/>
            <p:cNvSpPr>
              <a:spLocks noChangeArrowheads="1"/>
            </p:cNvSpPr>
            <p:nvPr/>
          </p:nvSpPr>
          <p:spPr bwMode="auto">
            <a:xfrm>
              <a:off x="1462071" y="5365021"/>
              <a:ext cx="62712"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Rectangle 251"/>
            <p:cNvSpPr>
              <a:spLocks noChangeArrowheads="1"/>
            </p:cNvSpPr>
            <p:nvPr/>
          </p:nvSpPr>
          <p:spPr bwMode="auto">
            <a:xfrm>
              <a:off x="1548447" y="5365021"/>
              <a:ext cx="65078"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43" name="Group 942"/>
          <p:cNvGrpSpPr/>
          <p:nvPr/>
        </p:nvGrpSpPr>
        <p:grpSpPr>
          <a:xfrm>
            <a:off x="3656012" y="2256891"/>
            <a:ext cx="318292" cy="2295494"/>
            <a:chOff x="9980612" y="3886200"/>
            <a:chExt cx="318292" cy="2295494"/>
          </a:xfrm>
        </p:grpSpPr>
        <p:sp>
          <p:nvSpPr>
            <p:cNvPr id="944" name="Rectangle 252"/>
            <p:cNvSpPr>
              <a:spLocks noChangeArrowheads="1"/>
            </p:cNvSpPr>
            <p:nvPr/>
          </p:nvSpPr>
          <p:spPr bwMode="auto">
            <a:xfrm>
              <a:off x="9980612" y="4325184"/>
              <a:ext cx="318292" cy="1856510"/>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Rectangle 253"/>
            <p:cNvSpPr>
              <a:spLocks noChangeArrowheads="1"/>
            </p:cNvSpPr>
            <p:nvPr/>
          </p:nvSpPr>
          <p:spPr bwMode="auto">
            <a:xfrm>
              <a:off x="10019659" y="4364231"/>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6" name="Rectangle 254"/>
            <p:cNvSpPr>
              <a:spLocks noChangeArrowheads="1"/>
            </p:cNvSpPr>
            <p:nvPr/>
          </p:nvSpPr>
          <p:spPr bwMode="auto">
            <a:xfrm>
              <a:off x="10107219" y="436423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7" name="Rectangle 255"/>
            <p:cNvSpPr>
              <a:spLocks noChangeArrowheads="1"/>
            </p:cNvSpPr>
            <p:nvPr/>
          </p:nvSpPr>
          <p:spPr bwMode="auto">
            <a:xfrm>
              <a:off x="10194779" y="436423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256"/>
            <p:cNvSpPr>
              <a:spLocks noChangeArrowheads="1"/>
            </p:cNvSpPr>
            <p:nvPr/>
          </p:nvSpPr>
          <p:spPr bwMode="auto">
            <a:xfrm>
              <a:off x="10019659" y="4484921"/>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Rectangle 257"/>
            <p:cNvSpPr>
              <a:spLocks noChangeArrowheads="1"/>
            </p:cNvSpPr>
            <p:nvPr/>
          </p:nvSpPr>
          <p:spPr bwMode="auto">
            <a:xfrm>
              <a:off x="10107219" y="448492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258"/>
            <p:cNvSpPr>
              <a:spLocks noChangeArrowheads="1"/>
            </p:cNvSpPr>
            <p:nvPr/>
          </p:nvSpPr>
          <p:spPr bwMode="auto">
            <a:xfrm>
              <a:off x="10194779" y="448492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259"/>
            <p:cNvSpPr>
              <a:spLocks noChangeArrowheads="1"/>
            </p:cNvSpPr>
            <p:nvPr/>
          </p:nvSpPr>
          <p:spPr bwMode="auto">
            <a:xfrm>
              <a:off x="10019659" y="4604429"/>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260"/>
            <p:cNvSpPr>
              <a:spLocks noChangeArrowheads="1"/>
            </p:cNvSpPr>
            <p:nvPr/>
          </p:nvSpPr>
          <p:spPr bwMode="auto">
            <a:xfrm>
              <a:off x="10107219" y="460442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261"/>
            <p:cNvSpPr>
              <a:spLocks noChangeArrowheads="1"/>
            </p:cNvSpPr>
            <p:nvPr/>
          </p:nvSpPr>
          <p:spPr bwMode="auto">
            <a:xfrm>
              <a:off x="10194779" y="460442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262"/>
            <p:cNvSpPr>
              <a:spLocks noChangeArrowheads="1"/>
            </p:cNvSpPr>
            <p:nvPr/>
          </p:nvSpPr>
          <p:spPr bwMode="auto">
            <a:xfrm>
              <a:off x="10019659" y="4725120"/>
              <a:ext cx="65078"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263"/>
            <p:cNvSpPr>
              <a:spLocks noChangeArrowheads="1"/>
            </p:cNvSpPr>
            <p:nvPr/>
          </p:nvSpPr>
          <p:spPr bwMode="auto">
            <a:xfrm>
              <a:off x="10107219" y="4725120"/>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264"/>
            <p:cNvSpPr>
              <a:spLocks noChangeArrowheads="1"/>
            </p:cNvSpPr>
            <p:nvPr/>
          </p:nvSpPr>
          <p:spPr bwMode="auto">
            <a:xfrm>
              <a:off x="10194779" y="4725120"/>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Rectangle 265"/>
            <p:cNvSpPr>
              <a:spLocks noChangeArrowheads="1"/>
            </p:cNvSpPr>
            <p:nvPr/>
          </p:nvSpPr>
          <p:spPr bwMode="auto">
            <a:xfrm>
              <a:off x="10019659" y="4838712"/>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8" name="Rectangle 266"/>
            <p:cNvSpPr>
              <a:spLocks noChangeArrowheads="1"/>
            </p:cNvSpPr>
            <p:nvPr/>
          </p:nvSpPr>
          <p:spPr bwMode="auto">
            <a:xfrm>
              <a:off x="10107219" y="483871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9" name="Rectangle 267"/>
            <p:cNvSpPr>
              <a:spLocks noChangeArrowheads="1"/>
            </p:cNvSpPr>
            <p:nvPr/>
          </p:nvSpPr>
          <p:spPr bwMode="auto">
            <a:xfrm>
              <a:off x="10194779" y="483871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0" name="Rectangle 268"/>
            <p:cNvSpPr>
              <a:spLocks noChangeArrowheads="1"/>
            </p:cNvSpPr>
            <p:nvPr/>
          </p:nvSpPr>
          <p:spPr bwMode="auto">
            <a:xfrm>
              <a:off x="10019659" y="4960586"/>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1" name="Rectangle 269"/>
            <p:cNvSpPr>
              <a:spLocks noChangeArrowheads="1"/>
            </p:cNvSpPr>
            <p:nvPr/>
          </p:nvSpPr>
          <p:spPr bwMode="auto">
            <a:xfrm>
              <a:off x="10107219" y="496058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2" name="Rectangle 270"/>
            <p:cNvSpPr>
              <a:spLocks noChangeArrowheads="1"/>
            </p:cNvSpPr>
            <p:nvPr/>
          </p:nvSpPr>
          <p:spPr bwMode="auto">
            <a:xfrm>
              <a:off x="10194779" y="496058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3" name="Rectangle 271"/>
            <p:cNvSpPr>
              <a:spLocks noChangeArrowheads="1"/>
            </p:cNvSpPr>
            <p:nvPr/>
          </p:nvSpPr>
          <p:spPr bwMode="auto">
            <a:xfrm>
              <a:off x="10019659" y="5078910"/>
              <a:ext cx="65078"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4" name="Rectangle 272"/>
            <p:cNvSpPr>
              <a:spLocks noChangeArrowheads="1"/>
            </p:cNvSpPr>
            <p:nvPr/>
          </p:nvSpPr>
          <p:spPr bwMode="auto">
            <a:xfrm>
              <a:off x="10107219" y="5078910"/>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5" name="Rectangle 273"/>
            <p:cNvSpPr>
              <a:spLocks noChangeArrowheads="1"/>
            </p:cNvSpPr>
            <p:nvPr/>
          </p:nvSpPr>
          <p:spPr bwMode="auto">
            <a:xfrm>
              <a:off x="10194779" y="5078910"/>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6" name="Rectangle 274"/>
            <p:cNvSpPr>
              <a:spLocks noChangeArrowheads="1"/>
            </p:cNvSpPr>
            <p:nvPr/>
          </p:nvSpPr>
          <p:spPr bwMode="auto">
            <a:xfrm>
              <a:off x="10019659" y="5198418"/>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275"/>
            <p:cNvSpPr>
              <a:spLocks noChangeArrowheads="1"/>
            </p:cNvSpPr>
            <p:nvPr/>
          </p:nvSpPr>
          <p:spPr bwMode="auto">
            <a:xfrm>
              <a:off x="10107219" y="519841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276"/>
            <p:cNvSpPr>
              <a:spLocks noChangeArrowheads="1"/>
            </p:cNvSpPr>
            <p:nvPr/>
          </p:nvSpPr>
          <p:spPr bwMode="auto">
            <a:xfrm>
              <a:off x="10194779" y="519841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277"/>
            <p:cNvSpPr>
              <a:spLocks noChangeArrowheads="1"/>
            </p:cNvSpPr>
            <p:nvPr/>
          </p:nvSpPr>
          <p:spPr bwMode="auto">
            <a:xfrm>
              <a:off x="10019659" y="5317925"/>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278"/>
            <p:cNvSpPr>
              <a:spLocks noChangeArrowheads="1"/>
            </p:cNvSpPr>
            <p:nvPr/>
          </p:nvSpPr>
          <p:spPr bwMode="auto">
            <a:xfrm>
              <a:off x="10107219" y="5317925"/>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279"/>
            <p:cNvSpPr>
              <a:spLocks noChangeArrowheads="1"/>
            </p:cNvSpPr>
            <p:nvPr/>
          </p:nvSpPr>
          <p:spPr bwMode="auto">
            <a:xfrm>
              <a:off x="10194779" y="5317925"/>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280"/>
            <p:cNvSpPr>
              <a:spLocks noChangeArrowheads="1"/>
            </p:cNvSpPr>
            <p:nvPr/>
          </p:nvSpPr>
          <p:spPr bwMode="auto">
            <a:xfrm>
              <a:off x="10019659" y="5438616"/>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Rectangle 281"/>
            <p:cNvSpPr>
              <a:spLocks noChangeArrowheads="1"/>
            </p:cNvSpPr>
            <p:nvPr/>
          </p:nvSpPr>
          <p:spPr bwMode="auto">
            <a:xfrm>
              <a:off x="10107219" y="543861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4" name="Rectangle 282"/>
            <p:cNvSpPr>
              <a:spLocks noChangeArrowheads="1"/>
            </p:cNvSpPr>
            <p:nvPr/>
          </p:nvSpPr>
          <p:spPr bwMode="auto">
            <a:xfrm>
              <a:off x="10194779" y="543861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5" name="Rectangle 283"/>
            <p:cNvSpPr>
              <a:spLocks noChangeArrowheads="1"/>
            </p:cNvSpPr>
            <p:nvPr/>
          </p:nvSpPr>
          <p:spPr bwMode="auto">
            <a:xfrm>
              <a:off x="10019659" y="5558124"/>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6" name="Rectangle 284"/>
            <p:cNvSpPr>
              <a:spLocks noChangeArrowheads="1"/>
            </p:cNvSpPr>
            <p:nvPr/>
          </p:nvSpPr>
          <p:spPr bwMode="auto">
            <a:xfrm>
              <a:off x="10107219" y="555812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7" name="Rectangle 285"/>
            <p:cNvSpPr>
              <a:spLocks noChangeArrowheads="1"/>
            </p:cNvSpPr>
            <p:nvPr/>
          </p:nvSpPr>
          <p:spPr bwMode="auto">
            <a:xfrm>
              <a:off x="10194779" y="555812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8" name="Rectangle 286"/>
            <p:cNvSpPr>
              <a:spLocks noChangeArrowheads="1"/>
            </p:cNvSpPr>
            <p:nvPr/>
          </p:nvSpPr>
          <p:spPr bwMode="auto">
            <a:xfrm>
              <a:off x="10019659" y="5678815"/>
              <a:ext cx="65078"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9" name="Rectangle 287"/>
            <p:cNvSpPr>
              <a:spLocks noChangeArrowheads="1"/>
            </p:cNvSpPr>
            <p:nvPr/>
          </p:nvSpPr>
          <p:spPr bwMode="auto">
            <a:xfrm>
              <a:off x="10107219" y="5678815"/>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0" name="Rectangle 288"/>
            <p:cNvSpPr>
              <a:spLocks noChangeArrowheads="1"/>
            </p:cNvSpPr>
            <p:nvPr/>
          </p:nvSpPr>
          <p:spPr bwMode="auto">
            <a:xfrm>
              <a:off x="10194779" y="5678815"/>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1" name="Rectangle 289"/>
            <p:cNvSpPr>
              <a:spLocks noChangeArrowheads="1"/>
            </p:cNvSpPr>
            <p:nvPr/>
          </p:nvSpPr>
          <p:spPr bwMode="auto">
            <a:xfrm>
              <a:off x="10019659" y="5792406"/>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2" name="Rectangle 290"/>
            <p:cNvSpPr>
              <a:spLocks noChangeArrowheads="1"/>
            </p:cNvSpPr>
            <p:nvPr/>
          </p:nvSpPr>
          <p:spPr bwMode="auto">
            <a:xfrm>
              <a:off x="10107219" y="579240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291"/>
            <p:cNvSpPr>
              <a:spLocks noChangeArrowheads="1"/>
            </p:cNvSpPr>
            <p:nvPr/>
          </p:nvSpPr>
          <p:spPr bwMode="auto">
            <a:xfrm>
              <a:off x="10194779" y="579240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292"/>
            <p:cNvSpPr>
              <a:spLocks noChangeArrowheads="1"/>
            </p:cNvSpPr>
            <p:nvPr/>
          </p:nvSpPr>
          <p:spPr bwMode="auto">
            <a:xfrm>
              <a:off x="10019659" y="5914280"/>
              <a:ext cx="65078"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Rectangle 293"/>
            <p:cNvSpPr>
              <a:spLocks noChangeArrowheads="1"/>
            </p:cNvSpPr>
            <p:nvPr/>
          </p:nvSpPr>
          <p:spPr bwMode="auto">
            <a:xfrm>
              <a:off x="10107219" y="5914280"/>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6" name="Rectangle 294"/>
            <p:cNvSpPr>
              <a:spLocks noChangeArrowheads="1"/>
            </p:cNvSpPr>
            <p:nvPr/>
          </p:nvSpPr>
          <p:spPr bwMode="auto">
            <a:xfrm>
              <a:off x="10194779" y="5914280"/>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7" name="Rectangle 295"/>
            <p:cNvSpPr>
              <a:spLocks noChangeArrowheads="1"/>
            </p:cNvSpPr>
            <p:nvPr/>
          </p:nvSpPr>
          <p:spPr bwMode="auto">
            <a:xfrm>
              <a:off x="10019659" y="6032605"/>
              <a:ext cx="65078"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8" name="Rectangle 296"/>
            <p:cNvSpPr>
              <a:spLocks noChangeArrowheads="1"/>
            </p:cNvSpPr>
            <p:nvPr/>
          </p:nvSpPr>
          <p:spPr bwMode="auto">
            <a:xfrm>
              <a:off x="10107219" y="6032605"/>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297"/>
            <p:cNvSpPr>
              <a:spLocks noChangeArrowheads="1"/>
            </p:cNvSpPr>
            <p:nvPr/>
          </p:nvSpPr>
          <p:spPr bwMode="auto">
            <a:xfrm>
              <a:off x="10194779" y="6032605"/>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Rectangle 298"/>
            <p:cNvSpPr>
              <a:spLocks noChangeArrowheads="1"/>
            </p:cNvSpPr>
            <p:nvPr/>
          </p:nvSpPr>
          <p:spPr bwMode="auto">
            <a:xfrm>
              <a:off x="10013743" y="4279037"/>
              <a:ext cx="252030" cy="55613"/>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1" name="Rectangle 299"/>
            <p:cNvSpPr>
              <a:spLocks noChangeArrowheads="1"/>
            </p:cNvSpPr>
            <p:nvPr/>
          </p:nvSpPr>
          <p:spPr bwMode="auto">
            <a:xfrm>
              <a:off x="10134434" y="3886200"/>
              <a:ext cx="9466" cy="399936"/>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2" name="Group 991"/>
          <p:cNvGrpSpPr/>
          <p:nvPr/>
        </p:nvGrpSpPr>
        <p:grpSpPr>
          <a:xfrm>
            <a:off x="3275012" y="2256891"/>
            <a:ext cx="317109" cy="2295494"/>
            <a:chOff x="2665412" y="2819400"/>
            <a:chExt cx="317109" cy="2295494"/>
          </a:xfrm>
        </p:grpSpPr>
        <p:sp>
          <p:nvSpPr>
            <p:cNvPr id="993" name="Rectangle 300"/>
            <p:cNvSpPr>
              <a:spLocks noChangeArrowheads="1"/>
            </p:cNvSpPr>
            <p:nvPr/>
          </p:nvSpPr>
          <p:spPr bwMode="auto">
            <a:xfrm>
              <a:off x="2665412" y="3258384"/>
              <a:ext cx="317109" cy="1856510"/>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301"/>
            <p:cNvSpPr>
              <a:spLocks noChangeArrowheads="1"/>
            </p:cNvSpPr>
            <p:nvPr/>
          </p:nvSpPr>
          <p:spPr bwMode="auto">
            <a:xfrm>
              <a:off x="2704459" y="329743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Rectangle 302"/>
            <p:cNvSpPr>
              <a:spLocks noChangeArrowheads="1"/>
            </p:cNvSpPr>
            <p:nvPr/>
          </p:nvSpPr>
          <p:spPr bwMode="auto">
            <a:xfrm>
              <a:off x="2792019" y="329743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6" name="Rectangle 303"/>
            <p:cNvSpPr>
              <a:spLocks noChangeArrowheads="1"/>
            </p:cNvSpPr>
            <p:nvPr/>
          </p:nvSpPr>
          <p:spPr bwMode="auto">
            <a:xfrm>
              <a:off x="2880762" y="329743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7" name="Rectangle 304"/>
            <p:cNvSpPr>
              <a:spLocks noChangeArrowheads="1"/>
            </p:cNvSpPr>
            <p:nvPr/>
          </p:nvSpPr>
          <p:spPr bwMode="auto">
            <a:xfrm>
              <a:off x="2704459" y="341812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8" name="Rectangle 305"/>
            <p:cNvSpPr>
              <a:spLocks noChangeArrowheads="1"/>
            </p:cNvSpPr>
            <p:nvPr/>
          </p:nvSpPr>
          <p:spPr bwMode="auto">
            <a:xfrm>
              <a:off x="2792019" y="341812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306"/>
            <p:cNvSpPr>
              <a:spLocks noChangeArrowheads="1"/>
            </p:cNvSpPr>
            <p:nvPr/>
          </p:nvSpPr>
          <p:spPr bwMode="auto">
            <a:xfrm>
              <a:off x="2880762" y="3418121"/>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Rectangle 307"/>
            <p:cNvSpPr>
              <a:spLocks noChangeArrowheads="1"/>
            </p:cNvSpPr>
            <p:nvPr/>
          </p:nvSpPr>
          <p:spPr bwMode="auto">
            <a:xfrm>
              <a:off x="2704459" y="353762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308"/>
            <p:cNvSpPr>
              <a:spLocks noChangeArrowheads="1"/>
            </p:cNvSpPr>
            <p:nvPr/>
          </p:nvSpPr>
          <p:spPr bwMode="auto">
            <a:xfrm>
              <a:off x="2792019" y="353762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Rectangle 309"/>
            <p:cNvSpPr>
              <a:spLocks noChangeArrowheads="1"/>
            </p:cNvSpPr>
            <p:nvPr/>
          </p:nvSpPr>
          <p:spPr bwMode="auto">
            <a:xfrm>
              <a:off x="2880762" y="3537629"/>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3" name="Rectangle 310"/>
            <p:cNvSpPr>
              <a:spLocks noChangeArrowheads="1"/>
            </p:cNvSpPr>
            <p:nvPr/>
          </p:nvSpPr>
          <p:spPr bwMode="auto">
            <a:xfrm>
              <a:off x="2704459" y="3658320"/>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311"/>
            <p:cNvSpPr>
              <a:spLocks noChangeArrowheads="1"/>
            </p:cNvSpPr>
            <p:nvPr/>
          </p:nvSpPr>
          <p:spPr bwMode="auto">
            <a:xfrm>
              <a:off x="2792019" y="3658320"/>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Rectangle 312"/>
            <p:cNvSpPr>
              <a:spLocks noChangeArrowheads="1"/>
            </p:cNvSpPr>
            <p:nvPr/>
          </p:nvSpPr>
          <p:spPr bwMode="auto">
            <a:xfrm>
              <a:off x="2880762" y="3658320"/>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313"/>
            <p:cNvSpPr>
              <a:spLocks noChangeArrowheads="1"/>
            </p:cNvSpPr>
            <p:nvPr/>
          </p:nvSpPr>
          <p:spPr bwMode="auto">
            <a:xfrm>
              <a:off x="2704459" y="377191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Rectangle 314"/>
            <p:cNvSpPr>
              <a:spLocks noChangeArrowheads="1"/>
            </p:cNvSpPr>
            <p:nvPr/>
          </p:nvSpPr>
          <p:spPr bwMode="auto">
            <a:xfrm>
              <a:off x="2792019" y="377191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8" name="Rectangle 315"/>
            <p:cNvSpPr>
              <a:spLocks noChangeArrowheads="1"/>
            </p:cNvSpPr>
            <p:nvPr/>
          </p:nvSpPr>
          <p:spPr bwMode="auto">
            <a:xfrm>
              <a:off x="2880762" y="3771912"/>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316"/>
            <p:cNvSpPr>
              <a:spLocks noChangeArrowheads="1"/>
            </p:cNvSpPr>
            <p:nvPr/>
          </p:nvSpPr>
          <p:spPr bwMode="auto">
            <a:xfrm>
              <a:off x="2704459" y="389378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Rectangle 317"/>
            <p:cNvSpPr>
              <a:spLocks noChangeArrowheads="1"/>
            </p:cNvSpPr>
            <p:nvPr/>
          </p:nvSpPr>
          <p:spPr bwMode="auto">
            <a:xfrm>
              <a:off x="2792019" y="389378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1" name="Rectangle 318"/>
            <p:cNvSpPr>
              <a:spLocks noChangeArrowheads="1"/>
            </p:cNvSpPr>
            <p:nvPr/>
          </p:nvSpPr>
          <p:spPr bwMode="auto">
            <a:xfrm>
              <a:off x="2880762" y="389378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2" name="Rectangle 319"/>
            <p:cNvSpPr>
              <a:spLocks noChangeArrowheads="1"/>
            </p:cNvSpPr>
            <p:nvPr/>
          </p:nvSpPr>
          <p:spPr bwMode="auto">
            <a:xfrm>
              <a:off x="2704459" y="4012110"/>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3" name="Rectangle 320"/>
            <p:cNvSpPr>
              <a:spLocks noChangeArrowheads="1"/>
            </p:cNvSpPr>
            <p:nvPr/>
          </p:nvSpPr>
          <p:spPr bwMode="auto">
            <a:xfrm>
              <a:off x="2792019" y="4012110"/>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321"/>
            <p:cNvSpPr>
              <a:spLocks noChangeArrowheads="1"/>
            </p:cNvSpPr>
            <p:nvPr/>
          </p:nvSpPr>
          <p:spPr bwMode="auto">
            <a:xfrm>
              <a:off x="2880762" y="4012110"/>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Rectangle 322"/>
            <p:cNvSpPr>
              <a:spLocks noChangeArrowheads="1"/>
            </p:cNvSpPr>
            <p:nvPr/>
          </p:nvSpPr>
          <p:spPr bwMode="auto">
            <a:xfrm>
              <a:off x="2704459" y="413161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6" name="Rectangle 323"/>
            <p:cNvSpPr>
              <a:spLocks noChangeArrowheads="1"/>
            </p:cNvSpPr>
            <p:nvPr/>
          </p:nvSpPr>
          <p:spPr bwMode="auto">
            <a:xfrm>
              <a:off x="2792019" y="413161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7" name="Rectangle 324"/>
            <p:cNvSpPr>
              <a:spLocks noChangeArrowheads="1"/>
            </p:cNvSpPr>
            <p:nvPr/>
          </p:nvSpPr>
          <p:spPr bwMode="auto">
            <a:xfrm>
              <a:off x="2880762" y="4131618"/>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8" name="Rectangle 325"/>
            <p:cNvSpPr>
              <a:spLocks noChangeArrowheads="1"/>
            </p:cNvSpPr>
            <p:nvPr/>
          </p:nvSpPr>
          <p:spPr bwMode="auto">
            <a:xfrm>
              <a:off x="2704459" y="4251125"/>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326"/>
            <p:cNvSpPr>
              <a:spLocks noChangeArrowheads="1"/>
            </p:cNvSpPr>
            <p:nvPr/>
          </p:nvSpPr>
          <p:spPr bwMode="auto">
            <a:xfrm>
              <a:off x="2792019" y="4251125"/>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Rectangle 327"/>
            <p:cNvSpPr>
              <a:spLocks noChangeArrowheads="1"/>
            </p:cNvSpPr>
            <p:nvPr/>
          </p:nvSpPr>
          <p:spPr bwMode="auto">
            <a:xfrm>
              <a:off x="2880762" y="4251125"/>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328"/>
            <p:cNvSpPr>
              <a:spLocks noChangeArrowheads="1"/>
            </p:cNvSpPr>
            <p:nvPr/>
          </p:nvSpPr>
          <p:spPr bwMode="auto">
            <a:xfrm>
              <a:off x="2704459" y="437181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Rectangle 329"/>
            <p:cNvSpPr>
              <a:spLocks noChangeArrowheads="1"/>
            </p:cNvSpPr>
            <p:nvPr/>
          </p:nvSpPr>
          <p:spPr bwMode="auto">
            <a:xfrm>
              <a:off x="2792019" y="437181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3" name="Rectangle 330"/>
            <p:cNvSpPr>
              <a:spLocks noChangeArrowheads="1"/>
            </p:cNvSpPr>
            <p:nvPr/>
          </p:nvSpPr>
          <p:spPr bwMode="auto">
            <a:xfrm>
              <a:off x="2880762" y="437181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331"/>
            <p:cNvSpPr>
              <a:spLocks noChangeArrowheads="1"/>
            </p:cNvSpPr>
            <p:nvPr/>
          </p:nvSpPr>
          <p:spPr bwMode="auto">
            <a:xfrm>
              <a:off x="2704459" y="449132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Rectangle 332"/>
            <p:cNvSpPr>
              <a:spLocks noChangeArrowheads="1"/>
            </p:cNvSpPr>
            <p:nvPr/>
          </p:nvSpPr>
          <p:spPr bwMode="auto">
            <a:xfrm>
              <a:off x="2792019" y="449132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333"/>
            <p:cNvSpPr>
              <a:spLocks noChangeArrowheads="1"/>
            </p:cNvSpPr>
            <p:nvPr/>
          </p:nvSpPr>
          <p:spPr bwMode="auto">
            <a:xfrm>
              <a:off x="2880762" y="4491324"/>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334"/>
            <p:cNvSpPr>
              <a:spLocks noChangeArrowheads="1"/>
            </p:cNvSpPr>
            <p:nvPr/>
          </p:nvSpPr>
          <p:spPr bwMode="auto">
            <a:xfrm>
              <a:off x="2704459" y="4612015"/>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Rectangle 335"/>
            <p:cNvSpPr>
              <a:spLocks noChangeArrowheads="1"/>
            </p:cNvSpPr>
            <p:nvPr/>
          </p:nvSpPr>
          <p:spPr bwMode="auto">
            <a:xfrm>
              <a:off x="2792019" y="4612015"/>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9" name="Rectangle 336"/>
            <p:cNvSpPr>
              <a:spLocks noChangeArrowheads="1"/>
            </p:cNvSpPr>
            <p:nvPr/>
          </p:nvSpPr>
          <p:spPr bwMode="auto">
            <a:xfrm>
              <a:off x="2880762" y="4612015"/>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0" name="Rectangle 337"/>
            <p:cNvSpPr>
              <a:spLocks noChangeArrowheads="1"/>
            </p:cNvSpPr>
            <p:nvPr/>
          </p:nvSpPr>
          <p:spPr bwMode="auto">
            <a:xfrm>
              <a:off x="2704459" y="472560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1" name="Rectangle 338"/>
            <p:cNvSpPr>
              <a:spLocks noChangeArrowheads="1"/>
            </p:cNvSpPr>
            <p:nvPr/>
          </p:nvSpPr>
          <p:spPr bwMode="auto">
            <a:xfrm>
              <a:off x="2792019" y="472560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2" name="Rectangle 339"/>
            <p:cNvSpPr>
              <a:spLocks noChangeArrowheads="1"/>
            </p:cNvSpPr>
            <p:nvPr/>
          </p:nvSpPr>
          <p:spPr bwMode="auto">
            <a:xfrm>
              <a:off x="2880762" y="4725606"/>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3" name="Rectangle 340"/>
            <p:cNvSpPr>
              <a:spLocks noChangeArrowheads="1"/>
            </p:cNvSpPr>
            <p:nvPr/>
          </p:nvSpPr>
          <p:spPr bwMode="auto">
            <a:xfrm>
              <a:off x="2704459" y="4847480"/>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4" name="Rectangle 341"/>
            <p:cNvSpPr>
              <a:spLocks noChangeArrowheads="1"/>
            </p:cNvSpPr>
            <p:nvPr/>
          </p:nvSpPr>
          <p:spPr bwMode="auto">
            <a:xfrm>
              <a:off x="2792019" y="4847480"/>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5" name="Rectangle 342"/>
            <p:cNvSpPr>
              <a:spLocks noChangeArrowheads="1"/>
            </p:cNvSpPr>
            <p:nvPr/>
          </p:nvSpPr>
          <p:spPr bwMode="auto">
            <a:xfrm>
              <a:off x="2880762" y="4847480"/>
              <a:ext cx="63895" cy="88744"/>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343"/>
            <p:cNvSpPr>
              <a:spLocks noChangeArrowheads="1"/>
            </p:cNvSpPr>
            <p:nvPr/>
          </p:nvSpPr>
          <p:spPr bwMode="auto">
            <a:xfrm>
              <a:off x="2704459" y="4965805"/>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344"/>
            <p:cNvSpPr>
              <a:spLocks noChangeArrowheads="1"/>
            </p:cNvSpPr>
            <p:nvPr/>
          </p:nvSpPr>
          <p:spPr bwMode="auto">
            <a:xfrm>
              <a:off x="2792019" y="4965805"/>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Rectangle 345"/>
            <p:cNvSpPr>
              <a:spLocks noChangeArrowheads="1"/>
            </p:cNvSpPr>
            <p:nvPr/>
          </p:nvSpPr>
          <p:spPr bwMode="auto">
            <a:xfrm>
              <a:off x="2880762" y="4965805"/>
              <a:ext cx="63895" cy="87560"/>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346"/>
            <p:cNvSpPr>
              <a:spLocks noChangeArrowheads="1"/>
            </p:cNvSpPr>
            <p:nvPr/>
          </p:nvSpPr>
          <p:spPr bwMode="auto">
            <a:xfrm>
              <a:off x="2697359" y="3212237"/>
              <a:ext cx="253214" cy="55613"/>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347"/>
            <p:cNvSpPr>
              <a:spLocks noChangeArrowheads="1"/>
            </p:cNvSpPr>
            <p:nvPr/>
          </p:nvSpPr>
          <p:spPr bwMode="auto">
            <a:xfrm>
              <a:off x="2819234" y="2819400"/>
              <a:ext cx="10649" cy="399936"/>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41" name="Group 1040"/>
          <p:cNvGrpSpPr/>
          <p:nvPr/>
        </p:nvGrpSpPr>
        <p:grpSpPr>
          <a:xfrm>
            <a:off x="4494212" y="3048000"/>
            <a:ext cx="564786" cy="1401844"/>
            <a:chOff x="9523412" y="304800"/>
            <a:chExt cx="885825" cy="2198688"/>
          </a:xfrm>
        </p:grpSpPr>
        <p:sp>
          <p:nvSpPr>
            <p:cNvPr id="1042" name="Freeform 348"/>
            <p:cNvSpPr>
              <a:spLocks/>
            </p:cNvSpPr>
            <p:nvPr/>
          </p:nvSpPr>
          <p:spPr bwMode="auto">
            <a:xfrm>
              <a:off x="9752012" y="817562"/>
              <a:ext cx="428625" cy="1193800"/>
            </a:xfrm>
            <a:custGeom>
              <a:avLst/>
              <a:gdLst/>
              <a:ahLst/>
              <a:cxnLst>
                <a:cxn ang="0">
                  <a:pos x="134" y="0"/>
                </a:cxn>
                <a:cxn ang="0">
                  <a:pos x="241" y="137"/>
                </a:cxn>
                <a:cxn ang="0">
                  <a:pos x="270" y="137"/>
                </a:cxn>
                <a:cxn ang="0">
                  <a:pos x="270" y="752"/>
                </a:cxn>
                <a:cxn ang="0">
                  <a:pos x="0" y="752"/>
                </a:cxn>
                <a:cxn ang="0">
                  <a:pos x="0" y="137"/>
                </a:cxn>
                <a:cxn ang="0">
                  <a:pos x="28" y="137"/>
                </a:cxn>
                <a:cxn ang="0">
                  <a:pos x="134" y="0"/>
                </a:cxn>
              </a:cxnLst>
              <a:rect l="0" t="0" r="r" b="b"/>
              <a:pathLst>
                <a:path w="270" h="752">
                  <a:moveTo>
                    <a:pt x="134" y="0"/>
                  </a:moveTo>
                  <a:lnTo>
                    <a:pt x="241" y="137"/>
                  </a:lnTo>
                  <a:lnTo>
                    <a:pt x="270" y="137"/>
                  </a:lnTo>
                  <a:lnTo>
                    <a:pt x="270" y="752"/>
                  </a:lnTo>
                  <a:lnTo>
                    <a:pt x="0" y="752"/>
                  </a:lnTo>
                  <a:lnTo>
                    <a:pt x="0" y="137"/>
                  </a:lnTo>
                  <a:lnTo>
                    <a:pt x="28" y="137"/>
                  </a:lnTo>
                  <a:lnTo>
                    <a:pt x="13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Rectangle 349"/>
            <p:cNvSpPr>
              <a:spLocks noChangeArrowheads="1"/>
            </p:cNvSpPr>
            <p:nvPr/>
          </p:nvSpPr>
          <p:spPr bwMode="auto">
            <a:xfrm>
              <a:off x="9923462" y="1084262"/>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350"/>
            <p:cNvSpPr>
              <a:spLocks noChangeArrowheads="1"/>
            </p:cNvSpPr>
            <p:nvPr/>
          </p:nvSpPr>
          <p:spPr bwMode="auto">
            <a:xfrm>
              <a:off x="10040937" y="1084262"/>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Rectangle 351"/>
            <p:cNvSpPr>
              <a:spLocks noChangeArrowheads="1"/>
            </p:cNvSpPr>
            <p:nvPr/>
          </p:nvSpPr>
          <p:spPr bwMode="auto">
            <a:xfrm>
              <a:off x="9805987" y="1084262"/>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352"/>
            <p:cNvSpPr>
              <a:spLocks noChangeArrowheads="1"/>
            </p:cNvSpPr>
            <p:nvPr/>
          </p:nvSpPr>
          <p:spPr bwMode="auto">
            <a:xfrm>
              <a:off x="9923462" y="1236662"/>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353"/>
            <p:cNvSpPr>
              <a:spLocks noChangeArrowheads="1"/>
            </p:cNvSpPr>
            <p:nvPr/>
          </p:nvSpPr>
          <p:spPr bwMode="auto">
            <a:xfrm>
              <a:off x="10040937" y="1236662"/>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Rectangle 354"/>
            <p:cNvSpPr>
              <a:spLocks noChangeArrowheads="1"/>
            </p:cNvSpPr>
            <p:nvPr/>
          </p:nvSpPr>
          <p:spPr bwMode="auto">
            <a:xfrm>
              <a:off x="9805987" y="1236662"/>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355"/>
            <p:cNvSpPr>
              <a:spLocks noChangeArrowheads="1"/>
            </p:cNvSpPr>
            <p:nvPr/>
          </p:nvSpPr>
          <p:spPr bwMode="auto">
            <a:xfrm>
              <a:off x="9923462" y="1387475"/>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356"/>
            <p:cNvSpPr>
              <a:spLocks noChangeArrowheads="1"/>
            </p:cNvSpPr>
            <p:nvPr/>
          </p:nvSpPr>
          <p:spPr bwMode="auto">
            <a:xfrm>
              <a:off x="10040937" y="1387475"/>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Rectangle 357"/>
            <p:cNvSpPr>
              <a:spLocks noChangeArrowheads="1"/>
            </p:cNvSpPr>
            <p:nvPr/>
          </p:nvSpPr>
          <p:spPr bwMode="auto">
            <a:xfrm>
              <a:off x="9805987" y="1387475"/>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2" name="Rectangle 358"/>
            <p:cNvSpPr>
              <a:spLocks noChangeArrowheads="1"/>
            </p:cNvSpPr>
            <p:nvPr/>
          </p:nvSpPr>
          <p:spPr bwMode="auto">
            <a:xfrm>
              <a:off x="9923462" y="1539875"/>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3" name="Rectangle 359"/>
            <p:cNvSpPr>
              <a:spLocks noChangeArrowheads="1"/>
            </p:cNvSpPr>
            <p:nvPr/>
          </p:nvSpPr>
          <p:spPr bwMode="auto">
            <a:xfrm>
              <a:off x="10040937" y="1539875"/>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4" name="Rectangle 360"/>
            <p:cNvSpPr>
              <a:spLocks noChangeArrowheads="1"/>
            </p:cNvSpPr>
            <p:nvPr/>
          </p:nvSpPr>
          <p:spPr bwMode="auto">
            <a:xfrm>
              <a:off x="9805987" y="1539875"/>
              <a:ext cx="85725" cy="1174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5" name="Rectangle 361"/>
            <p:cNvSpPr>
              <a:spLocks noChangeArrowheads="1"/>
            </p:cNvSpPr>
            <p:nvPr/>
          </p:nvSpPr>
          <p:spPr bwMode="auto">
            <a:xfrm>
              <a:off x="9923462" y="1692275"/>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6" name="Rectangle 362"/>
            <p:cNvSpPr>
              <a:spLocks noChangeArrowheads="1"/>
            </p:cNvSpPr>
            <p:nvPr/>
          </p:nvSpPr>
          <p:spPr bwMode="auto">
            <a:xfrm>
              <a:off x="10040937" y="1692275"/>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7" name="Rectangle 363"/>
            <p:cNvSpPr>
              <a:spLocks noChangeArrowheads="1"/>
            </p:cNvSpPr>
            <p:nvPr/>
          </p:nvSpPr>
          <p:spPr bwMode="auto">
            <a:xfrm>
              <a:off x="9805987" y="1692275"/>
              <a:ext cx="85725" cy="1190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8" name="Rectangle 364"/>
            <p:cNvSpPr>
              <a:spLocks noChangeArrowheads="1"/>
            </p:cNvSpPr>
            <p:nvPr/>
          </p:nvSpPr>
          <p:spPr bwMode="auto">
            <a:xfrm>
              <a:off x="9958387" y="304800"/>
              <a:ext cx="12700" cy="536575"/>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9" name="Rectangle 365"/>
            <p:cNvSpPr>
              <a:spLocks noChangeArrowheads="1"/>
            </p:cNvSpPr>
            <p:nvPr/>
          </p:nvSpPr>
          <p:spPr bwMode="auto">
            <a:xfrm>
              <a:off x="9523412" y="1851025"/>
              <a:ext cx="885825" cy="652463"/>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366"/>
            <p:cNvSpPr>
              <a:spLocks noChangeArrowheads="1"/>
            </p:cNvSpPr>
            <p:nvPr/>
          </p:nvSpPr>
          <p:spPr bwMode="auto">
            <a:xfrm>
              <a:off x="9609137" y="1944687"/>
              <a:ext cx="206375" cy="18732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367"/>
            <p:cNvSpPr>
              <a:spLocks noChangeArrowheads="1"/>
            </p:cNvSpPr>
            <p:nvPr/>
          </p:nvSpPr>
          <p:spPr bwMode="auto">
            <a:xfrm>
              <a:off x="9863137" y="1944687"/>
              <a:ext cx="207962" cy="18732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368"/>
            <p:cNvSpPr>
              <a:spLocks noChangeArrowheads="1"/>
            </p:cNvSpPr>
            <p:nvPr/>
          </p:nvSpPr>
          <p:spPr bwMode="auto">
            <a:xfrm>
              <a:off x="10118725" y="1944687"/>
              <a:ext cx="206375" cy="18732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369"/>
            <p:cNvSpPr>
              <a:spLocks noChangeArrowheads="1"/>
            </p:cNvSpPr>
            <p:nvPr/>
          </p:nvSpPr>
          <p:spPr bwMode="auto">
            <a:xfrm>
              <a:off x="9609137" y="2182812"/>
              <a:ext cx="206375" cy="18732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Rectangle 370"/>
            <p:cNvSpPr>
              <a:spLocks noChangeArrowheads="1"/>
            </p:cNvSpPr>
            <p:nvPr/>
          </p:nvSpPr>
          <p:spPr bwMode="auto">
            <a:xfrm>
              <a:off x="9863137" y="2182812"/>
              <a:ext cx="207962" cy="18732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5" name="Rectangle 371"/>
            <p:cNvSpPr>
              <a:spLocks noChangeArrowheads="1"/>
            </p:cNvSpPr>
            <p:nvPr/>
          </p:nvSpPr>
          <p:spPr bwMode="auto">
            <a:xfrm>
              <a:off x="10118725" y="2182812"/>
              <a:ext cx="206375" cy="18732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066" name="Freeform 402"/>
          <p:cNvSpPr>
            <a:spLocks noEditPoints="1"/>
          </p:cNvSpPr>
          <p:nvPr/>
        </p:nvSpPr>
        <p:spPr bwMode="auto">
          <a:xfrm>
            <a:off x="430923" y="3375213"/>
            <a:ext cx="711329" cy="1183154"/>
          </a:xfrm>
          <a:custGeom>
            <a:avLst/>
            <a:gdLst/>
            <a:ahLst/>
            <a:cxnLst>
              <a:cxn ang="0">
                <a:pos x="119" y="371"/>
              </a:cxn>
              <a:cxn ang="0">
                <a:pos x="127" y="348"/>
              </a:cxn>
              <a:cxn ang="0">
                <a:pos x="117" y="330"/>
              </a:cxn>
              <a:cxn ang="0">
                <a:pos x="104" y="297"/>
              </a:cxn>
              <a:cxn ang="0">
                <a:pos x="106" y="303"/>
              </a:cxn>
              <a:cxn ang="0">
                <a:pos x="105" y="296"/>
              </a:cxn>
              <a:cxn ang="0">
                <a:pos x="123" y="284"/>
              </a:cxn>
              <a:cxn ang="0">
                <a:pos x="116" y="315"/>
              </a:cxn>
              <a:cxn ang="0">
                <a:pos x="126" y="292"/>
              </a:cxn>
              <a:cxn ang="0">
                <a:pos x="147" y="280"/>
              </a:cxn>
              <a:cxn ang="0">
                <a:pos x="143" y="276"/>
              </a:cxn>
              <a:cxn ang="0">
                <a:pos x="133" y="274"/>
              </a:cxn>
              <a:cxn ang="0">
                <a:pos x="154" y="150"/>
              </a:cxn>
              <a:cxn ang="0">
                <a:pos x="156" y="152"/>
              </a:cxn>
              <a:cxn ang="0">
                <a:pos x="154" y="150"/>
              </a:cxn>
              <a:cxn ang="0">
                <a:pos x="151" y="3"/>
              </a:cxn>
              <a:cxn ang="0">
                <a:pos x="185" y="24"/>
              </a:cxn>
              <a:cxn ang="0">
                <a:pos x="206" y="57"/>
              </a:cxn>
              <a:cxn ang="0">
                <a:pos x="206" y="94"/>
              </a:cxn>
              <a:cxn ang="0">
                <a:pos x="216" y="111"/>
              </a:cxn>
              <a:cxn ang="0">
                <a:pos x="238" y="128"/>
              </a:cxn>
              <a:cxn ang="0">
                <a:pos x="262" y="152"/>
              </a:cxn>
              <a:cxn ang="0">
                <a:pos x="287" y="182"/>
              </a:cxn>
              <a:cxn ang="0">
                <a:pos x="297" y="221"/>
              </a:cxn>
              <a:cxn ang="0">
                <a:pos x="285" y="265"/>
              </a:cxn>
              <a:cxn ang="0">
                <a:pos x="254" y="296"/>
              </a:cxn>
              <a:cxn ang="0">
                <a:pos x="210" y="307"/>
              </a:cxn>
              <a:cxn ang="0">
                <a:pos x="194" y="306"/>
              </a:cxn>
              <a:cxn ang="0">
                <a:pos x="196" y="319"/>
              </a:cxn>
              <a:cxn ang="0">
                <a:pos x="185" y="349"/>
              </a:cxn>
              <a:cxn ang="0">
                <a:pos x="156" y="360"/>
              </a:cxn>
              <a:cxn ang="0">
                <a:pos x="146" y="359"/>
              </a:cxn>
              <a:cxn ang="0">
                <a:pos x="120" y="386"/>
              </a:cxn>
              <a:cxn ang="0">
                <a:pos x="106" y="494"/>
              </a:cxn>
              <a:cxn ang="0">
                <a:pos x="101" y="335"/>
              </a:cxn>
              <a:cxn ang="0">
                <a:pos x="79" y="353"/>
              </a:cxn>
              <a:cxn ang="0">
                <a:pos x="48" y="352"/>
              </a:cxn>
              <a:cxn ang="0">
                <a:pos x="25" y="329"/>
              </a:cxn>
              <a:cxn ang="0">
                <a:pos x="21" y="307"/>
              </a:cxn>
              <a:cxn ang="0">
                <a:pos x="23" y="299"/>
              </a:cxn>
              <a:cxn ang="0">
                <a:pos x="4" y="280"/>
              </a:cxn>
              <a:cxn ang="0">
                <a:pos x="3" y="252"/>
              </a:cxn>
              <a:cxn ang="0">
                <a:pos x="17" y="233"/>
              </a:cxn>
              <a:cxn ang="0">
                <a:pos x="20" y="214"/>
              </a:cxn>
              <a:cxn ang="0">
                <a:pos x="20" y="179"/>
              </a:cxn>
              <a:cxn ang="0">
                <a:pos x="43" y="154"/>
              </a:cxn>
              <a:cxn ang="0">
                <a:pos x="59" y="149"/>
              </a:cxn>
              <a:cxn ang="0">
                <a:pos x="70" y="123"/>
              </a:cxn>
              <a:cxn ang="0">
                <a:pos x="57" y="94"/>
              </a:cxn>
              <a:cxn ang="0">
                <a:pos x="57" y="57"/>
              </a:cxn>
              <a:cxn ang="0">
                <a:pos x="78" y="24"/>
              </a:cxn>
              <a:cxn ang="0">
                <a:pos x="111" y="3"/>
              </a:cxn>
            </a:cxnLst>
            <a:rect l="0" t="0" r="r" b="b"/>
            <a:pathLst>
              <a:path w="297" h="494">
                <a:moveTo>
                  <a:pt x="117" y="330"/>
                </a:moveTo>
                <a:lnTo>
                  <a:pt x="119" y="371"/>
                </a:lnTo>
                <a:lnTo>
                  <a:pt x="135" y="355"/>
                </a:lnTo>
                <a:lnTo>
                  <a:pt x="127" y="348"/>
                </a:lnTo>
                <a:lnTo>
                  <a:pt x="120" y="340"/>
                </a:lnTo>
                <a:lnTo>
                  <a:pt x="117" y="330"/>
                </a:lnTo>
                <a:close/>
                <a:moveTo>
                  <a:pt x="105" y="296"/>
                </a:moveTo>
                <a:lnTo>
                  <a:pt x="104" y="297"/>
                </a:lnTo>
                <a:lnTo>
                  <a:pt x="105" y="299"/>
                </a:lnTo>
                <a:lnTo>
                  <a:pt x="106" y="303"/>
                </a:lnTo>
                <a:lnTo>
                  <a:pt x="106" y="296"/>
                </a:lnTo>
                <a:lnTo>
                  <a:pt x="105" y="296"/>
                </a:lnTo>
                <a:close/>
                <a:moveTo>
                  <a:pt x="128" y="273"/>
                </a:moveTo>
                <a:lnTo>
                  <a:pt x="123" y="284"/>
                </a:lnTo>
                <a:lnTo>
                  <a:pt x="113" y="292"/>
                </a:lnTo>
                <a:lnTo>
                  <a:pt x="116" y="315"/>
                </a:lnTo>
                <a:lnTo>
                  <a:pt x="119" y="303"/>
                </a:lnTo>
                <a:lnTo>
                  <a:pt x="126" y="292"/>
                </a:lnTo>
                <a:lnTo>
                  <a:pt x="135" y="284"/>
                </a:lnTo>
                <a:lnTo>
                  <a:pt x="147" y="280"/>
                </a:lnTo>
                <a:lnTo>
                  <a:pt x="146" y="277"/>
                </a:lnTo>
                <a:lnTo>
                  <a:pt x="143" y="276"/>
                </a:lnTo>
                <a:lnTo>
                  <a:pt x="142" y="274"/>
                </a:lnTo>
                <a:lnTo>
                  <a:pt x="133" y="274"/>
                </a:lnTo>
                <a:lnTo>
                  <a:pt x="128" y="273"/>
                </a:lnTo>
                <a:close/>
                <a:moveTo>
                  <a:pt x="154" y="150"/>
                </a:moveTo>
                <a:lnTo>
                  <a:pt x="153" y="152"/>
                </a:lnTo>
                <a:lnTo>
                  <a:pt x="156" y="152"/>
                </a:lnTo>
                <a:lnTo>
                  <a:pt x="156" y="150"/>
                </a:lnTo>
                <a:lnTo>
                  <a:pt x="154" y="150"/>
                </a:lnTo>
                <a:close/>
                <a:moveTo>
                  <a:pt x="132" y="0"/>
                </a:moveTo>
                <a:lnTo>
                  <a:pt x="151" y="3"/>
                </a:lnTo>
                <a:lnTo>
                  <a:pt x="170" y="11"/>
                </a:lnTo>
                <a:lnTo>
                  <a:pt x="185" y="24"/>
                </a:lnTo>
                <a:lnTo>
                  <a:pt x="198" y="38"/>
                </a:lnTo>
                <a:lnTo>
                  <a:pt x="206" y="57"/>
                </a:lnTo>
                <a:lnTo>
                  <a:pt x="208" y="78"/>
                </a:lnTo>
                <a:lnTo>
                  <a:pt x="206" y="94"/>
                </a:lnTo>
                <a:lnTo>
                  <a:pt x="201" y="109"/>
                </a:lnTo>
                <a:lnTo>
                  <a:pt x="216" y="111"/>
                </a:lnTo>
                <a:lnTo>
                  <a:pt x="229" y="118"/>
                </a:lnTo>
                <a:lnTo>
                  <a:pt x="238" y="128"/>
                </a:lnTo>
                <a:lnTo>
                  <a:pt x="245" y="142"/>
                </a:lnTo>
                <a:lnTo>
                  <a:pt x="262" y="152"/>
                </a:lnTo>
                <a:lnTo>
                  <a:pt x="276" y="165"/>
                </a:lnTo>
                <a:lnTo>
                  <a:pt x="287" y="182"/>
                </a:lnTo>
                <a:lnTo>
                  <a:pt x="294" y="200"/>
                </a:lnTo>
                <a:lnTo>
                  <a:pt x="297" y="221"/>
                </a:lnTo>
                <a:lnTo>
                  <a:pt x="293" y="244"/>
                </a:lnTo>
                <a:lnTo>
                  <a:pt x="285" y="265"/>
                </a:lnTo>
                <a:lnTo>
                  <a:pt x="271" y="282"/>
                </a:lnTo>
                <a:lnTo>
                  <a:pt x="254" y="296"/>
                </a:lnTo>
                <a:lnTo>
                  <a:pt x="233" y="304"/>
                </a:lnTo>
                <a:lnTo>
                  <a:pt x="210" y="307"/>
                </a:lnTo>
                <a:lnTo>
                  <a:pt x="199" y="307"/>
                </a:lnTo>
                <a:lnTo>
                  <a:pt x="194" y="306"/>
                </a:lnTo>
                <a:lnTo>
                  <a:pt x="195" y="312"/>
                </a:lnTo>
                <a:lnTo>
                  <a:pt x="196" y="319"/>
                </a:lnTo>
                <a:lnTo>
                  <a:pt x="193" y="335"/>
                </a:lnTo>
                <a:lnTo>
                  <a:pt x="185" y="349"/>
                </a:lnTo>
                <a:lnTo>
                  <a:pt x="171" y="357"/>
                </a:lnTo>
                <a:lnTo>
                  <a:pt x="156" y="360"/>
                </a:lnTo>
                <a:lnTo>
                  <a:pt x="150" y="360"/>
                </a:lnTo>
                <a:lnTo>
                  <a:pt x="146" y="359"/>
                </a:lnTo>
                <a:lnTo>
                  <a:pt x="141" y="357"/>
                </a:lnTo>
                <a:lnTo>
                  <a:pt x="120" y="386"/>
                </a:lnTo>
                <a:lnTo>
                  <a:pt x="128" y="493"/>
                </a:lnTo>
                <a:lnTo>
                  <a:pt x="106" y="494"/>
                </a:lnTo>
                <a:lnTo>
                  <a:pt x="106" y="322"/>
                </a:lnTo>
                <a:lnTo>
                  <a:pt x="101" y="335"/>
                </a:lnTo>
                <a:lnTo>
                  <a:pt x="91" y="346"/>
                </a:lnTo>
                <a:lnTo>
                  <a:pt x="79" y="353"/>
                </a:lnTo>
                <a:lnTo>
                  <a:pt x="65" y="356"/>
                </a:lnTo>
                <a:lnTo>
                  <a:pt x="48" y="352"/>
                </a:lnTo>
                <a:lnTo>
                  <a:pt x="34" y="343"/>
                </a:lnTo>
                <a:lnTo>
                  <a:pt x="25" y="329"/>
                </a:lnTo>
                <a:lnTo>
                  <a:pt x="21" y="312"/>
                </a:lnTo>
                <a:lnTo>
                  <a:pt x="21" y="307"/>
                </a:lnTo>
                <a:lnTo>
                  <a:pt x="22" y="304"/>
                </a:lnTo>
                <a:lnTo>
                  <a:pt x="23" y="299"/>
                </a:lnTo>
                <a:lnTo>
                  <a:pt x="11" y="291"/>
                </a:lnTo>
                <a:lnTo>
                  <a:pt x="4" y="280"/>
                </a:lnTo>
                <a:lnTo>
                  <a:pt x="0" y="265"/>
                </a:lnTo>
                <a:lnTo>
                  <a:pt x="3" y="252"/>
                </a:lnTo>
                <a:lnTo>
                  <a:pt x="8" y="241"/>
                </a:lnTo>
                <a:lnTo>
                  <a:pt x="17" y="233"/>
                </a:lnTo>
                <a:lnTo>
                  <a:pt x="28" y="228"/>
                </a:lnTo>
                <a:lnTo>
                  <a:pt x="20" y="214"/>
                </a:lnTo>
                <a:lnTo>
                  <a:pt x="17" y="198"/>
                </a:lnTo>
                <a:lnTo>
                  <a:pt x="20" y="179"/>
                </a:lnTo>
                <a:lnTo>
                  <a:pt x="29" y="165"/>
                </a:lnTo>
                <a:lnTo>
                  <a:pt x="43" y="154"/>
                </a:lnTo>
                <a:lnTo>
                  <a:pt x="60" y="149"/>
                </a:lnTo>
                <a:lnTo>
                  <a:pt x="59" y="149"/>
                </a:lnTo>
                <a:lnTo>
                  <a:pt x="63" y="134"/>
                </a:lnTo>
                <a:lnTo>
                  <a:pt x="70" y="123"/>
                </a:lnTo>
                <a:lnTo>
                  <a:pt x="61" y="109"/>
                </a:lnTo>
                <a:lnTo>
                  <a:pt x="57" y="94"/>
                </a:lnTo>
                <a:lnTo>
                  <a:pt x="55" y="78"/>
                </a:lnTo>
                <a:lnTo>
                  <a:pt x="57" y="57"/>
                </a:lnTo>
                <a:lnTo>
                  <a:pt x="65" y="38"/>
                </a:lnTo>
                <a:lnTo>
                  <a:pt x="78" y="24"/>
                </a:lnTo>
                <a:lnTo>
                  <a:pt x="93" y="11"/>
                </a:lnTo>
                <a:lnTo>
                  <a:pt x="111" y="3"/>
                </a:lnTo>
                <a:lnTo>
                  <a:pt x="1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404"/>
          <p:cNvSpPr>
            <a:spLocks noEditPoints="1"/>
          </p:cNvSpPr>
          <p:nvPr/>
        </p:nvSpPr>
        <p:spPr bwMode="auto">
          <a:xfrm>
            <a:off x="10742612" y="3657600"/>
            <a:ext cx="570847" cy="825442"/>
          </a:xfrm>
          <a:custGeom>
            <a:avLst/>
            <a:gdLst/>
            <a:ahLst/>
            <a:cxnLst>
              <a:cxn ang="0">
                <a:pos x="147" y="247"/>
              </a:cxn>
              <a:cxn ang="0">
                <a:pos x="159" y="275"/>
              </a:cxn>
              <a:cxn ang="0">
                <a:pos x="153" y="256"/>
              </a:cxn>
              <a:cxn ang="0">
                <a:pos x="142" y="190"/>
              </a:cxn>
              <a:cxn ang="0">
                <a:pos x="131" y="202"/>
              </a:cxn>
              <a:cxn ang="0">
                <a:pos x="129" y="205"/>
              </a:cxn>
              <a:cxn ang="0">
                <a:pos x="147" y="213"/>
              </a:cxn>
              <a:cxn ang="0">
                <a:pos x="155" y="218"/>
              </a:cxn>
              <a:cxn ang="0">
                <a:pos x="148" y="203"/>
              </a:cxn>
              <a:cxn ang="0">
                <a:pos x="206" y="0"/>
              </a:cxn>
              <a:cxn ang="0">
                <a:pos x="246" y="10"/>
              </a:cxn>
              <a:cxn ang="0">
                <a:pos x="275" y="40"/>
              </a:cxn>
              <a:cxn ang="0">
                <a:pos x="287" y="81"/>
              </a:cxn>
              <a:cxn ang="0">
                <a:pos x="274" y="122"/>
              </a:cxn>
              <a:cxn ang="0">
                <a:pos x="269" y="150"/>
              </a:cxn>
              <a:cxn ang="0">
                <a:pos x="276" y="176"/>
              </a:cxn>
              <a:cxn ang="0">
                <a:pos x="265" y="209"/>
              </a:cxn>
              <a:cxn ang="0">
                <a:pos x="235" y="225"/>
              </a:cxn>
              <a:cxn ang="0">
                <a:pos x="234" y="256"/>
              </a:cxn>
              <a:cxn ang="0">
                <a:pos x="211" y="279"/>
              </a:cxn>
              <a:cxn ang="0">
                <a:pos x="182" y="280"/>
              </a:cxn>
              <a:cxn ang="0">
                <a:pos x="159" y="414"/>
              </a:cxn>
              <a:cxn ang="0">
                <a:pos x="155" y="287"/>
              </a:cxn>
              <a:cxn ang="0">
                <a:pos x="135" y="255"/>
              </a:cxn>
              <a:cxn ang="0">
                <a:pos x="122" y="254"/>
              </a:cxn>
              <a:cxn ang="0">
                <a:pos x="109" y="258"/>
              </a:cxn>
              <a:cxn ang="0">
                <a:pos x="90" y="265"/>
              </a:cxn>
              <a:cxn ang="0">
                <a:pos x="68" y="256"/>
              </a:cxn>
              <a:cxn ang="0">
                <a:pos x="59" y="234"/>
              </a:cxn>
              <a:cxn ang="0">
                <a:pos x="62" y="220"/>
              </a:cxn>
              <a:cxn ang="0">
                <a:pos x="25" y="200"/>
              </a:cxn>
              <a:cxn ang="0">
                <a:pos x="3" y="165"/>
              </a:cxn>
              <a:cxn ang="0">
                <a:pos x="2" y="122"/>
              </a:cxn>
              <a:cxn ang="0">
                <a:pos x="23" y="86"/>
              </a:cxn>
              <a:cxn ang="0">
                <a:pos x="59" y="66"/>
              </a:cxn>
              <a:cxn ang="0">
                <a:pos x="95" y="66"/>
              </a:cxn>
              <a:cxn ang="0">
                <a:pos x="124" y="78"/>
              </a:cxn>
              <a:cxn ang="0">
                <a:pos x="136" y="38"/>
              </a:cxn>
              <a:cxn ang="0">
                <a:pos x="165" y="10"/>
              </a:cxn>
              <a:cxn ang="0">
                <a:pos x="206" y="0"/>
              </a:cxn>
            </a:cxnLst>
            <a:rect l="0" t="0" r="r" b="b"/>
            <a:pathLst>
              <a:path w="287" h="415">
                <a:moveTo>
                  <a:pt x="150" y="243"/>
                </a:moveTo>
                <a:lnTo>
                  <a:pt x="147" y="247"/>
                </a:lnTo>
                <a:lnTo>
                  <a:pt x="144" y="250"/>
                </a:lnTo>
                <a:lnTo>
                  <a:pt x="159" y="275"/>
                </a:lnTo>
                <a:lnTo>
                  <a:pt x="160" y="267"/>
                </a:lnTo>
                <a:lnTo>
                  <a:pt x="153" y="256"/>
                </a:lnTo>
                <a:lnTo>
                  <a:pt x="150" y="243"/>
                </a:lnTo>
                <a:close/>
                <a:moveTo>
                  <a:pt x="142" y="190"/>
                </a:moveTo>
                <a:lnTo>
                  <a:pt x="138" y="195"/>
                </a:lnTo>
                <a:lnTo>
                  <a:pt x="131" y="202"/>
                </a:lnTo>
                <a:lnTo>
                  <a:pt x="127" y="205"/>
                </a:lnTo>
                <a:lnTo>
                  <a:pt x="129" y="205"/>
                </a:lnTo>
                <a:lnTo>
                  <a:pt x="139" y="207"/>
                </a:lnTo>
                <a:lnTo>
                  <a:pt x="147" y="213"/>
                </a:lnTo>
                <a:lnTo>
                  <a:pt x="153" y="222"/>
                </a:lnTo>
                <a:lnTo>
                  <a:pt x="155" y="218"/>
                </a:lnTo>
                <a:lnTo>
                  <a:pt x="159" y="212"/>
                </a:lnTo>
                <a:lnTo>
                  <a:pt x="148" y="203"/>
                </a:lnTo>
                <a:lnTo>
                  <a:pt x="142" y="190"/>
                </a:lnTo>
                <a:close/>
                <a:moveTo>
                  <a:pt x="206" y="0"/>
                </a:moveTo>
                <a:lnTo>
                  <a:pt x="227" y="2"/>
                </a:lnTo>
                <a:lnTo>
                  <a:pt x="246" y="10"/>
                </a:lnTo>
                <a:lnTo>
                  <a:pt x="263" y="23"/>
                </a:lnTo>
                <a:lnTo>
                  <a:pt x="275" y="40"/>
                </a:lnTo>
                <a:lnTo>
                  <a:pt x="283" y="59"/>
                </a:lnTo>
                <a:lnTo>
                  <a:pt x="287" y="81"/>
                </a:lnTo>
                <a:lnTo>
                  <a:pt x="283" y="102"/>
                </a:lnTo>
                <a:lnTo>
                  <a:pt x="274" y="122"/>
                </a:lnTo>
                <a:lnTo>
                  <a:pt x="260" y="139"/>
                </a:lnTo>
                <a:lnTo>
                  <a:pt x="269" y="150"/>
                </a:lnTo>
                <a:lnTo>
                  <a:pt x="274" y="162"/>
                </a:lnTo>
                <a:lnTo>
                  <a:pt x="276" y="176"/>
                </a:lnTo>
                <a:lnTo>
                  <a:pt x="273" y="194"/>
                </a:lnTo>
                <a:lnTo>
                  <a:pt x="265" y="209"/>
                </a:lnTo>
                <a:lnTo>
                  <a:pt x="251" y="219"/>
                </a:lnTo>
                <a:lnTo>
                  <a:pt x="235" y="225"/>
                </a:lnTo>
                <a:lnTo>
                  <a:pt x="237" y="239"/>
                </a:lnTo>
                <a:lnTo>
                  <a:pt x="234" y="256"/>
                </a:lnTo>
                <a:lnTo>
                  <a:pt x="225" y="270"/>
                </a:lnTo>
                <a:lnTo>
                  <a:pt x="211" y="279"/>
                </a:lnTo>
                <a:lnTo>
                  <a:pt x="193" y="282"/>
                </a:lnTo>
                <a:lnTo>
                  <a:pt x="182" y="280"/>
                </a:lnTo>
                <a:lnTo>
                  <a:pt x="170" y="275"/>
                </a:lnTo>
                <a:lnTo>
                  <a:pt x="159" y="414"/>
                </a:lnTo>
                <a:lnTo>
                  <a:pt x="138" y="415"/>
                </a:lnTo>
                <a:lnTo>
                  <a:pt x="155" y="287"/>
                </a:lnTo>
                <a:lnTo>
                  <a:pt x="138" y="254"/>
                </a:lnTo>
                <a:lnTo>
                  <a:pt x="135" y="255"/>
                </a:lnTo>
                <a:lnTo>
                  <a:pt x="129" y="255"/>
                </a:lnTo>
                <a:lnTo>
                  <a:pt x="122" y="254"/>
                </a:lnTo>
                <a:lnTo>
                  <a:pt x="115" y="251"/>
                </a:lnTo>
                <a:lnTo>
                  <a:pt x="109" y="258"/>
                </a:lnTo>
                <a:lnTo>
                  <a:pt x="100" y="263"/>
                </a:lnTo>
                <a:lnTo>
                  <a:pt x="90" y="265"/>
                </a:lnTo>
                <a:lnTo>
                  <a:pt x="77" y="263"/>
                </a:lnTo>
                <a:lnTo>
                  <a:pt x="68" y="256"/>
                </a:lnTo>
                <a:lnTo>
                  <a:pt x="61" y="247"/>
                </a:lnTo>
                <a:lnTo>
                  <a:pt x="59" y="234"/>
                </a:lnTo>
                <a:lnTo>
                  <a:pt x="59" y="230"/>
                </a:lnTo>
                <a:lnTo>
                  <a:pt x="62" y="220"/>
                </a:lnTo>
                <a:lnTo>
                  <a:pt x="41" y="213"/>
                </a:lnTo>
                <a:lnTo>
                  <a:pt x="25" y="200"/>
                </a:lnTo>
                <a:lnTo>
                  <a:pt x="11" y="184"/>
                </a:lnTo>
                <a:lnTo>
                  <a:pt x="3" y="165"/>
                </a:lnTo>
                <a:lnTo>
                  <a:pt x="0" y="143"/>
                </a:lnTo>
                <a:lnTo>
                  <a:pt x="2" y="122"/>
                </a:lnTo>
                <a:lnTo>
                  <a:pt x="10" y="102"/>
                </a:lnTo>
                <a:lnTo>
                  <a:pt x="23" y="86"/>
                </a:lnTo>
                <a:lnTo>
                  <a:pt x="39" y="74"/>
                </a:lnTo>
                <a:lnTo>
                  <a:pt x="59" y="66"/>
                </a:lnTo>
                <a:lnTo>
                  <a:pt x="79" y="63"/>
                </a:lnTo>
                <a:lnTo>
                  <a:pt x="95" y="66"/>
                </a:lnTo>
                <a:lnTo>
                  <a:pt x="110" y="70"/>
                </a:lnTo>
                <a:lnTo>
                  <a:pt x="124" y="78"/>
                </a:lnTo>
                <a:lnTo>
                  <a:pt x="128" y="57"/>
                </a:lnTo>
                <a:lnTo>
                  <a:pt x="136" y="38"/>
                </a:lnTo>
                <a:lnTo>
                  <a:pt x="148" y="23"/>
                </a:lnTo>
                <a:lnTo>
                  <a:pt x="165" y="10"/>
                </a:lnTo>
                <a:lnTo>
                  <a:pt x="184" y="2"/>
                </a:lnTo>
                <a:lnTo>
                  <a:pt x="20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402"/>
          <p:cNvSpPr>
            <a:spLocks noEditPoints="1"/>
          </p:cNvSpPr>
          <p:nvPr/>
        </p:nvSpPr>
        <p:spPr bwMode="auto">
          <a:xfrm>
            <a:off x="7286718" y="3733800"/>
            <a:ext cx="471487" cy="784225"/>
          </a:xfrm>
          <a:custGeom>
            <a:avLst/>
            <a:gdLst/>
            <a:ahLst/>
            <a:cxnLst>
              <a:cxn ang="0">
                <a:pos x="119" y="371"/>
              </a:cxn>
              <a:cxn ang="0">
                <a:pos x="127" y="348"/>
              </a:cxn>
              <a:cxn ang="0">
                <a:pos x="117" y="330"/>
              </a:cxn>
              <a:cxn ang="0">
                <a:pos x="104" y="297"/>
              </a:cxn>
              <a:cxn ang="0">
                <a:pos x="106" y="303"/>
              </a:cxn>
              <a:cxn ang="0">
                <a:pos x="105" y="296"/>
              </a:cxn>
              <a:cxn ang="0">
                <a:pos x="123" y="284"/>
              </a:cxn>
              <a:cxn ang="0">
                <a:pos x="116" y="315"/>
              </a:cxn>
              <a:cxn ang="0">
                <a:pos x="126" y="292"/>
              </a:cxn>
              <a:cxn ang="0">
                <a:pos x="147" y="280"/>
              </a:cxn>
              <a:cxn ang="0">
                <a:pos x="143" y="276"/>
              </a:cxn>
              <a:cxn ang="0">
                <a:pos x="133" y="274"/>
              </a:cxn>
              <a:cxn ang="0">
                <a:pos x="154" y="150"/>
              </a:cxn>
              <a:cxn ang="0">
                <a:pos x="156" y="152"/>
              </a:cxn>
              <a:cxn ang="0">
                <a:pos x="154" y="150"/>
              </a:cxn>
              <a:cxn ang="0">
                <a:pos x="151" y="3"/>
              </a:cxn>
              <a:cxn ang="0">
                <a:pos x="185" y="24"/>
              </a:cxn>
              <a:cxn ang="0">
                <a:pos x="206" y="57"/>
              </a:cxn>
              <a:cxn ang="0">
                <a:pos x="206" y="94"/>
              </a:cxn>
              <a:cxn ang="0">
                <a:pos x="216" y="111"/>
              </a:cxn>
              <a:cxn ang="0">
                <a:pos x="238" y="128"/>
              </a:cxn>
              <a:cxn ang="0">
                <a:pos x="262" y="152"/>
              </a:cxn>
              <a:cxn ang="0">
                <a:pos x="287" y="182"/>
              </a:cxn>
              <a:cxn ang="0">
                <a:pos x="297" y="221"/>
              </a:cxn>
              <a:cxn ang="0">
                <a:pos x="285" y="265"/>
              </a:cxn>
              <a:cxn ang="0">
                <a:pos x="254" y="296"/>
              </a:cxn>
              <a:cxn ang="0">
                <a:pos x="210" y="307"/>
              </a:cxn>
              <a:cxn ang="0">
                <a:pos x="194" y="306"/>
              </a:cxn>
              <a:cxn ang="0">
                <a:pos x="196" y="319"/>
              </a:cxn>
              <a:cxn ang="0">
                <a:pos x="185" y="349"/>
              </a:cxn>
              <a:cxn ang="0">
                <a:pos x="156" y="360"/>
              </a:cxn>
              <a:cxn ang="0">
                <a:pos x="146" y="359"/>
              </a:cxn>
              <a:cxn ang="0">
                <a:pos x="120" y="386"/>
              </a:cxn>
              <a:cxn ang="0">
                <a:pos x="106" y="494"/>
              </a:cxn>
              <a:cxn ang="0">
                <a:pos x="101" y="335"/>
              </a:cxn>
              <a:cxn ang="0">
                <a:pos x="79" y="353"/>
              </a:cxn>
              <a:cxn ang="0">
                <a:pos x="48" y="352"/>
              </a:cxn>
              <a:cxn ang="0">
                <a:pos x="25" y="329"/>
              </a:cxn>
              <a:cxn ang="0">
                <a:pos x="21" y="307"/>
              </a:cxn>
              <a:cxn ang="0">
                <a:pos x="23" y="299"/>
              </a:cxn>
              <a:cxn ang="0">
                <a:pos x="4" y="280"/>
              </a:cxn>
              <a:cxn ang="0">
                <a:pos x="3" y="252"/>
              </a:cxn>
              <a:cxn ang="0">
                <a:pos x="17" y="233"/>
              </a:cxn>
              <a:cxn ang="0">
                <a:pos x="20" y="214"/>
              </a:cxn>
              <a:cxn ang="0">
                <a:pos x="20" y="179"/>
              </a:cxn>
              <a:cxn ang="0">
                <a:pos x="43" y="154"/>
              </a:cxn>
              <a:cxn ang="0">
                <a:pos x="59" y="149"/>
              </a:cxn>
              <a:cxn ang="0">
                <a:pos x="70" y="123"/>
              </a:cxn>
              <a:cxn ang="0">
                <a:pos x="57" y="94"/>
              </a:cxn>
              <a:cxn ang="0">
                <a:pos x="57" y="57"/>
              </a:cxn>
              <a:cxn ang="0">
                <a:pos x="78" y="24"/>
              </a:cxn>
              <a:cxn ang="0">
                <a:pos x="111" y="3"/>
              </a:cxn>
            </a:cxnLst>
            <a:rect l="0" t="0" r="r" b="b"/>
            <a:pathLst>
              <a:path w="297" h="494">
                <a:moveTo>
                  <a:pt x="117" y="330"/>
                </a:moveTo>
                <a:lnTo>
                  <a:pt x="119" y="371"/>
                </a:lnTo>
                <a:lnTo>
                  <a:pt x="135" y="355"/>
                </a:lnTo>
                <a:lnTo>
                  <a:pt x="127" y="348"/>
                </a:lnTo>
                <a:lnTo>
                  <a:pt x="120" y="340"/>
                </a:lnTo>
                <a:lnTo>
                  <a:pt x="117" y="330"/>
                </a:lnTo>
                <a:close/>
                <a:moveTo>
                  <a:pt x="105" y="296"/>
                </a:moveTo>
                <a:lnTo>
                  <a:pt x="104" y="297"/>
                </a:lnTo>
                <a:lnTo>
                  <a:pt x="105" y="299"/>
                </a:lnTo>
                <a:lnTo>
                  <a:pt x="106" y="303"/>
                </a:lnTo>
                <a:lnTo>
                  <a:pt x="106" y="296"/>
                </a:lnTo>
                <a:lnTo>
                  <a:pt x="105" y="296"/>
                </a:lnTo>
                <a:close/>
                <a:moveTo>
                  <a:pt x="128" y="273"/>
                </a:moveTo>
                <a:lnTo>
                  <a:pt x="123" y="284"/>
                </a:lnTo>
                <a:lnTo>
                  <a:pt x="113" y="292"/>
                </a:lnTo>
                <a:lnTo>
                  <a:pt x="116" y="315"/>
                </a:lnTo>
                <a:lnTo>
                  <a:pt x="119" y="303"/>
                </a:lnTo>
                <a:lnTo>
                  <a:pt x="126" y="292"/>
                </a:lnTo>
                <a:lnTo>
                  <a:pt x="135" y="284"/>
                </a:lnTo>
                <a:lnTo>
                  <a:pt x="147" y="280"/>
                </a:lnTo>
                <a:lnTo>
                  <a:pt x="146" y="277"/>
                </a:lnTo>
                <a:lnTo>
                  <a:pt x="143" y="276"/>
                </a:lnTo>
                <a:lnTo>
                  <a:pt x="142" y="274"/>
                </a:lnTo>
                <a:lnTo>
                  <a:pt x="133" y="274"/>
                </a:lnTo>
                <a:lnTo>
                  <a:pt x="128" y="273"/>
                </a:lnTo>
                <a:close/>
                <a:moveTo>
                  <a:pt x="154" y="150"/>
                </a:moveTo>
                <a:lnTo>
                  <a:pt x="153" y="152"/>
                </a:lnTo>
                <a:lnTo>
                  <a:pt x="156" y="152"/>
                </a:lnTo>
                <a:lnTo>
                  <a:pt x="156" y="150"/>
                </a:lnTo>
                <a:lnTo>
                  <a:pt x="154" y="150"/>
                </a:lnTo>
                <a:close/>
                <a:moveTo>
                  <a:pt x="132" y="0"/>
                </a:moveTo>
                <a:lnTo>
                  <a:pt x="151" y="3"/>
                </a:lnTo>
                <a:lnTo>
                  <a:pt x="170" y="11"/>
                </a:lnTo>
                <a:lnTo>
                  <a:pt x="185" y="24"/>
                </a:lnTo>
                <a:lnTo>
                  <a:pt x="198" y="38"/>
                </a:lnTo>
                <a:lnTo>
                  <a:pt x="206" y="57"/>
                </a:lnTo>
                <a:lnTo>
                  <a:pt x="208" y="78"/>
                </a:lnTo>
                <a:lnTo>
                  <a:pt x="206" y="94"/>
                </a:lnTo>
                <a:lnTo>
                  <a:pt x="201" y="109"/>
                </a:lnTo>
                <a:lnTo>
                  <a:pt x="216" y="111"/>
                </a:lnTo>
                <a:lnTo>
                  <a:pt x="229" y="118"/>
                </a:lnTo>
                <a:lnTo>
                  <a:pt x="238" y="128"/>
                </a:lnTo>
                <a:lnTo>
                  <a:pt x="245" y="142"/>
                </a:lnTo>
                <a:lnTo>
                  <a:pt x="262" y="152"/>
                </a:lnTo>
                <a:lnTo>
                  <a:pt x="276" y="165"/>
                </a:lnTo>
                <a:lnTo>
                  <a:pt x="287" y="182"/>
                </a:lnTo>
                <a:lnTo>
                  <a:pt x="294" y="200"/>
                </a:lnTo>
                <a:lnTo>
                  <a:pt x="297" y="221"/>
                </a:lnTo>
                <a:lnTo>
                  <a:pt x="293" y="244"/>
                </a:lnTo>
                <a:lnTo>
                  <a:pt x="285" y="265"/>
                </a:lnTo>
                <a:lnTo>
                  <a:pt x="271" y="282"/>
                </a:lnTo>
                <a:lnTo>
                  <a:pt x="254" y="296"/>
                </a:lnTo>
                <a:lnTo>
                  <a:pt x="233" y="304"/>
                </a:lnTo>
                <a:lnTo>
                  <a:pt x="210" y="307"/>
                </a:lnTo>
                <a:lnTo>
                  <a:pt x="199" y="307"/>
                </a:lnTo>
                <a:lnTo>
                  <a:pt x="194" y="306"/>
                </a:lnTo>
                <a:lnTo>
                  <a:pt x="195" y="312"/>
                </a:lnTo>
                <a:lnTo>
                  <a:pt x="196" y="319"/>
                </a:lnTo>
                <a:lnTo>
                  <a:pt x="193" y="335"/>
                </a:lnTo>
                <a:lnTo>
                  <a:pt x="185" y="349"/>
                </a:lnTo>
                <a:lnTo>
                  <a:pt x="171" y="357"/>
                </a:lnTo>
                <a:lnTo>
                  <a:pt x="156" y="360"/>
                </a:lnTo>
                <a:lnTo>
                  <a:pt x="150" y="360"/>
                </a:lnTo>
                <a:lnTo>
                  <a:pt x="146" y="359"/>
                </a:lnTo>
                <a:lnTo>
                  <a:pt x="141" y="357"/>
                </a:lnTo>
                <a:lnTo>
                  <a:pt x="120" y="386"/>
                </a:lnTo>
                <a:lnTo>
                  <a:pt x="128" y="493"/>
                </a:lnTo>
                <a:lnTo>
                  <a:pt x="106" y="494"/>
                </a:lnTo>
                <a:lnTo>
                  <a:pt x="106" y="322"/>
                </a:lnTo>
                <a:lnTo>
                  <a:pt x="101" y="335"/>
                </a:lnTo>
                <a:lnTo>
                  <a:pt x="91" y="346"/>
                </a:lnTo>
                <a:lnTo>
                  <a:pt x="79" y="353"/>
                </a:lnTo>
                <a:lnTo>
                  <a:pt x="65" y="356"/>
                </a:lnTo>
                <a:lnTo>
                  <a:pt x="48" y="352"/>
                </a:lnTo>
                <a:lnTo>
                  <a:pt x="34" y="343"/>
                </a:lnTo>
                <a:lnTo>
                  <a:pt x="25" y="329"/>
                </a:lnTo>
                <a:lnTo>
                  <a:pt x="21" y="312"/>
                </a:lnTo>
                <a:lnTo>
                  <a:pt x="21" y="307"/>
                </a:lnTo>
                <a:lnTo>
                  <a:pt x="22" y="304"/>
                </a:lnTo>
                <a:lnTo>
                  <a:pt x="23" y="299"/>
                </a:lnTo>
                <a:lnTo>
                  <a:pt x="11" y="291"/>
                </a:lnTo>
                <a:lnTo>
                  <a:pt x="4" y="280"/>
                </a:lnTo>
                <a:lnTo>
                  <a:pt x="0" y="265"/>
                </a:lnTo>
                <a:lnTo>
                  <a:pt x="3" y="252"/>
                </a:lnTo>
                <a:lnTo>
                  <a:pt x="8" y="241"/>
                </a:lnTo>
                <a:lnTo>
                  <a:pt x="17" y="233"/>
                </a:lnTo>
                <a:lnTo>
                  <a:pt x="28" y="228"/>
                </a:lnTo>
                <a:lnTo>
                  <a:pt x="20" y="214"/>
                </a:lnTo>
                <a:lnTo>
                  <a:pt x="17" y="198"/>
                </a:lnTo>
                <a:lnTo>
                  <a:pt x="20" y="179"/>
                </a:lnTo>
                <a:lnTo>
                  <a:pt x="29" y="165"/>
                </a:lnTo>
                <a:lnTo>
                  <a:pt x="43" y="154"/>
                </a:lnTo>
                <a:lnTo>
                  <a:pt x="60" y="149"/>
                </a:lnTo>
                <a:lnTo>
                  <a:pt x="59" y="149"/>
                </a:lnTo>
                <a:lnTo>
                  <a:pt x="63" y="134"/>
                </a:lnTo>
                <a:lnTo>
                  <a:pt x="70" y="123"/>
                </a:lnTo>
                <a:lnTo>
                  <a:pt x="61" y="109"/>
                </a:lnTo>
                <a:lnTo>
                  <a:pt x="57" y="94"/>
                </a:lnTo>
                <a:lnTo>
                  <a:pt x="55" y="78"/>
                </a:lnTo>
                <a:lnTo>
                  <a:pt x="57" y="57"/>
                </a:lnTo>
                <a:lnTo>
                  <a:pt x="65" y="38"/>
                </a:lnTo>
                <a:lnTo>
                  <a:pt x="78" y="24"/>
                </a:lnTo>
                <a:lnTo>
                  <a:pt x="93" y="11"/>
                </a:lnTo>
                <a:lnTo>
                  <a:pt x="111" y="3"/>
                </a:lnTo>
                <a:lnTo>
                  <a:pt x="1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133" name="Group 1132"/>
          <p:cNvGrpSpPr/>
          <p:nvPr/>
        </p:nvGrpSpPr>
        <p:grpSpPr>
          <a:xfrm>
            <a:off x="868403" y="3886194"/>
            <a:ext cx="364748" cy="590544"/>
            <a:chOff x="4722812" y="5133975"/>
            <a:chExt cx="500063" cy="809625"/>
          </a:xfrm>
          <a:solidFill>
            <a:schemeClr val="bg1"/>
          </a:solidFill>
        </p:grpSpPr>
        <p:sp>
          <p:nvSpPr>
            <p:cNvPr id="1134" name="Rectangle 19"/>
            <p:cNvSpPr>
              <a:spLocks noChangeArrowheads="1"/>
            </p:cNvSpPr>
            <p:nvPr/>
          </p:nvSpPr>
          <p:spPr bwMode="auto">
            <a:xfrm>
              <a:off x="4722812" y="5407025"/>
              <a:ext cx="500063" cy="5365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5" name="Rectangle 20"/>
            <p:cNvSpPr>
              <a:spLocks noChangeArrowheads="1"/>
            </p:cNvSpPr>
            <p:nvPr/>
          </p:nvSpPr>
          <p:spPr bwMode="auto">
            <a:xfrm>
              <a:off x="4770437" y="5454650"/>
              <a:ext cx="117475" cy="153988"/>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6" name="Rectangle 21"/>
            <p:cNvSpPr>
              <a:spLocks noChangeArrowheads="1"/>
            </p:cNvSpPr>
            <p:nvPr/>
          </p:nvSpPr>
          <p:spPr bwMode="auto">
            <a:xfrm>
              <a:off x="4914899" y="5454650"/>
              <a:ext cx="117475" cy="153988"/>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22"/>
            <p:cNvSpPr>
              <a:spLocks noChangeArrowheads="1"/>
            </p:cNvSpPr>
            <p:nvPr/>
          </p:nvSpPr>
          <p:spPr bwMode="auto">
            <a:xfrm>
              <a:off x="5057774" y="5454650"/>
              <a:ext cx="117475" cy="153988"/>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Rectangle 23"/>
            <p:cNvSpPr>
              <a:spLocks noChangeArrowheads="1"/>
            </p:cNvSpPr>
            <p:nvPr/>
          </p:nvSpPr>
          <p:spPr bwMode="auto">
            <a:xfrm>
              <a:off x="4797424" y="5133975"/>
              <a:ext cx="352425" cy="2952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9" name="Rectangle 24"/>
            <p:cNvSpPr>
              <a:spLocks noChangeArrowheads="1"/>
            </p:cNvSpPr>
            <p:nvPr/>
          </p:nvSpPr>
          <p:spPr bwMode="auto">
            <a:xfrm>
              <a:off x="4843462" y="5194300"/>
              <a:ext cx="115888" cy="153988"/>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25"/>
            <p:cNvSpPr>
              <a:spLocks noChangeArrowheads="1"/>
            </p:cNvSpPr>
            <p:nvPr/>
          </p:nvSpPr>
          <p:spPr bwMode="auto">
            <a:xfrm>
              <a:off x="4986337" y="5194300"/>
              <a:ext cx="117475" cy="153988"/>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26"/>
            <p:cNvSpPr>
              <a:spLocks noChangeArrowheads="1"/>
            </p:cNvSpPr>
            <p:nvPr/>
          </p:nvSpPr>
          <p:spPr bwMode="auto">
            <a:xfrm>
              <a:off x="4770437" y="5635625"/>
              <a:ext cx="117475" cy="153988"/>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27"/>
            <p:cNvSpPr>
              <a:spLocks noChangeArrowheads="1"/>
            </p:cNvSpPr>
            <p:nvPr/>
          </p:nvSpPr>
          <p:spPr bwMode="auto">
            <a:xfrm>
              <a:off x="4914899" y="5635625"/>
              <a:ext cx="117475" cy="153988"/>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Rectangle 28"/>
            <p:cNvSpPr>
              <a:spLocks noChangeArrowheads="1"/>
            </p:cNvSpPr>
            <p:nvPr/>
          </p:nvSpPr>
          <p:spPr bwMode="auto">
            <a:xfrm>
              <a:off x="5057774" y="5635625"/>
              <a:ext cx="117475" cy="153988"/>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40" name="Group 1239"/>
          <p:cNvGrpSpPr/>
          <p:nvPr/>
        </p:nvGrpSpPr>
        <p:grpSpPr>
          <a:xfrm>
            <a:off x="4037012" y="2133600"/>
            <a:ext cx="1974190" cy="2295792"/>
            <a:chOff x="9513887" y="1371600"/>
            <a:chExt cx="3937000" cy="4578351"/>
          </a:xfrm>
          <a:solidFill>
            <a:schemeClr val="bg1">
              <a:alpha val="50000"/>
            </a:schemeClr>
          </a:solidFill>
        </p:grpSpPr>
        <p:sp>
          <p:nvSpPr>
            <p:cNvPr id="1241" name="Freeform 6"/>
            <p:cNvSpPr>
              <a:spLocks/>
            </p:cNvSpPr>
            <p:nvPr/>
          </p:nvSpPr>
          <p:spPr bwMode="auto">
            <a:xfrm>
              <a:off x="11222037" y="2674938"/>
              <a:ext cx="501650" cy="3275013"/>
            </a:xfrm>
            <a:custGeom>
              <a:avLst/>
              <a:gdLst/>
              <a:ahLst/>
              <a:cxnLst>
                <a:cxn ang="0">
                  <a:pos x="0" y="0"/>
                </a:cxn>
                <a:cxn ang="0">
                  <a:pos x="316" y="237"/>
                </a:cxn>
                <a:cxn ang="0">
                  <a:pos x="316" y="2063"/>
                </a:cxn>
                <a:cxn ang="0">
                  <a:pos x="0" y="2063"/>
                </a:cxn>
                <a:cxn ang="0">
                  <a:pos x="0" y="0"/>
                </a:cxn>
              </a:cxnLst>
              <a:rect l="0" t="0" r="r" b="b"/>
              <a:pathLst>
                <a:path w="316" h="2063">
                  <a:moveTo>
                    <a:pt x="0" y="0"/>
                  </a:moveTo>
                  <a:lnTo>
                    <a:pt x="316" y="237"/>
                  </a:lnTo>
                  <a:lnTo>
                    <a:pt x="316" y="2063"/>
                  </a:lnTo>
                  <a:lnTo>
                    <a:pt x="0" y="206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7"/>
            <p:cNvSpPr>
              <a:spLocks/>
            </p:cNvSpPr>
            <p:nvPr/>
          </p:nvSpPr>
          <p:spPr bwMode="auto">
            <a:xfrm>
              <a:off x="12212637" y="2043113"/>
              <a:ext cx="771525" cy="3906838"/>
            </a:xfrm>
            <a:custGeom>
              <a:avLst/>
              <a:gdLst/>
              <a:ahLst/>
              <a:cxnLst>
                <a:cxn ang="0">
                  <a:pos x="227" y="0"/>
                </a:cxn>
                <a:cxn ang="0">
                  <a:pos x="261" y="0"/>
                </a:cxn>
                <a:cxn ang="0">
                  <a:pos x="261" y="382"/>
                </a:cxn>
                <a:cxn ang="0">
                  <a:pos x="310" y="382"/>
                </a:cxn>
                <a:cxn ang="0">
                  <a:pos x="310" y="665"/>
                </a:cxn>
                <a:cxn ang="0">
                  <a:pos x="385" y="665"/>
                </a:cxn>
                <a:cxn ang="0">
                  <a:pos x="385" y="947"/>
                </a:cxn>
                <a:cxn ang="0">
                  <a:pos x="486" y="947"/>
                </a:cxn>
                <a:cxn ang="0">
                  <a:pos x="486" y="2461"/>
                </a:cxn>
                <a:cxn ang="0">
                  <a:pos x="0" y="2461"/>
                </a:cxn>
                <a:cxn ang="0">
                  <a:pos x="0" y="947"/>
                </a:cxn>
                <a:cxn ang="0">
                  <a:pos x="103" y="947"/>
                </a:cxn>
                <a:cxn ang="0">
                  <a:pos x="103" y="665"/>
                </a:cxn>
                <a:cxn ang="0">
                  <a:pos x="178" y="665"/>
                </a:cxn>
                <a:cxn ang="0">
                  <a:pos x="178" y="382"/>
                </a:cxn>
                <a:cxn ang="0">
                  <a:pos x="227" y="382"/>
                </a:cxn>
                <a:cxn ang="0">
                  <a:pos x="227" y="0"/>
                </a:cxn>
              </a:cxnLst>
              <a:rect l="0" t="0" r="r" b="b"/>
              <a:pathLst>
                <a:path w="486" h="2461">
                  <a:moveTo>
                    <a:pt x="227" y="0"/>
                  </a:moveTo>
                  <a:lnTo>
                    <a:pt x="261" y="0"/>
                  </a:lnTo>
                  <a:lnTo>
                    <a:pt x="261" y="382"/>
                  </a:lnTo>
                  <a:lnTo>
                    <a:pt x="310" y="382"/>
                  </a:lnTo>
                  <a:lnTo>
                    <a:pt x="310" y="665"/>
                  </a:lnTo>
                  <a:lnTo>
                    <a:pt x="385" y="665"/>
                  </a:lnTo>
                  <a:lnTo>
                    <a:pt x="385" y="947"/>
                  </a:lnTo>
                  <a:lnTo>
                    <a:pt x="486" y="947"/>
                  </a:lnTo>
                  <a:lnTo>
                    <a:pt x="486" y="2461"/>
                  </a:lnTo>
                  <a:lnTo>
                    <a:pt x="0" y="2461"/>
                  </a:lnTo>
                  <a:lnTo>
                    <a:pt x="0" y="947"/>
                  </a:lnTo>
                  <a:lnTo>
                    <a:pt x="103" y="947"/>
                  </a:lnTo>
                  <a:lnTo>
                    <a:pt x="103" y="665"/>
                  </a:lnTo>
                  <a:lnTo>
                    <a:pt x="178" y="665"/>
                  </a:lnTo>
                  <a:lnTo>
                    <a:pt x="178" y="382"/>
                  </a:lnTo>
                  <a:lnTo>
                    <a:pt x="227" y="382"/>
                  </a:lnTo>
                  <a:lnTo>
                    <a:pt x="2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8"/>
            <p:cNvSpPr>
              <a:spLocks/>
            </p:cNvSpPr>
            <p:nvPr/>
          </p:nvSpPr>
          <p:spPr bwMode="auto">
            <a:xfrm>
              <a:off x="12952412" y="2136775"/>
              <a:ext cx="498475" cy="3813175"/>
            </a:xfrm>
            <a:custGeom>
              <a:avLst/>
              <a:gdLst/>
              <a:ahLst/>
              <a:cxnLst>
                <a:cxn ang="0">
                  <a:pos x="0" y="0"/>
                </a:cxn>
                <a:cxn ang="0">
                  <a:pos x="32" y="0"/>
                </a:cxn>
                <a:cxn ang="0">
                  <a:pos x="32" y="363"/>
                </a:cxn>
                <a:cxn ang="0">
                  <a:pos x="314" y="576"/>
                </a:cxn>
                <a:cxn ang="0">
                  <a:pos x="314" y="2402"/>
                </a:cxn>
                <a:cxn ang="0">
                  <a:pos x="0" y="2402"/>
                </a:cxn>
                <a:cxn ang="0">
                  <a:pos x="0" y="0"/>
                </a:cxn>
              </a:cxnLst>
              <a:rect l="0" t="0" r="r" b="b"/>
              <a:pathLst>
                <a:path w="314" h="2402">
                  <a:moveTo>
                    <a:pt x="0" y="0"/>
                  </a:moveTo>
                  <a:lnTo>
                    <a:pt x="32" y="0"/>
                  </a:lnTo>
                  <a:lnTo>
                    <a:pt x="32" y="363"/>
                  </a:lnTo>
                  <a:lnTo>
                    <a:pt x="314" y="576"/>
                  </a:lnTo>
                  <a:lnTo>
                    <a:pt x="314" y="2402"/>
                  </a:lnTo>
                  <a:lnTo>
                    <a:pt x="0" y="240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9"/>
            <p:cNvSpPr>
              <a:spLocks/>
            </p:cNvSpPr>
            <p:nvPr/>
          </p:nvSpPr>
          <p:spPr bwMode="auto">
            <a:xfrm>
              <a:off x="9513887" y="1371600"/>
              <a:ext cx="768350" cy="4578350"/>
            </a:xfrm>
            <a:custGeom>
              <a:avLst/>
              <a:gdLst/>
              <a:ahLst/>
              <a:cxnLst>
                <a:cxn ang="0">
                  <a:pos x="305" y="0"/>
                </a:cxn>
                <a:cxn ang="0">
                  <a:pos x="322" y="0"/>
                </a:cxn>
                <a:cxn ang="0">
                  <a:pos x="322" y="407"/>
                </a:cxn>
                <a:cxn ang="0">
                  <a:pos x="409" y="407"/>
                </a:cxn>
                <a:cxn ang="0">
                  <a:pos x="409" y="731"/>
                </a:cxn>
                <a:cxn ang="0">
                  <a:pos x="484" y="731"/>
                </a:cxn>
                <a:cxn ang="0">
                  <a:pos x="484" y="2884"/>
                </a:cxn>
                <a:cxn ang="0">
                  <a:pos x="0" y="2884"/>
                </a:cxn>
                <a:cxn ang="0">
                  <a:pos x="0" y="1014"/>
                </a:cxn>
                <a:cxn ang="0">
                  <a:pos x="144" y="1077"/>
                </a:cxn>
                <a:cxn ang="0">
                  <a:pos x="144" y="731"/>
                </a:cxn>
                <a:cxn ang="0">
                  <a:pos x="219" y="731"/>
                </a:cxn>
                <a:cxn ang="0">
                  <a:pos x="219" y="407"/>
                </a:cxn>
                <a:cxn ang="0">
                  <a:pos x="305" y="407"/>
                </a:cxn>
                <a:cxn ang="0">
                  <a:pos x="305" y="0"/>
                </a:cxn>
              </a:cxnLst>
              <a:rect l="0" t="0" r="r" b="b"/>
              <a:pathLst>
                <a:path w="484" h="2884">
                  <a:moveTo>
                    <a:pt x="305" y="0"/>
                  </a:moveTo>
                  <a:lnTo>
                    <a:pt x="322" y="0"/>
                  </a:lnTo>
                  <a:lnTo>
                    <a:pt x="322" y="407"/>
                  </a:lnTo>
                  <a:lnTo>
                    <a:pt x="409" y="407"/>
                  </a:lnTo>
                  <a:lnTo>
                    <a:pt x="409" y="731"/>
                  </a:lnTo>
                  <a:lnTo>
                    <a:pt x="484" y="731"/>
                  </a:lnTo>
                  <a:lnTo>
                    <a:pt x="484" y="2884"/>
                  </a:lnTo>
                  <a:lnTo>
                    <a:pt x="0" y="2884"/>
                  </a:lnTo>
                  <a:lnTo>
                    <a:pt x="0" y="1014"/>
                  </a:lnTo>
                  <a:lnTo>
                    <a:pt x="144" y="1077"/>
                  </a:lnTo>
                  <a:lnTo>
                    <a:pt x="144" y="731"/>
                  </a:lnTo>
                  <a:lnTo>
                    <a:pt x="219" y="731"/>
                  </a:lnTo>
                  <a:lnTo>
                    <a:pt x="219" y="407"/>
                  </a:lnTo>
                  <a:lnTo>
                    <a:pt x="305" y="407"/>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46" name="TextBox 1245"/>
          <p:cNvSpPr txBox="1"/>
          <p:nvPr/>
        </p:nvSpPr>
        <p:spPr>
          <a:xfrm>
            <a:off x="3046412" y="5715000"/>
            <a:ext cx="6705600" cy="646331"/>
          </a:xfrm>
          <a:prstGeom prst="rect">
            <a:avLst/>
          </a:prstGeom>
          <a:noFill/>
        </p:spPr>
        <p:txBody>
          <a:bodyPr wrap="square" rtlCol="0">
            <a:spAutoFit/>
          </a:bodyPr>
          <a:lstStyle/>
          <a:p>
            <a:pPr lvl="0" algn="r"/>
            <a:r>
              <a:rPr lang="vi-VN" sz="1800" kern="0" dirty="0" smtClean="0">
                <a:solidFill>
                  <a:schemeClr val="tx1">
                    <a:lumMod val="75000"/>
                    <a:lumOff val="25000"/>
                  </a:schemeClr>
                </a:solidFill>
                <a:latin typeface="Arial" pitchFamily="34" charset="0"/>
                <a:cs typeface="Arial" pitchFamily="34" charset="0"/>
              </a:rPr>
              <a:t>An Mai</a:t>
            </a:r>
          </a:p>
          <a:p>
            <a:pPr lvl="0" algn="r"/>
            <a:r>
              <a:rPr lang="vi-VN" sz="1800" kern="0" dirty="0" smtClean="0">
                <a:solidFill>
                  <a:schemeClr val="tx1">
                    <a:lumMod val="75000"/>
                    <a:lumOff val="25000"/>
                  </a:schemeClr>
                </a:solidFill>
                <a:latin typeface="Arial" pitchFamily="34" charset="0"/>
                <a:cs typeface="Arial" pitchFamily="34" charset="0"/>
              </a:rPr>
              <a:t>credit to </a:t>
            </a:r>
            <a:r>
              <a:rPr lang="en-US" sz="1800" kern="0" dirty="0" err="1" smtClean="0">
                <a:solidFill>
                  <a:schemeClr val="tx1">
                    <a:lumMod val="75000"/>
                    <a:lumOff val="25000"/>
                  </a:schemeClr>
                </a:solidFill>
                <a:latin typeface="Arial" pitchFamily="34" charset="0"/>
                <a:cs typeface="Arial" pitchFamily="34" charset="0"/>
              </a:rPr>
              <a:t>Quang</a:t>
            </a:r>
            <a:r>
              <a:rPr lang="en-US" sz="1800" kern="0" dirty="0" smtClean="0">
                <a:solidFill>
                  <a:schemeClr val="tx1">
                    <a:lumMod val="75000"/>
                    <a:lumOff val="25000"/>
                  </a:schemeClr>
                </a:solidFill>
                <a:latin typeface="Arial" pitchFamily="34" charset="0"/>
                <a:cs typeface="Arial" pitchFamily="34" charset="0"/>
              </a:rPr>
              <a:t> Vu (</a:t>
            </a:r>
            <a:r>
              <a:rPr lang="vi-VN" sz="1800" kern="0" dirty="0" smtClean="0">
                <a:solidFill>
                  <a:schemeClr val="tx1">
                    <a:lumMod val="75000"/>
                    <a:lumOff val="25000"/>
                  </a:schemeClr>
                </a:solidFill>
                <a:latin typeface="Arial" pitchFamily="34" charset="0"/>
                <a:cs typeface="Arial" pitchFamily="34" charset="0"/>
              </a:rPr>
              <a:t>Aduro</a:t>
            </a:r>
            <a:r>
              <a:rPr lang="en-US" sz="1800" kern="0" dirty="0" smtClean="0">
                <a:solidFill>
                  <a:schemeClr val="tx1">
                    <a:lumMod val="75000"/>
                    <a:lumOff val="25000"/>
                  </a:schemeClr>
                </a:solidFill>
                <a:latin typeface="Arial" pitchFamily="34" charset="0"/>
                <a:cs typeface="Arial" pitchFamily="34" charset="0"/>
              </a:rPr>
              <a:t>)</a:t>
            </a:r>
            <a:endParaRPr lang="en-US" sz="1800" dirty="0">
              <a:solidFill>
                <a:schemeClr val="tx1">
                  <a:lumMod val="75000"/>
                  <a:lumOff val="25000"/>
                </a:schemeClr>
              </a:solidFill>
              <a:latin typeface="Arial" pitchFamily="34" charset="0"/>
              <a:cs typeface="Arial" pitchFamily="34" charset="0"/>
            </a:endParaRPr>
          </a:p>
        </p:txBody>
      </p:sp>
      <p:grpSp>
        <p:nvGrpSpPr>
          <p:cNvPr id="1280" name="Group 1279"/>
          <p:cNvGrpSpPr/>
          <p:nvPr/>
        </p:nvGrpSpPr>
        <p:grpSpPr>
          <a:xfrm rot="21315554">
            <a:off x="6780212" y="1066800"/>
            <a:ext cx="1572976" cy="403360"/>
            <a:chOff x="2925594" y="2438400"/>
            <a:chExt cx="5757518" cy="1476407"/>
          </a:xfrm>
        </p:grpSpPr>
        <p:sp>
          <p:nvSpPr>
            <p:cNvPr id="1281" name="Freeform 6"/>
            <p:cNvSpPr>
              <a:spLocks/>
            </p:cNvSpPr>
            <p:nvPr/>
          </p:nvSpPr>
          <p:spPr bwMode="auto">
            <a:xfrm>
              <a:off x="2925594" y="2438400"/>
              <a:ext cx="5757518" cy="1476407"/>
            </a:xfrm>
            <a:custGeom>
              <a:avLst/>
              <a:gdLst/>
              <a:ahLst/>
              <a:cxnLst>
                <a:cxn ang="0">
                  <a:pos x="5051" y="30"/>
                </a:cxn>
                <a:cxn ang="0">
                  <a:pos x="5260" y="195"/>
                </a:cxn>
                <a:cxn ang="0">
                  <a:pos x="5318" y="226"/>
                </a:cxn>
                <a:cxn ang="0">
                  <a:pos x="5400" y="324"/>
                </a:cxn>
                <a:cxn ang="0">
                  <a:pos x="5388" y="468"/>
                </a:cxn>
                <a:cxn ang="0">
                  <a:pos x="5272" y="645"/>
                </a:cxn>
                <a:cxn ang="0">
                  <a:pos x="5016" y="841"/>
                </a:cxn>
                <a:cxn ang="0">
                  <a:pos x="4576" y="1013"/>
                </a:cxn>
                <a:cxn ang="0">
                  <a:pos x="4981" y="1048"/>
                </a:cxn>
                <a:cxn ang="0">
                  <a:pos x="5144" y="1030"/>
                </a:cxn>
                <a:cxn ang="0">
                  <a:pos x="5342" y="1153"/>
                </a:cxn>
                <a:cxn ang="0">
                  <a:pos x="5442" y="1165"/>
                </a:cxn>
                <a:cxn ang="0">
                  <a:pos x="5675" y="1195"/>
                </a:cxn>
                <a:cxn ang="0">
                  <a:pos x="5986" y="1239"/>
                </a:cxn>
                <a:cxn ang="0">
                  <a:pos x="6124" y="1265"/>
                </a:cxn>
                <a:cxn ang="0">
                  <a:pos x="6114" y="1293"/>
                </a:cxn>
                <a:cxn ang="0">
                  <a:pos x="5386" y="1286"/>
                </a:cxn>
                <a:cxn ang="0">
                  <a:pos x="5353" y="1356"/>
                </a:cxn>
                <a:cxn ang="0">
                  <a:pos x="5260" y="1477"/>
                </a:cxn>
                <a:cxn ang="0">
                  <a:pos x="5079" y="1561"/>
                </a:cxn>
                <a:cxn ang="0">
                  <a:pos x="4823" y="1556"/>
                </a:cxn>
                <a:cxn ang="0">
                  <a:pos x="4648" y="1438"/>
                </a:cxn>
                <a:cxn ang="0">
                  <a:pos x="4655" y="1312"/>
                </a:cxn>
                <a:cxn ang="0">
                  <a:pos x="4087" y="1239"/>
                </a:cxn>
                <a:cxn ang="0">
                  <a:pos x="3978" y="1286"/>
                </a:cxn>
                <a:cxn ang="0">
                  <a:pos x="3780" y="1321"/>
                </a:cxn>
                <a:cxn ang="0">
                  <a:pos x="3650" y="1319"/>
                </a:cxn>
                <a:cxn ang="0">
                  <a:pos x="3491" y="1370"/>
                </a:cxn>
                <a:cxn ang="0">
                  <a:pos x="3205" y="1458"/>
                </a:cxn>
                <a:cxn ang="0">
                  <a:pos x="3019" y="1503"/>
                </a:cxn>
                <a:cxn ang="0">
                  <a:pos x="2714" y="1503"/>
                </a:cxn>
                <a:cxn ang="0">
                  <a:pos x="2367" y="1428"/>
                </a:cxn>
                <a:cxn ang="0">
                  <a:pos x="2146" y="1337"/>
                </a:cxn>
                <a:cxn ang="0">
                  <a:pos x="1851" y="1263"/>
                </a:cxn>
                <a:cxn ang="0">
                  <a:pos x="1536" y="1202"/>
                </a:cxn>
                <a:cxn ang="0">
                  <a:pos x="1301" y="1163"/>
                </a:cxn>
                <a:cxn ang="0">
                  <a:pos x="1306" y="1111"/>
                </a:cxn>
                <a:cxn ang="0">
                  <a:pos x="1974" y="934"/>
                </a:cxn>
                <a:cxn ang="0">
                  <a:pos x="1394" y="836"/>
                </a:cxn>
                <a:cxn ang="0">
                  <a:pos x="0" y="589"/>
                </a:cxn>
                <a:cxn ang="0">
                  <a:pos x="2058" y="170"/>
                </a:cxn>
                <a:cxn ang="0">
                  <a:pos x="2239" y="181"/>
                </a:cxn>
                <a:cxn ang="0">
                  <a:pos x="2323" y="342"/>
                </a:cxn>
                <a:cxn ang="0">
                  <a:pos x="2493" y="636"/>
                </a:cxn>
                <a:cxn ang="0">
                  <a:pos x="2579" y="750"/>
                </a:cxn>
                <a:cxn ang="0">
                  <a:pos x="2816" y="743"/>
                </a:cxn>
                <a:cxn ang="0">
                  <a:pos x="2975" y="696"/>
                </a:cxn>
                <a:cxn ang="0">
                  <a:pos x="3077" y="673"/>
                </a:cxn>
                <a:cxn ang="0">
                  <a:pos x="3277" y="592"/>
                </a:cxn>
                <a:cxn ang="0">
                  <a:pos x="3573" y="470"/>
                </a:cxn>
                <a:cxn ang="0">
                  <a:pos x="4076" y="263"/>
                </a:cxn>
                <a:cxn ang="0">
                  <a:pos x="4364" y="144"/>
                </a:cxn>
                <a:cxn ang="0">
                  <a:pos x="4574" y="60"/>
                </a:cxn>
                <a:cxn ang="0">
                  <a:pos x="4760" y="9"/>
                </a:cxn>
              </a:cxnLst>
              <a:rect l="0" t="0" r="r" b="b"/>
              <a:pathLst>
                <a:path w="6142" h="1575">
                  <a:moveTo>
                    <a:pt x="4874" y="0"/>
                  </a:moveTo>
                  <a:lnTo>
                    <a:pt x="4932" y="2"/>
                  </a:lnTo>
                  <a:lnTo>
                    <a:pt x="4993" y="11"/>
                  </a:lnTo>
                  <a:lnTo>
                    <a:pt x="5051" y="30"/>
                  </a:lnTo>
                  <a:lnTo>
                    <a:pt x="5107" y="56"/>
                  </a:lnTo>
                  <a:lnTo>
                    <a:pt x="5162" y="91"/>
                  </a:lnTo>
                  <a:lnTo>
                    <a:pt x="5214" y="137"/>
                  </a:lnTo>
                  <a:lnTo>
                    <a:pt x="5260" y="195"/>
                  </a:lnTo>
                  <a:lnTo>
                    <a:pt x="5265" y="198"/>
                  </a:lnTo>
                  <a:lnTo>
                    <a:pt x="5277" y="202"/>
                  </a:lnTo>
                  <a:lnTo>
                    <a:pt x="5295" y="212"/>
                  </a:lnTo>
                  <a:lnTo>
                    <a:pt x="5318" y="226"/>
                  </a:lnTo>
                  <a:lnTo>
                    <a:pt x="5342" y="244"/>
                  </a:lnTo>
                  <a:lnTo>
                    <a:pt x="5365" y="265"/>
                  </a:lnTo>
                  <a:lnTo>
                    <a:pt x="5384" y="293"/>
                  </a:lnTo>
                  <a:lnTo>
                    <a:pt x="5400" y="324"/>
                  </a:lnTo>
                  <a:lnTo>
                    <a:pt x="5407" y="359"/>
                  </a:lnTo>
                  <a:lnTo>
                    <a:pt x="5407" y="398"/>
                  </a:lnTo>
                  <a:lnTo>
                    <a:pt x="5400" y="431"/>
                  </a:lnTo>
                  <a:lnTo>
                    <a:pt x="5388" y="468"/>
                  </a:lnTo>
                  <a:lnTo>
                    <a:pt x="5370" y="508"/>
                  </a:lnTo>
                  <a:lnTo>
                    <a:pt x="5344" y="552"/>
                  </a:lnTo>
                  <a:lnTo>
                    <a:pt x="5311" y="599"/>
                  </a:lnTo>
                  <a:lnTo>
                    <a:pt x="5272" y="645"/>
                  </a:lnTo>
                  <a:lnTo>
                    <a:pt x="5223" y="694"/>
                  </a:lnTo>
                  <a:lnTo>
                    <a:pt x="5162" y="743"/>
                  </a:lnTo>
                  <a:lnTo>
                    <a:pt x="5095" y="792"/>
                  </a:lnTo>
                  <a:lnTo>
                    <a:pt x="5016" y="841"/>
                  </a:lnTo>
                  <a:lnTo>
                    <a:pt x="4925" y="888"/>
                  </a:lnTo>
                  <a:lnTo>
                    <a:pt x="4820" y="932"/>
                  </a:lnTo>
                  <a:lnTo>
                    <a:pt x="4706" y="974"/>
                  </a:lnTo>
                  <a:lnTo>
                    <a:pt x="4576" y="1013"/>
                  </a:lnTo>
                  <a:lnTo>
                    <a:pt x="4932" y="1065"/>
                  </a:lnTo>
                  <a:lnTo>
                    <a:pt x="4939" y="1062"/>
                  </a:lnTo>
                  <a:lnTo>
                    <a:pt x="4955" y="1055"/>
                  </a:lnTo>
                  <a:lnTo>
                    <a:pt x="4981" y="1048"/>
                  </a:lnTo>
                  <a:lnTo>
                    <a:pt x="5016" y="1039"/>
                  </a:lnTo>
                  <a:lnTo>
                    <a:pt x="5055" y="1032"/>
                  </a:lnTo>
                  <a:lnTo>
                    <a:pt x="5097" y="1027"/>
                  </a:lnTo>
                  <a:lnTo>
                    <a:pt x="5144" y="1030"/>
                  </a:lnTo>
                  <a:lnTo>
                    <a:pt x="5190" y="1037"/>
                  </a:lnTo>
                  <a:lnTo>
                    <a:pt x="5237" y="1053"/>
                  </a:lnTo>
                  <a:lnTo>
                    <a:pt x="5279" y="1081"/>
                  </a:lnTo>
                  <a:lnTo>
                    <a:pt x="5342" y="1153"/>
                  </a:lnTo>
                  <a:lnTo>
                    <a:pt x="5349" y="1153"/>
                  </a:lnTo>
                  <a:lnTo>
                    <a:pt x="5370" y="1156"/>
                  </a:lnTo>
                  <a:lnTo>
                    <a:pt x="5402" y="1160"/>
                  </a:lnTo>
                  <a:lnTo>
                    <a:pt x="5442" y="1165"/>
                  </a:lnTo>
                  <a:lnTo>
                    <a:pt x="5493" y="1172"/>
                  </a:lnTo>
                  <a:lnTo>
                    <a:pt x="5549" y="1179"/>
                  </a:lnTo>
                  <a:lnTo>
                    <a:pt x="5612" y="1188"/>
                  </a:lnTo>
                  <a:lnTo>
                    <a:pt x="5675" y="1195"/>
                  </a:lnTo>
                  <a:lnTo>
                    <a:pt x="5742" y="1204"/>
                  </a:lnTo>
                  <a:lnTo>
                    <a:pt x="5872" y="1223"/>
                  </a:lnTo>
                  <a:lnTo>
                    <a:pt x="5933" y="1232"/>
                  </a:lnTo>
                  <a:lnTo>
                    <a:pt x="5986" y="1239"/>
                  </a:lnTo>
                  <a:lnTo>
                    <a:pt x="6035" y="1246"/>
                  </a:lnTo>
                  <a:lnTo>
                    <a:pt x="6075" y="1253"/>
                  </a:lnTo>
                  <a:lnTo>
                    <a:pt x="6105" y="1260"/>
                  </a:lnTo>
                  <a:lnTo>
                    <a:pt x="6124" y="1265"/>
                  </a:lnTo>
                  <a:lnTo>
                    <a:pt x="6140" y="1272"/>
                  </a:lnTo>
                  <a:lnTo>
                    <a:pt x="6142" y="1279"/>
                  </a:lnTo>
                  <a:lnTo>
                    <a:pt x="6133" y="1286"/>
                  </a:lnTo>
                  <a:lnTo>
                    <a:pt x="6114" y="1293"/>
                  </a:lnTo>
                  <a:lnTo>
                    <a:pt x="6091" y="1298"/>
                  </a:lnTo>
                  <a:lnTo>
                    <a:pt x="6063" y="1300"/>
                  </a:lnTo>
                  <a:lnTo>
                    <a:pt x="6014" y="1300"/>
                  </a:lnTo>
                  <a:lnTo>
                    <a:pt x="5386" y="1286"/>
                  </a:lnTo>
                  <a:lnTo>
                    <a:pt x="5384" y="1291"/>
                  </a:lnTo>
                  <a:lnTo>
                    <a:pt x="5377" y="1307"/>
                  </a:lnTo>
                  <a:lnTo>
                    <a:pt x="5367" y="1328"/>
                  </a:lnTo>
                  <a:lnTo>
                    <a:pt x="5353" y="1356"/>
                  </a:lnTo>
                  <a:lnTo>
                    <a:pt x="5335" y="1386"/>
                  </a:lnTo>
                  <a:lnTo>
                    <a:pt x="5314" y="1417"/>
                  </a:lnTo>
                  <a:lnTo>
                    <a:pt x="5288" y="1449"/>
                  </a:lnTo>
                  <a:lnTo>
                    <a:pt x="5260" y="1477"/>
                  </a:lnTo>
                  <a:lnTo>
                    <a:pt x="5228" y="1503"/>
                  </a:lnTo>
                  <a:lnTo>
                    <a:pt x="5183" y="1526"/>
                  </a:lnTo>
                  <a:lnTo>
                    <a:pt x="5135" y="1545"/>
                  </a:lnTo>
                  <a:lnTo>
                    <a:pt x="5079" y="1561"/>
                  </a:lnTo>
                  <a:lnTo>
                    <a:pt x="5018" y="1573"/>
                  </a:lnTo>
                  <a:lnTo>
                    <a:pt x="4955" y="1575"/>
                  </a:lnTo>
                  <a:lnTo>
                    <a:pt x="4888" y="1570"/>
                  </a:lnTo>
                  <a:lnTo>
                    <a:pt x="4823" y="1556"/>
                  </a:lnTo>
                  <a:lnTo>
                    <a:pt x="4755" y="1528"/>
                  </a:lnTo>
                  <a:lnTo>
                    <a:pt x="4704" y="1498"/>
                  </a:lnTo>
                  <a:lnTo>
                    <a:pt x="4669" y="1468"/>
                  </a:lnTo>
                  <a:lnTo>
                    <a:pt x="4648" y="1438"/>
                  </a:lnTo>
                  <a:lnTo>
                    <a:pt x="4636" y="1405"/>
                  </a:lnTo>
                  <a:lnTo>
                    <a:pt x="4636" y="1375"/>
                  </a:lnTo>
                  <a:lnTo>
                    <a:pt x="4643" y="1342"/>
                  </a:lnTo>
                  <a:lnTo>
                    <a:pt x="4655" y="1312"/>
                  </a:lnTo>
                  <a:lnTo>
                    <a:pt x="4671" y="1279"/>
                  </a:lnTo>
                  <a:lnTo>
                    <a:pt x="4690" y="1249"/>
                  </a:lnTo>
                  <a:lnTo>
                    <a:pt x="4092" y="1237"/>
                  </a:lnTo>
                  <a:lnTo>
                    <a:pt x="4087" y="1239"/>
                  </a:lnTo>
                  <a:lnTo>
                    <a:pt x="4071" y="1246"/>
                  </a:lnTo>
                  <a:lnTo>
                    <a:pt x="4048" y="1258"/>
                  </a:lnTo>
                  <a:lnTo>
                    <a:pt x="4015" y="1272"/>
                  </a:lnTo>
                  <a:lnTo>
                    <a:pt x="3978" y="1286"/>
                  </a:lnTo>
                  <a:lnTo>
                    <a:pt x="3934" y="1300"/>
                  </a:lnTo>
                  <a:lnTo>
                    <a:pt x="3885" y="1309"/>
                  </a:lnTo>
                  <a:lnTo>
                    <a:pt x="3834" y="1319"/>
                  </a:lnTo>
                  <a:lnTo>
                    <a:pt x="3780" y="1321"/>
                  </a:lnTo>
                  <a:lnTo>
                    <a:pt x="3726" y="1319"/>
                  </a:lnTo>
                  <a:lnTo>
                    <a:pt x="3673" y="1309"/>
                  </a:lnTo>
                  <a:lnTo>
                    <a:pt x="3666" y="1312"/>
                  </a:lnTo>
                  <a:lnTo>
                    <a:pt x="3650" y="1319"/>
                  </a:lnTo>
                  <a:lnTo>
                    <a:pt x="3622" y="1328"/>
                  </a:lnTo>
                  <a:lnTo>
                    <a:pt x="3584" y="1340"/>
                  </a:lnTo>
                  <a:lnTo>
                    <a:pt x="3540" y="1354"/>
                  </a:lnTo>
                  <a:lnTo>
                    <a:pt x="3491" y="1370"/>
                  </a:lnTo>
                  <a:lnTo>
                    <a:pt x="3438" y="1389"/>
                  </a:lnTo>
                  <a:lnTo>
                    <a:pt x="3380" y="1405"/>
                  </a:lnTo>
                  <a:lnTo>
                    <a:pt x="3263" y="1442"/>
                  </a:lnTo>
                  <a:lnTo>
                    <a:pt x="3205" y="1458"/>
                  </a:lnTo>
                  <a:lnTo>
                    <a:pt x="3152" y="1472"/>
                  </a:lnTo>
                  <a:lnTo>
                    <a:pt x="3100" y="1486"/>
                  </a:lnTo>
                  <a:lnTo>
                    <a:pt x="3056" y="1496"/>
                  </a:lnTo>
                  <a:lnTo>
                    <a:pt x="3019" y="1503"/>
                  </a:lnTo>
                  <a:lnTo>
                    <a:pt x="2956" y="1510"/>
                  </a:lnTo>
                  <a:lnTo>
                    <a:pt x="2882" y="1512"/>
                  </a:lnTo>
                  <a:lnTo>
                    <a:pt x="2800" y="1510"/>
                  </a:lnTo>
                  <a:lnTo>
                    <a:pt x="2714" y="1503"/>
                  </a:lnTo>
                  <a:lnTo>
                    <a:pt x="2623" y="1493"/>
                  </a:lnTo>
                  <a:lnTo>
                    <a:pt x="2535" y="1477"/>
                  </a:lnTo>
                  <a:lnTo>
                    <a:pt x="2449" y="1454"/>
                  </a:lnTo>
                  <a:lnTo>
                    <a:pt x="2367" y="1428"/>
                  </a:lnTo>
                  <a:lnTo>
                    <a:pt x="2295" y="1393"/>
                  </a:lnTo>
                  <a:lnTo>
                    <a:pt x="2256" y="1375"/>
                  </a:lnTo>
                  <a:lnTo>
                    <a:pt x="2204" y="1356"/>
                  </a:lnTo>
                  <a:lnTo>
                    <a:pt x="2146" y="1337"/>
                  </a:lnTo>
                  <a:lnTo>
                    <a:pt x="2079" y="1319"/>
                  </a:lnTo>
                  <a:lnTo>
                    <a:pt x="2006" y="1300"/>
                  </a:lnTo>
                  <a:lnTo>
                    <a:pt x="1930" y="1281"/>
                  </a:lnTo>
                  <a:lnTo>
                    <a:pt x="1851" y="1263"/>
                  </a:lnTo>
                  <a:lnTo>
                    <a:pt x="1769" y="1246"/>
                  </a:lnTo>
                  <a:lnTo>
                    <a:pt x="1690" y="1230"/>
                  </a:lnTo>
                  <a:lnTo>
                    <a:pt x="1611" y="1216"/>
                  </a:lnTo>
                  <a:lnTo>
                    <a:pt x="1536" y="1202"/>
                  </a:lnTo>
                  <a:lnTo>
                    <a:pt x="1467" y="1190"/>
                  </a:lnTo>
                  <a:lnTo>
                    <a:pt x="1401" y="1179"/>
                  </a:lnTo>
                  <a:lnTo>
                    <a:pt x="1346" y="1170"/>
                  </a:lnTo>
                  <a:lnTo>
                    <a:pt x="1301" y="1163"/>
                  </a:lnTo>
                  <a:lnTo>
                    <a:pt x="1266" y="1158"/>
                  </a:lnTo>
                  <a:lnTo>
                    <a:pt x="1243" y="1153"/>
                  </a:lnTo>
                  <a:lnTo>
                    <a:pt x="1236" y="1153"/>
                  </a:lnTo>
                  <a:lnTo>
                    <a:pt x="1306" y="1111"/>
                  </a:lnTo>
                  <a:lnTo>
                    <a:pt x="2211" y="1137"/>
                  </a:lnTo>
                  <a:lnTo>
                    <a:pt x="2190" y="957"/>
                  </a:lnTo>
                  <a:lnTo>
                    <a:pt x="2181" y="957"/>
                  </a:lnTo>
                  <a:lnTo>
                    <a:pt x="1974" y="934"/>
                  </a:lnTo>
                  <a:lnTo>
                    <a:pt x="1932" y="1013"/>
                  </a:lnTo>
                  <a:lnTo>
                    <a:pt x="1788" y="999"/>
                  </a:lnTo>
                  <a:lnTo>
                    <a:pt x="1846" y="909"/>
                  </a:lnTo>
                  <a:lnTo>
                    <a:pt x="1394" y="836"/>
                  </a:lnTo>
                  <a:lnTo>
                    <a:pt x="1273" y="916"/>
                  </a:lnTo>
                  <a:lnTo>
                    <a:pt x="1148" y="888"/>
                  </a:lnTo>
                  <a:lnTo>
                    <a:pt x="1236" y="808"/>
                  </a:lnTo>
                  <a:lnTo>
                    <a:pt x="0" y="589"/>
                  </a:lnTo>
                  <a:lnTo>
                    <a:pt x="152" y="510"/>
                  </a:lnTo>
                  <a:lnTo>
                    <a:pt x="2162" y="710"/>
                  </a:lnTo>
                  <a:lnTo>
                    <a:pt x="2102" y="209"/>
                  </a:lnTo>
                  <a:lnTo>
                    <a:pt x="2058" y="170"/>
                  </a:lnTo>
                  <a:lnTo>
                    <a:pt x="2216" y="135"/>
                  </a:lnTo>
                  <a:lnTo>
                    <a:pt x="2218" y="139"/>
                  </a:lnTo>
                  <a:lnTo>
                    <a:pt x="2228" y="156"/>
                  </a:lnTo>
                  <a:lnTo>
                    <a:pt x="2239" y="181"/>
                  </a:lnTo>
                  <a:lnTo>
                    <a:pt x="2256" y="212"/>
                  </a:lnTo>
                  <a:lnTo>
                    <a:pt x="2276" y="251"/>
                  </a:lnTo>
                  <a:lnTo>
                    <a:pt x="2300" y="296"/>
                  </a:lnTo>
                  <a:lnTo>
                    <a:pt x="2323" y="342"/>
                  </a:lnTo>
                  <a:lnTo>
                    <a:pt x="2379" y="445"/>
                  </a:lnTo>
                  <a:lnTo>
                    <a:pt x="2409" y="496"/>
                  </a:lnTo>
                  <a:lnTo>
                    <a:pt x="2465" y="594"/>
                  </a:lnTo>
                  <a:lnTo>
                    <a:pt x="2493" y="636"/>
                  </a:lnTo>
                  <a:lnTo>
                    <a:pt x="2519" y="675"/>
                  </a:lnTo>
                  <a:lnTo>
                    <a:pt x="2542" y="708"/>
                  </a:lnTo>
                  <a:lnTo>
                    <a:pt x="2563" y="734"/>
                  </a:lnTo>
                  <a:lnTo>
                    <a:pt x="2579" y="750"/>
                  </a:lnTo>
                  <a:lnTo>
                    <a:pt x="2775" y="766"/>
                  </a:lnTo>
                  <a:lnTo>
                    <a:pt x="2779" y="764"/>
                  </a:lnTo>
                  <a:lnTo>
                    <a:pt x="2793" y="755"/>
                  </a:lnTo>
                  <a:lnTo>
                    <a:pt x="2816" y="743"/>
                  </a:lnTo>
                  <a:lnTo>
                    <a:pt x="2847" y="729"/>
                  </a:lnTo>
                  <a:lnTo>
                    <a:pt x="2884" y="717"/>
                  </a:lnTo>
                  <a:lnTo>
                    <a:pt x="2926" y="706"/>
                  </a:lnTo>
                  <a:lnTo>
                    <a:pt x="2975" y="696"/>
                  </a:lnTo>
                  <a:lnTo>
                    <a:pt x="3026" y="694"/>
                  </a:lnTo>
                  <a:lnTo>
                    <a:pt x="3033" y="692"/>
                  </a:lnTo>
                  <a:lnTo>
                    <a:pt x="3049" y="685"/>
                  </a:lnTo>
                  <a:lnTo>
                    <a:pt x="3077" y="673"/>
                  </a:lnTo>
                  <a:lnTo>
                    <a:pt x="3114" y="657"/>
                  </a:lnTo>
                  <a:lnTo>
                    <a:pt x="3161" y="638"/>
                  </a:lnTo>
                  <a:lnTo>
                    <a:pt x="3217" y="617"/>
                  </a:lnTo>
                  <a:lnTo>
                    <a:pt x="3277" y="592"/>
                  </a:lnTo>
                  <a:lnTo>
                    <a:pt x="3345" y="564"/>
                  </a:lnTo>
                  <a:lnTo>
                    <a:pt x="3417" y="533"/>
                  </a:lnTo>
                  <a:lnTo>
                    <a:pt x="3494" y="503"/>
                  </a:lnTo>
                  <a:lnTo>
                    <a:pt x="3573" y="470"/>
                  </a:lnTo>
                  <a:lnTo>
                    <a:pt x="3824" y="366"/>
                  </a:lnTo>
                  <a:lnTo>
                    <a:pt x="3910" y="331"/>
                  </a:lnTo>
                  <a:lnTo>
                    <a:pt x="3994" y="298"/>
                  </a:lnTo>
                  <a:lnTo>
                    <a:pt x="4076" y="263"/>
                  </a:lnTo>
                  <a:lnTo>
                    <a:pt x="4155" y="230"/>
                  </a:lnTo>
                  <a:lnTo>
                    <a:pt x="4229" y="200"/>
                  </a:lnTo>
                  <a:lnTo>
                    <a:pt x="4299" y="172"/>
                  </a:lnTo>
                  <a:lnTo>
                    <a:pt x="4364" y="144"/>
                  </a:lnTo>
                  <a:lnTo>
                    <a:pt x="4422" y="121"/>
                  </a:lnTo>
                  <a:lnTo>
                    <a:pt x="4474" y="100"/>
                  </a:lnTo>
                  <a:lnTo>
                    <a:pt x="4515" y="84"/>
                  </a:lnTo>
                  <a:lnTo>
                    <a:pt x="4574" y="60"/>
                  </a:lnTo>
                  <a:lnTo>
                    <a:pt x="4613" y="46"/>
                  </a:lnTo>
                  <a:lnTo>
                    <a:pt x="4657" y="32"/>
                  </a:lnTo>
                  <a:lnTo>
                    <a:pt x="4706" y="18"/>
                  </a:lnTo>
                  <a:lnTo>
                    <a:pt x="4760" y="9"/>
                  </a:lnTo>
                  <a:lnTo>
                    <a:pt x="4816" y="2"/>
                  </a:lnTo>
                  <a:lnTo>
                    <a:pt x="487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
            <p:cNvSpPr>
              <a:spLocks/>
            </p:cNvSpPr>
            <p:nvPr/>
          </p:nvSpPr>
          <p:spPr bwMode="auto">
            <a:xfrm>
              <a:off x="5648745" y="3169573"/>
              <a:ext cx="241849" cy="329965"/>
            </a:xfrm>
            <a:custGeom>
              <a:avLst/>
              <a:gdLst/>
              <a:ahLst/>
              <a:cxnLst>
                <a:cxn ang="0">
                  <a:pos x="65" y="0"/>
                </a:cxn>
                <a:cxn ang="0">
                  <a:pos x="86" y="0"/>
                </a:cxn>
                <a:cxn ang="0">
                  <a:pos x="109" y="3"/>
                </a:cxn>
                <a:cxn ang="0">
                  <a:pos x="133" y="10"/>
                </a:cxn>
                <a:cxn ang="0">
                  <a:pos x="153" y="21"/>
                </a:cxn>
                <a:cxn ang="0">
                  <a:pos x="174" y="35"/>
                </a:cxn>
                <a:cxn ang="0">
                  <a:pos x="205" y="66"/>
                </a:cxn>
                <a:cxn ang="0">
                  <a:pos x="228" y="103"/>
                </a:cxn>
                <a:cxn ang="0">
                  <a:pos x="244" y="147"/>
                </a:cxn>
                <a:cxn ang="0">
                  <a:pos x="256" y="194"/>
                </a:cxn>
                <a:cxn ang="0">
                  <a:pos x="258" y="243"/>
                </a:cxn>
                <a:cxn ang="0">
                  <a:pos x="254" y="292"/>
                </a:cxn>
                <a:cxn ang="0">
                  <a:pos x="244" y="317"/>
                </a:cxn>
                <a:cxn ang="0">
                  <a:pos x="230" y="336"/>
                </a:cxn>
                <a:cxn ang="0">
                  <a:pos x="214" y="345"/>
                </a:cxn>
                <a:cxn ang="0">
                  <a:pos x="198" y="352"/>
                </a:cxn>
                <a:cxn ang="0">
                  <a:pos x="179" y="352"/>
                </a:cxn>
                <a:cxn ang="0">
                  <a:pos x="163" y="350"/>
                </a:cxn>
                <a:cxn ang="0">
                  <a:pos x="149" y="348"/>
                </a:cxn>
                <a:cxn ang="0">
                  <a:pos x="140" y="345"/>
                </a:cxn>
                <a:cxn ang="0">
                  <a:pos x="137" y="343"/>
                </a:cxn>
                <a:cxn ang="0">
                  <a:pos x="119" y="334"/>
                </a:cxn>
                <a:cxn ang="0">
                  <a:pos x="100" y="320"/>
                </a:cxn>
                <a:cxn ang="0">
                  <a:pos x="77" y="301"/>
                </a:cxn>
                <a:cxn ang="0">
                  <a:pos x="53" y="278"/>
                </a:cxn>
                <a:cxn ang="0">
                  <a:pos x="32" y="247"/>
                </a:cxn>
                <a:cxn ang="0">
                  <a:pos x="14" y="210"/>
                </a:cxn>
                <a:cxn ang="0">
                  <a:pos x="2" y="168"/>
                </a:cxn>
                <a:cxn ang="0">
                  <a:pos x="0" y="119"/>
                </a:cxn>
                <a:cxn ang="0">
                  <a:pos x="5" y="77"/>
                </a:cxn>
                <a:cxn ang="0">
                  <a:pos x="14" y="47"/>
                </a:cxn>
                <a:cxn ang="0">
                  <a:pos x="28" y="24"/>
                </a:cxn>
                <a:cxn ang="0">
                  <a:pos x="46" y="10"/>
                </a:cxn>
                <a:cxn ang="0">
                  <a:pos x="65" y="0"/>
                </a:cxn>
              </a:cxnLst>
              <a:rect l="0" t="0" r="r" b="b"/>
              <a:pathLst>
                <a:path w="258" h="352">
                  <a:moveTo>
                    <a:pt x="65" y="0"/>
                  </a:moveTo>
                  <a:lnTo>
                    <a:pt x="86" y="0"/>
                  </a:lnTo>
                  <a:lnTo>
                    <a:pt x="109" y="3"/>
                  </a:lnTo>
                  <a:lnTo>
                    <a:pt x="133" y="10"/>
                  </a:lnTo>
                  <a:lnTo>
                    <a:pt x="153" y="21"/>
                  </a:lnTo>
                  <a:lnTo>
                    <a:pt x="174" y="35"/>
                  </a:lnTo>
                  <a:lnTo>
                    <a:pt x="205" y="66"/>
                  </a:lnTo>
                  <a:lnTo>
                    <a:pt x="228" y="103"/>
                  </a:lnTo>
                  <a:lnTo>
                    <a:pt x="244" y="147"/>
                  </a:lnTo>
                  <a:lnTo>
                    <a:pt x="256" y="194"/>
                  </a:lnTo>
                  <a:lnTo>
                    <a:pt x="258" y="243"/>
                  </a:lnTo>
                  <a:lnTo>
                    <a:pt x="254" y="292"/>
                  </a:lnTo>
                  <a:lnTo>
                    <a:pt x="244" y="317"/>
                  </a:lnTo>
                  <a:lnTo>
                    <a:pt x="230" y="336"/>
                  </a:lnTo>
                  <a:lnTo>
                    <a:pt x="214" y="345"/>
                  </a:lnTo>
                  <a:lnTo>
                    <a:pt x="198" y="352"/>
                  </a:lnTo>
                  <a:lnTo>
                    <a:pt x="179" y="352"/>
                  </a:lnTo>
                  <a:lnTo>
                    <a:pt x="163" y="350"/>
                  </a:lnTo>
                  <a:lnTo>
                    <a:pt x="149" y="348"/>
                  </a:lnTo>
                  <a:lnTo>
                    <a:pt x="140" y="345"/>
                  </a:lnTo>
                  <a:lnTo>
                    <a:pt x="137" y="343"/>
                  </a:lnTo>
                  <a:lnTo>
                    <a:pt x="119" y="334"/>
                  </a:lnTo>
                  <a:lnTo>
                    <a:pt x="100" y="320"/>
                  </a:lnTo>
                  <a:lnTo>
                    <a:pt x="77" y="301"/>
                  </a:lnTo>
                  <a:lnTo>
                    <a:pt x="53" y="278"/>
                  </a:lnTo>
                  <a:lnTo>
                    <a:pt x="32" y="247"/>
                  </a:lnTo>
                  <a:lnTo>
                    <a:pt x="14" y="210"/>
                  </a:lnTo>
                  <a:lnTo>
                    <a:pt x="2" y="168"/>
                  </a:lnTo>
                  <a:lnTo>
                    <a:pt x="0" y="119"/>
                  </a:lnTo>
                  <a:lnTo>
                    <a:pt x="5" y="77"/>
                  </a:lnTo>
                  <a:lnTo>
                    <a:pt x="14" y="47"/>
                  </a:lnTo>
                  <a:lnTo>
                    <a:pt x="28" y="24"/>
                  </a:lnTo>
                  <a:lnTo>
                    <a:pt x="46" y="10"/>
                  </a:lnTo>
                  <a:lnTo>
                    <a:pt x="6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8"/>
            <p:cNvSpPr>
              <a:spLocks/>
            </p:cNvSpPr>
            <p:nvPr/>
          </p:nvSpPr>
          <p:spPr bwMode="auto">
            <a:xfrm>
              <a:off x="7616350" y="3471416"/>
              <a:ext cx="257786" cy="312155"/>
            </a:xfrm>
            <a:custGeom>
              <a:avLst/>
              <a:gdLst/>
              <a:ahLst/>
              <a:cxnLst>
                <a:cxn ang="0">
                  <a:pos x="100" y="0"/>
                </a:cxn>
                <a:cxn ang="0">
                  <a:pos x="117" y="0"/>
                </a:cxn>
                <a:cxn ang="0">
                  <a:pos x="128" y="2"/>
                </a:cxn>
                <a:cxn ang="0">
                  <a:pos x="133" y="2"/>
                </a:cxn>
                <a:cxn ang="0">
                  <a:pos x="165" y="14"/>
                </a:cxn>
                <a:cxn ang="0">
                  <a:pos x="196" y="35"/>
                </a:cxn>
                <a:cxn ang="0">
                  <a:pos x="219" y="63"/>
                </a:cxn>
                <a:cxn ang="0">
                  <a:pos x="240" y="98"/>
                </a:cxn>
                <a:cxn ang="0">
                  <a:pos x="256" y="133"/>
                </a:cxn>
                <a:cxn ang="0">
                  <a:pos x="266" y="170"/>
                </a:cxn>
                <a:cxn ang="0">
                  <a:pos x="273" y="205"/>
                </a:cxn>
                <a:cxn ang="0">
                  <a:pos x="275" y="235"/>
                </a:cxn>
                <a:cxn ang="0">
                  <a:pos x="270" y="266"/>
                </a:cxn>
                <a:cxn ang="0">
                  <a:pos x="256" y="291"/>
                </a:cxn>
                <a:cxn ang="0">
                  <a:pos x="233" y="315"/>
                </a:cxn>
                <a:cxn ang="0">
                  <a:pos x="205" y="329"/>
                </a:cxn>
                <a:cxn ang="0">
                  <a:pos x="172" y="333"/>
                </a:cxn>
                <a:cxn ang="0">
                  <a:pos x="138" y="329"/>
                </a:cxn>
                <a:cxn ang="0">
                  <a:pos x="103" y="308"/>
                </a:cxn>
                <a:cxn ang="0">
                  <a:pos x="58" y="268"/>
                </a:cxn>
                <a:cxn ang="0">
                  <a:pos x="26" y="226"/>
                </a:cxn>
                <a:cxn ang="0">
                  <a:pos x="5" y="179"/>
                </a:cxn>
                <a:cxn ang="0">
                  <a:pos x="0" y="130"/>
                </a:cxn>
                <a:cxn ang="0">
                  <a:pos x="7" y="75"/>
                </a:cxn>
                <a:cxn ang="0">
                  <a:pos x="19" y="44"/>
                </a:cxn>
                <a:cxn ang="0">
                  <a:pos x="37" y="23"/>
                </a:cxn>
                <a:cxn ang="0">
                  <a:pos x="56" y="9"/>
                </a:cxn>
                <a:cxn ang="0">
                  <a:pos x="79" y="2"/>
                </a:cxn>
                <a:cxn ang="0">
                  <a:pos x="100" y="0"/>
                </a:cxn>
              </a:cxnLst>
              <a:rect l="0" t="0" r="r" b="b"/>
              <a:pathLst>
                <a:path w="275" h="333">
                  <a:moveTo>
                    <a:pt x="100" y="0"/>
                  </a:moveTo>
                  <a:lnTo>
                    <a:pt x="117" y="0"/>
                  </a:lnTo>
                  <a:lnTo>
                    <a:pt x="128" y="2"/>
                  </a:lnTo>
                  <a:lnTo>
                    <a:pt x="133" y="2"/>
                  </a:lnTo>
                  <a:lnTo>
                    <a:pt x="165" y="14"/>
                  </a:lnTo>
                  <a:lnTo>
                    <a:pt x="196" y="35"/>
                  </a:lnTo>
                  <a:lnTo>
                    <a:pt x="219" y="63"/>
                  </a:lnTo>
                  <a:lnTo>
                    <a:pt x="240" y="98"/>
                  </a:lnTo>
                  <a:lnTo>
                    <a:pt x="256" y="133"/>
                  </a:lnTo>
                  <a:lnTo>
                    <a:pt x="266" y="170"/>
                  </a:lnTo>
                  <a:lnTo>
                    <a:pt x="273" y="205"/>
                  </a:lnTo>
                  <a:lnTo>
                    <a:pt x="275" y="235"/>
                  </a:lnTo>
                  <a:lnTo>
                    <a:pt x="270" y="266"/>
                  </a:lnTo>
                  <a:lnTo>
                    <a:pt x="256" y="291"/>
                  </a:lnTo>
                  <a:lnTo>
                    <a:pt x="233" y="315"/>
                  </a:lnTo>
                  <a:lnTo>
                    <a:pt x="205" y="329"/>
                  </a:lnTo>
                  <a:lnTo>
                    <a:pt x="172" y="333"/>
                  </a:lnTo>
                  <a:lnTo>
                    <a:pt x="138" y="329"/>
                  </a:lnTo>
                  <a:lnTo>
                    <a:pt x="103" y="308"/>
                  </a:lnTo>
                  <a:lnTo>
                    <a:pt x="58" y="268"/>
                  </a:lnTo>
                  <a:lnTo>
                    <a:pt x="26" y="226"/>
                  </a:lnTo>
                  <a:lnTo>
                    <a:pt x="5" y="179"/>
                  </a:lnTo>
                  <a:lnTo>
                    <a:pt x="0" y="130"/>
                  </a:lnTo>
                  <a:lnTo>
                    <a:pt x="7" y="75"/>
                  </a:lnTo>
                  <a:lnTo>
                    <a:pt x="19" y="44"/>
                  </a:lnTo>
                  <a:lnTo>
                    <a:pt x="37" y="23"/>
                  </a:lnTo>
                  <a:lnTo>
                    <a:pt x="56" y="9"/>
                  </a:lnTo>
                  <a:lnTo>
                    <a:pt x="79" y="2"/>
                  </a:lnTo>
                  <a:lnTo>
                    <a:pt x="10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9"/>
            <p:cNvSpPr>
              <a:spLocks/>
            </p:cNvSpPr>
            <p:nvPr/>
          </p:nvSpPr>
          <p:spPr bwMode="auto">
            <a:xfrm>
              <a:off x="7328568" y="2543389"/>
              <a:ext cx="565253" cy="128424"/>
            </a:xfrm>
            <a:custGeom>
              <a:avLst/>
              <a:gdLst/>
              <a:ahLst/>
              <a:cxnLst>
                <a:cxn ang="0">
                  <a:pos x="182" y="0"/>
                </a:cxn>
                <a:cxn ang="0">
                  <a:pos x="189" y="2"/>
                </a:cxn>
                <a:cxn ang="0">
                  <a:pos x="207" y="4"/>
                </a:cxn>
                <a:cxn ang="0">
                  <a:pos x="237" y="9"/>
                </a:cxn>
                <a:cxn ang="0">
                  <a:pos x="275" y="13"/>
                </a:cxn>
                <a:cxn ang="0">
                  <a:pos x="317" y="20"/>
                </a:cxn>
                <a:cxn ang="0">
                  <a:pos x="361" y="25"/>
                </a:cxn>
                <a:cxn ang="0">
                  <a:pos x="403" y="30"/>
                </a:cxn>
                <a:cxn ang="0">
                  <a:pos x="445" y="32"/>
                </a:cxn>
                <a:cxn ang="0">
                  <a:pos x="479" y="32"/>
                </a:cxn>
                <a:cxn ang="0">
                  <a:pos x="507" y="30"/>
                </a:cxn>
                <a:cxn ang="0">
                  <a:pos x="524" y="23"/>
                </a:cxn>
                <a:cxn ang="0">
                  <a:pos x="603" y="125"/>
                </a:cxn>
                <a:cxn ang="0">
                  <a:pos x="491" y="125"/>
                </a:cxn>
                <a:cxn ang="0">
                  <a:pos x="421" y="116"/>
                </a:cxn>
                <a:cxn ang="0">
                  <a:pos x="379" y="109"/>
                </a:cxn>
                <a:cxn ang="0">
                  <a:pos x="331" y="102"/>
                </a:cxn>
                <a:cxn ang="0">
                  <a:pos x="279" y="97"/>
                </a:cxn>
                <a:cxn ang="0">
                  <a:pos x="226" y="97"/>
                </a:cxn>
                <a:cxn ang="0">
                  <a:pos x="172" y="104"/>
                </a:cxn>
                <a:cxn ang="0">
                  <a:pos x="121" y="116"/>
                </a:cxn>
                <a:cxn ang="0">
                  <a:pos x="100" y="123"/>
                </a:cxn>
                <a:cxn ang="0">
                  <a:pos x="77" y="130"/>
                </a:cxn>
                <a:cxn ang="0">
                  <a:pos x="49" y="135"/>
                </a:cxn>
                <a:cxn ang="0">
                  <a:pos x="23" y="137"/>
                </a:cxn>
                <a:cxn ang="0">
                  <a:pos x="0" y="135"/>
                </a:cxn>
                <a:cxn ang="0">
                  <a:pos x="2" y="130"/>
                </a:cxn>
                <a:cxn ang="0">
                  <a:pos x="5" y="121"/>
                </a:cxn>
                <a:cxn ang="0">
                  <a:pos x="12" y="104"/>
                </a:cxn>
                <a:cxn ang="0">
                  <a:pos x="23" y="86"/>
                </a:cxn>
                <a:cxn ang="0">
                  <a:pos x="37" y="65"/>
                </a:cxn>
                <a:cxn ang="0">
                  <a:pos x="56" y="46"/>
                </a:cxn>
                <a:cxn ang="0">
                  <a:pos x="79" y="27"/>
                </a:cxn>
                <a:cxn ang="0">
                  <a:pos x="107" y="11"/>
                </a:cxn>
                <a:cxn ang="0">
                  <a:pos x="142" y="2"/>
                </a:cxn>
                <a:cxn ang="0">
                  <a:pos x="182" y="0"/>
                </a:cxn>
              </a:cxnLst>
              <a:rect l="0" t="0" r="r" b="b"/>
              <a:pathLst>
                <a:path w="603" h="137">
                  <a:moveTo>
                    <a:pt x="182" y="0"/>
                  </a:moveTo>
                  <a:lnTo>
                    <a:pt x="189" y="2"/>
                  </a:lnTo>
                  <a:lnTo>
                    <a:pt x="207" y="4"/>
                  </a:lnTo>
                  <a:lnTo>
                    <a:pt x="237" y="9"/>
                  </a:lnTo>
                  <a:lnTo>
                    <a:pt x="275" y="13"/>
                  </a:lnTo>
                  <a:lnTo>
                    <a:pt x="317" y="20"/>
                  </a:lnTo>
                  <a:lnTo>
                    <a:pt x="361" y="25"/>
                  </a:lnTo>
                  <a:lnTo>
                    <a:pt x="403" y="30"/>
                  </a:lnTo>
                  <a:lnTo>
                    <a:pt x="445" y="32"/>
                  </a:lnTo>
                  <a:lnTo>
                    <a:pt x="479" y="32"/>
                  </a:lnTo>
                  <a:lnTo>
                    <a:pt x="507" y="30"/>
                  </a:lnTo>
                  <a:lnTo>
                    <a:pt x="524" y="23"/>
                  </a:lnTo>
                  <a:lnTo>
                    <a:pt x="603" y="125"/>
                  </a:lnTo>
                  <a:lnTo>
                    <a:pt x="491" y="125"/>
                  </a:lnTo>
                  <a:lnTo>
                    <a:pt x="421" y="116"/>
                  </a:lnTo>
                  <a:lnTo>
                    <a:pt x="379" y="109"/>
                  </a:lnTo>
                  <a:lnTo>
                    <a:pt x="331" y="102"/>
                  </a:lnTo>
                  <a:lnTo>
                    <a:pt x="279" y="97"/>
                  </a:lnTo>
                  <a:lnTo>
                    <a:pt x="226" y="97"/>
                  </a:lnTo>
                  <a:lnTo>
                    <a:pt x="172" y="104"/>
                  </a:lnTo>
                  <a:lnTo>
                    <a:pt x="121" y="116"/>
                  </a:lnTo>
                  <a:lnTo>
                    <a:pt x="100" y="123"/>
                  </a:lnTo>
                  <a:lnTo>
                    <a:pt x="77" y="130"/>
                  </a:lnTo>
                  <a:lnTo>
                    <a:pt x="49" y="135"/>
                  </a:lnTo>
                  <a:lnTo>
                    <a:pt x="23" y="137"/>
                  </a:lnTo>
                  <a:lnTo>
                    <a:pt x="0" y="135"/>
                  </a:lnTo>
                  <a:lnTo>
                    <a:pt x="2" y="130"/>
                  </a:lnTo>
                  <a:lnTo>
                    <a:pt x="5" y="121"/>
                  </a:lnTo>
                  <a:lnTo>
                    <a:pt x="12" y="104"/>
                  </a:lnTo>
                  <a:lnTo>
                    <a:pt x="23" y="86"/>
                  </a:lnTo>
                  <a:lnTo>
                    <a:pt x="37" y="65"/>
                  </a:lnTo>
                  <a:lnTo>
                    <a:pt x="56" y="46"/>
                  </a:lnTo>
                  <a:lnTo>
                    <a:pt x="79" y="27"/>
                  </a:lnTo>
                  <a:lnTo>
                    <a:pt x="107" y="11"/>
                  </a:lnTo>
                  <a:lnTo>
                    <a:pt x="142" y="2"/>
                  </a:lnTo>
                  <a:lnTo>
                    <a:pt x="18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10"/>
            <p:cNvSpPr>
              <a:spLocks/>
            </p:cNvSpPr>
            <p:nvPr/>
          </p:nvSpPr>
          <p:spPr bwMode="auto">
            <a:xfrm>
              <a:off x="7127964" y="2671813"/>
              <a:ext cx="56244" cy="76867"/>
            </a:xfrm>
            <a:custGeom>
              <a:avLst/>
              <a:gdLst/>
              <a:ahLst/>
              <a:cxnLst>
                <a:cxn ang="0">
                  <a:pos x="23" y="0"/>
                </a:cxn>
                <a:cxn ang="0">
                  <a:pos x="37" y="5"/>
                </a:cxn>
                <a:cxn ang="0">
                  <a:pos x="42" y="9"/>
                </a:cxn>
                <a:cxn ang="0">
                  <a:pos x="44" y="16"/>
                </a:cxn>
                <a:cxn ang="0">
                  <a:pos x="58" y="49"/>
                </a:cxn>
                <a:cxn ang="0">
                  <a:pos x="60" y="56"/>
                </a:cxn>
                <a:cxn ang="0">
                  <a:pos x="56" y="70"/>
                </a:cxn>
                <a:cxn ang="0">
                  <a:pos x="51" y="75"/>
                </a:cxn>
                <a:cxn ang="0">
                  <a:pos x="44" y="79"/>
                </a:cxn>
                <a:cxn ang="0">
                  <a:pos x="37" y="82"/>
                </a:cxn>
                <a:cxn ang="0">
                  <a:pos x="23" y="77"/>
                </a:cxn>
                <a:cxn ang="0">
                  <a:pos x="19" y="72"/>
                </a:cxn>
                <a:cxn ang="0">
                  <a:pos x="14" y="65"/>
                </a:cxn>
                <a:cxn ang="0">
                  <a:pos x="2" y="33"/>
                </a:cxn>
                <a:cxn ang="0">
                  <a:pos x="0" y="26"/>
                </a:cxn>
                <a:cxn ang="0">
                  <a:pos x="5" y="12"/>
                </a:cxn>
                <a:cxn ang="0">
                  <a:pos x="9" y="7"/>
                </a:cxn>
                <a:cxn ang="0">
                  <a:pos x="16" y="2"/>
                </a:cxn>
                <a:cxn ang="0">
                  <a:pos x="23" y="0"/>
                </a:cxn>
              </a:cxnLst>
              <a:rect l="0" t="0" r="r" b="b"/>
              <a:pathLst>
                <a:path w="60" h="82">
                  <a:moveTo>
                    <a:pt x="23" y="0"/>
                  </a:moveTo>
                  <a:lnTo>
                    <a:pt x="37" y="5"/>
                  </a:lnTo>
                  <a:lnTo>
                    <a:pt x="42" y="9"/>
                  </a:lnTo>
                  <a:lnTo>
                    <a:pt x="44" y="16"/>
                  </a:lnTo>
                  <a:lnTo>
                    <a:pt x="58" y="49"/>
                  </a:lnTo>
                  <a:lnTo>
                    <a:pt x="60" y="56"/>
                  </a:lnTo>
                  <a:lnTo>
                    <a:pt x="56" y="70"/>
                  </a:lnTo>
                  <a:lnTo>
                    <a:pt x="51" y="75"/>
                  </a:lnTo>
                  <a:lnTo>
                    <a:pt x="44" y="79"/>
                  </a:lnTo>
                  <a:lnTo>
                    <a:pt x="37" y="82"/>
                  </a:lnTo>
                  <a:lnTo>
                    <a:pt x="23" y="77"/>
                  </a:lnTo>
                  <a:lnTo>
                    <a:pt x="19" y="72"/>
                  </a:lnTo>
                  <a:lnTo>
                    <a:pt x="14" y="65"/>
                  </a:lnTo>
                  <a:lnTo>
                    <a:pt x="2" y="33"/>
                  </a:lnTo>
                  <a:lnTo>
                    <a:pt x="0" y="26"/>
                  </a:lnTo>
                  <a:lnTo>
                    <a:pt x="5" y="12"/>
                  </a:lnTo>
                  <a:lnTo>
                    <a:pt x="9" y="7"/>
                  </a:lnTo>
                  <a:lnTo>
                    <a:pt x="16" y="2"/>
                  </a:lnTo>
                  <a:lnTo>
                    <a:pt x="2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11"/>
            <p:cNvSpPr>
              <a:spLocks/>
            </p:cNvSpPr>
            <p:nvPr/>
          </p:nvSpPr>
          <p:spPr bwMode="auto">
            <a:xfrm>
              <a:off x="7075470" y="2693373"/>
              <a:ext cx="57182" cy="76867"/>
            </a:xfrm>
            <a:custGeom>
              <a:avLst/>
              <a:gdLst/>
              <a:ahLst/>
              <a:cxnLst>
                <a:cxn ang="0">
                  <a:pos x="23" y="0"/>
                </a:cxn>
                <a:cxn ang="0">
                  <a:pos x="37" y="5"/>
                </a:cxn>
                <a:cxn ang="0">
                  <a:pos x="42" y="10"/>
                </a:cxn>
                <a:cxn ang="0">
                  <a:pos x="44" y="17"/>
                </a:cxn>
                <a:cxn ang="0">
                  <a:pos x="58" y="49"/>
                </a:cxn>
                <a:cxn ang="0">
                  <a:pos x="61" y="56"/>
                </a:cxn>
                <a:cxn ang="0">
                  <a:pos x="56" y="70"/>
                </a:cxn>
                <a:cxn ang="0">
                  <a:pos x="51" y="75"/>
                </a:cxn>
                <a:cxn ang="0">
                  <a:pos x="44" y="80"/>
                </a:cxn>
                <a:cxn ang="0">
                  <a:pos x="37" y="82"/>
                </a:cxn>
                <a:cxn ang="0">
                  <a:pos x="23" y="77"/>
                </a:cxn>
                <a:cxn ang="0">
                  <a:pos x="19" y="73"/>
                </a:cxn>
                <a:cxn ang="0">
                  <a:pos x="14" y="66"/>
                </a:cxn>
                <a:cxn ang="0">
                  <a:pos x="2" y="33"/>
                </a:cxn>
                <a:cxn ang="0">
                  <a:pos x="0" y="26"/>
                </a:cxn>
                <a:cxn ang="0">
                  <a:pos x="5" y="12"/>
                </a:cxn>
                <a:cxn ang="0">
                  <a:pos x="9" y="7"/>
                </a:cxn>
                <a:cxn ang="0">
                  <a:pos x="16" y="3"/>
                </a:cxn>
                <a:cxn ang="0">
                  <a:pos x="23" y="0"/>
                </a:cxn>
              </a:cxnLst>
              <a:rect l="0" t="0" r="r" b="b"/>
              <a:pathLst>
                <a:path w="61" h="82">
                  <a:moveTo>
                    <a:pt x="23" y="0"/>
                  </a:moveTo>
                  <a:lnTo>
                    <a:pt x="37" y="5"/>
                  </a:lnTo>
                  <a:lnTo>
                    <a:pt x="42" y="10"/>
                  </a:lnTo>
                  <a:lnTo>
                    <a:pt x="44" y="17"/>
                  </a:lnTo>
                  <a:lnTo>
                    <a:pt x="58" y="49"/>
                  </a:lnTo>
                  <a:lnTo>
                    <a:pt x="61" y="56"/>
                  </a:lnTo>
                  <a:lnTo>
                    <a:pt x="56" y="70"/>
                  </a:lnTo>
                  <a:lnTo>
                    <a:pt x="51" y="75"/>
                  </a:lnTo>
                  <a:lnTo>
                    <a:pt x="44" y="80"/>
                  </a:lnTo>
                  <a:lnTo>
                    <a:pt x="37" y="82"/>
                  </a:lnTo>
                  <a:lnTo>
                    <a:pt x="23" y="77"/>
                  </a:lnTo>
                  <a:lnTo>
                    <a:pt x="19" y="73"/>
                  </a:lnTo>
                  <a:lnTo>
                    <a:pt x="14" y="66"/>
                  </a:lnTo>
                  <a:lnTo>
                    <a:pt x="2" y="33"/>
                  </a:lnTo>
                  <a:lnTo>
                    <a:pt x="0" y="26"/>
                  </a:lnTo>
                  <a:lnTo>
                    <a:pt x="5" y="12"/>
                  </a:lnTo>
                  <a:lnTo>
                    <a:pt x="9" y="7"/>
                  </a:lnTo>
                  <a:lnTo>
                    <a:pt x="16" y="3"/>
                  </a:lnTo>
                  <a:lnTo>
                    <a:pt x="2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12"/>
            <p:cNvSpPr>
              <a:spLocks/>
            </p:cNvSpPr>
            <p:nvPr/>
          </p:nvSpPr>
          <p:spPr bwMode="auto">
            <a:xfrm>
              <a:off x="7022975" y="2717746"/>
              <a:ext cx="57182" cy="74055"/>
            </a:xfrm>
            <a:custGeom>
              <a:avLst/>
              <a:gdLst/>
              <a:ahLst/>
              <a:cxnLst>
                <a:cxn ang="0">
                  <a:pos x="16" y="0"/>
                </a:cxn>
                <a:cxn ang="0">
                  <a:pos x="30" y="0"/>
                </a:cxn>
                <a:cxn ang="0">
                  <a:pos x="37" y="2"/>
                </a:cxn>
                <a:cxn ang="0">
                  <a:pos x="42" y="7"/>
                </a:cxn>
                <a:cxn ang="0">
                  <a:pos x="47" y="14"/>
                </a:cxn>
                <a:cxn ang="0">
                  <a:pos x="58" y="47"/>
                </a:cxn>
                <a:cxn ang="0">
                  <a:pos x="61" y="54"/>
                </a:cxn>
                <a:cxn ang="0">
                  <a:pos x="56" y="68"/>
                </a:cxn>
                <a:cxn ang="0">
                  <a:pos x="51" y="72"/>
                </a:cxn>
                <a:cxn ang="0">
                  <a:pos x="44" y="77"/>
                </a:cxn>
                <a:cxn ang="0">
                  <a:pos x="37" y="79"/>
                </a:cxn>
                <a:cxn ang="0">
                  <a:pos x="23" y="75"/>
                </a:cxn>
                <a:cxn ang="0">
                  <a:pos x="19" y="70"/>
                </a:cxn>
                <a:cxn ang="0">
                  <a:pos x="14" y="63"/>
                </a:cxn>
                <a:cxn ang="0">
                  <a:pos x="2" y="30"/>
                </a:cxn>
                <a:cxn ang="0">
                  <a:pos x="0" y="23"/>
                </a:cxn>
                <a:cxn ang="0">
                  <a:pos x="5" y="9"/>
                </a:cxn>
                <a:cxn ang="0">
                  <a:pos x="9" y="5"/>
                </a:cxn>
                <a:cxn ang="0">
                  <a:pos x="16" y="0"/>
                </a:cxn>
              </a:cxnLst>
              <a:rect l="0" t="0" r="r" b="b"/>
              <a:pathLst>
                <a:path w="61" h="79">
                  <a:moveTo>
                    <a:pt x="16" y="0"/>
                  </a:moveTo>
                  <a:lnTo>
                    <a:pt x="30" y="0"/>
                  </a:lnTo>
                  <a:lnTo>
                    <a:pt x="37" y="2"/>
                  </a:lnTo>
                  <a:lnTo>
                    <a:pt x="42" y="7"/>
                  </a:lnTo>
                  <a:lnTo>
                    <a:pt x="47" y="14"/>
                  </a:lnTo>
                  <a:lnTo>
                    <a:pt x="58" y="47"/>
                  </a:lnTo>
                  <a:lnTo>
                    <a:pt x="61" y="54"/>
                  </a:lnTo>
                  <a:lnTo>
                    <a:pt x="56" y="68"/>
                  </a:lnTo>
                  <a:lnTo>
                    <a:pt x="51" y="72"/>
                  </a:lnTo>
                  <a:lnTo>
                    <a:pt x="44" y="77"/>
                  </a:lnTo>
                  <a:lnTo>
                    <a:pt x="37" y="79"/>
                  </a:lnTo>
                  <a:lnTo>
                    <a:pt x="23" y="75"/>
                  </a:lnTo>
                  <a:lnTo>
                    <a:pt x="19" y="70"/>
                  </a:lnTo>
                  <a:lnTo>
                    <a:pt x="14" y="63"/>
                  </a:lnTo>
                  <a:lnTo>
                    <a:pt x="2" y="30"/>
                  </a:lnTo>
                  <a:lnTo>
                    <a:pt x="0" y="23"/>
                  </a:lnTo>
                  <a:lnTo>
                    <a:pt x="5" y="9"/>
                  </a:lnTo>
                  <a:lnTo>
                    <a:pt x="9" y="5"/>
                  </a:lnTo>
                  <a:lnTo>
                    <a:pt x="1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13"/>
            <p:cNvSpPr>
              <a:spLocks/>
            </p:cNvSpPr>
            <p:nvPr/>
          </p:nvSpPr>
          <p:spPr bwMode="auto">
            <a:xfrm>
              <a:off x="6970481" y="2739305"/>
              <a:ext cx="57182" cy="74055"/>
            </a:xfrm>
            <a:custGeom>
              <a:avLst/>
              <a:gdLst/>
              <a:ahLst/>
              <a:cxnLst>
                <a:cxn ang="0">
                  <a:pos x="24" y="0"/>
                </a:cxn>
                <a:cxn ang="0">
                  <a:pos x="31" y="0"/>
                </a:cxn>
                <a:cxn ang="0">
                  <a:pos x="38" y="5"/>
                </a:cxn>
                <a:cxn ang="0">
                  <a:pos x="42" y="7"/>
                </a:cxn>
                <a:cxn ang="0">
                  <a:pos x="47" y="14"/>
                </a:cxn>
                <a:cxn ang="0">
                  <a:pos x="58" y="49"/>
                </a:cxn>
                <a:cxn ang="0">
                  <a:pos x="61" y="59"/>
                </a:cxn>
                <a:cxn ang="0">
                  <a:pos x="58" y="66"/>
                </a:cxn>
                <a:cxn ang="0">
                  <a:pos x="52" y="72"/>
                </a:cxn>
                <a:cxn ang="0">
                  <a:pos x="45" y="77"/>
                </a:cxn>
                <a:cxn ang="0">
                  <a:pos x="38" y="79"/>
                </a:cxn>
                <a:cxn ang="0">
                  <a:pos x="24" y="75"/>
                </a:cxn>
                <a:cxn ang="0">
                  <a:pos x="19" y="70"/>
                </a:cxn>
                <a:cxn ang="0">
                  <a:pos x="17" y="63"/>
                </a:cxn>
                <a:cxn ang="0">
                  <a:pos x="3" y="31"/>
                </a:cxn>
                <a:cxn ang="0">
                  <a:pos x="0" y="24"/>
                </a:cxn>
                <a:cxn ang="0">
                  <a:pos x="5" y="10"/>
                </a:cxn>
                <a:cxn ang="0">
                  <a:pos x="10" y="5"/>
                </a:cxn>
                <a:cxn ang="0">
                  <a:pos x="24" y="0"/>
                </a:cxn>
              </a:cxnLst>
              <a:rect l="0" t="0" r="r" b="b"/>
              <a:pathLst>
                <a:path w="61" h="79">
                  <a:moveTo>
                    <a:pt x="24" y="0"/>
                  </a:moveTo>
                  <a:lnTo>
                    <a:pt x="31" y="0"/>
                  </a:lnTo>
                  <a:lnTo>
                    <a:pt x="38" y="5"/>
                  </a:lnTo>
                  <a:lnTo>
                    <a:pt x="42" y="7"/>
                  </a:lnTo>
                  <a:lnTo>
                    <a:pt x="47" y="14"/>
                  </a:lnTo>
                  <a:lnTo>
                    <a:pt x="58" y="49"/>
                  </a:lnTo>
                  <a:lnTo>
                    <a:pt x="61" y="59"/>
                  </a:lnTo>
                  <a:lnTo>
                    <a:pt x="58" y="66"/>
                  </a:lnTo>
                  <a:lnTo>
                    <a:pt x="52" y="72"/>
                  </a:lnTo>
                  <a:lnTo>
                    <a:pt x="45" y="77"/>
                  </a:lnTo>
                  <a:lnTo>
                    <a:pt x="38" y="79"/>
                  </a:lnTo>
                  <a:lnTo>
                    <a:pt x="24" y="75"/>
                  </a:lnTo>
                  <a:lnTo>
                    <a:pt x="19" y="70"/>
                  </a:lnTo>
                  <a:lnTo>
                    <a:pt x="17" y="63"/>
                  </a:lnTo>
                  <a:lnTo>
                    <a:pt x="3" y="31"/>
                  </a:lnTo>
                  <a:lnTo>
                    <a:pt x="0" y="24"/>
                  </a:lnTo>
                  <a:lnTo>
                    <a:pt x="5" y="10"/>
                  </a:lnTo>
                  <a:lnTo>
                    <a:pt x="10" y="5"/>
                  </a:lnTo>
                  <a:lnTo>
                    <a:pt x="2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14"/>
            <p:cNvSpPr>
              <a:spLocks/>
            </p:cNvSpPr>
            <p:nvPr/>
          </p:nvSpPr>
          <p:spPr bwMode="auto">
            <a:xfrm>
              <a:off x="6917986" y="2761803"/>
              <a:ext cx="57182" cy="74055"/>
            </a:xfrm>
            <a:custGeom>
              <a:avLst/>
              <a:gdLst/>
              <a:ahLst/>
              <a:cxnLst>
                <a:cxn ang="0">
                  <a:pos x="24" y="0"/>
                </a:cxn>
                <a:cxn ang="0">
                  <a:pos x="38" y="4"/>
                </a:cxn>
                <a:cxn ang="0">
                  <a:pos x="42" y="9"/>
                </a:cxn>
                <a:cxn ang="0">
                  <a:pos x="47" y="16"/>
                </a:cxn>
                <a:cxn ang="0">
                  <a:pos x="59" y="48"/>
                </a:cxn>
                <a:cxn ang="0">
                  <a:pos x="61" y="58"/>
                </a:cxn>
                <a:cxn ang="0">
                  <a:pos x="59" y="65"/>
                </a:cxn>
                <a:cxn ang="0">
                  <a:pos x="52" y="72"/>
                </a:cxn>
                <a:cxn ang="0">
                  <a:pos x="45" y="76"/>
                </a:cxn>
                <a:cxn ang="0">
                  <a:pos x="38" y="79"/>
                </a:cxn>
                <a:cxn ang="0">
                  <a:pos x="31" y="79"/>
                </a:cxn>
                <a:cxn ang="0">
                  <a:pos x="24" y="74"/>
                </a:cxn>
                <a:cxn ang="0">
                  <a:pos x="19" y="72"/>
                </a:cxn>
                <a:cxn ang="0">
                  <a:pos x="17" y="65"/>
                </a:cxn>
                <a:cxn ang="0">
                  <a:pos x="3" y="30"/>
                </a:cxn>
                <a:cxn ang="0">
                  <a:pos x="0" y="21"/>
                </a:cxn>
                <a:cxn ang="0">
                  <a:pos x="3" y="14"/>
                </a:cxn>
                <a:cxn ang="0">
                  <a:pos x="10" y="7"/>
                </a:cxn>
                <a:cxn ang="0">
                  <a:pos x="17" y="2"/>
                </a:cxn>
                <a:cxn ang="0">
                  <a:pos x="24" y="0"/>
                </a:cxn>
              </a:cxnLst>
              <a:rect l="0" t="0" r="r" b="b"/>
              <a:pathLst>
                <a:path w="61" h="79">
                  <a:moveTo>
                    <a:pt x="24" y="0"/>
                  </a:moveTo>
                  <a:lnTo>
                    <a:pt x="38" y="4"/>
                  </a:lnTo>
                  <a:lnTo>
                    <a:pt x="42" y="9"/>
                  </a:lnTo>
                  <a:lnTo>
                    <a:pt x="47" y="16"/>
                  </a:lnTo>
                  <a:lnTo>
                    <a:pt x="59" y="48"/>
                  </a:lnTo>
                  <a:lnTo>
                    <a:pt x="61" y="58"/>
                  </a:lnTo>
                  <a:lnTo>
                    <a:pt x="59" y="65"/>
                  </a:lnTo>
                  <a:lnTo>
                    <a:pt x="52" y="72"/>
                  </a:lnTo>
                  <a:lnTo>
                    <a:pt x="45" y="76"/>
                  </a:lnTo>
                  <a:lnTo>
                    <a:pt x="38" y="79"/>
                  </a:lnTo>
                  <a:lnTo>
                    <a:pt x="31" y="79"/>
                  </a:lnTo>
                  <a:lnTo>
                    <a:pt x="24" y="74"/>
                  </a:lnTo>
                  <a:lnTo>
                    <a:pt x="19" y="72"/>
                  </a:lnTo>
                  <a:lnTo>
                    <a:pt x="17" y="65"/>
                  </a:lnTo>
                  <a:lnTo>
                    <a:pt x="3" y="30"/>
                  </a:lnTo>
                  <a:lnTo>
                    <a:pt x="0" y="21"/>
                  </a:lnTo>
                  <a:lnTo>
                    <a:pt x="3" y="14"/>
                  </a:lnTo>
                  <a:lnTo>
                    <a:pt x="10" y="7"/>
                  </a:lnTo>
                  <a:lnTo>
                    <a:pt x="17" y="2"/>
                  </a:lnTo>
                  <a:lnTo>
                    <a:pt x="2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15"/>
            <p:cNvSpPr>
              <a:spLocks/>
            </p:cNvSpPr>
            <p:nvPr/>
          </p:nvSpPr>
          <p:spPr bwMode="auto">
            <a:xfrm>
              <a:off x="6866429" y="2783364"/>
              <a:ext cx="56244" cy="74055"/>
            </a:xfrm>
            <a:custGeom>
              <a:avLst/>
              <a:gdLst/>
              <a:ahLst/>
              <a:cxnLst>
                <a:cxn ang="0">
                  <a:pos x="23" y="0"/>
                </a:cxn>
                <a:cxn ang="0">
                  <a:pos x="37" y="5"/>
                </a:cxn>
                <a:cxn ang="0">
                  <a:pos x="41" y="9"/>
                </a:cxn>
                <a:cxn ang="0">
                  <a:pos x="46" y="16"/>
                </a:cxn>
                <a:cxn ang="0">
                  <a:pos x="58" y="49"/>
                </a:cxn>
                <a:cxn ang="0">
                  <a:pos x="60" y="56"/>
                </a:cxn>
                <a:cxn ang="0">
                  <a:pos x="55" y="70"/>
                </a:cxn>
                <a:cxn ang="0">
                  <a:pos x="51" y="74"/>
                </a:cxn>
                <a:cxn ang="0">
                  <a:pos x="37" y="79"/>
                </a:cxn>
                <a:cxn ang="0">
                  <a:pos x="30" y="79"/>
                </a:cxn>
                <a:cxn ang="0">
                  <a:pos x="23" y="74"/>
                </a:cxn>
                <a:cxn ang="0">
                  <a:pos x="18" y="72"/>
                </a:cxn>
                <a:cxn ang="0">
                  <a:pos x="16" y="65"/>
                </a:cxn>
                <a:cxn ang="0">
                  <a:pos x="2" y="30"/>
                </a:cxn>
                <a:cxn ang="0">
                  <a:pos x="0" y="21"/>
                </a:cxn>
                <a:cxn ang="0">
                  <a:pos x="2" y="14"/>
                </a:cxn>
                <a:cxn ang="0">
                  <a:pos x="9" y="7"/>
                </a:cxn>
                <a:cxn ang="0">
                  <a:pos x="16" y="2"/>
                </a:cxn>
                <a:cxn ang="0">
                  <a:pos x="23" y="0"/>
                </a:cxn>
              </a:cxnLst>
              <a:rect l="0" t="0" r="r" b="b"/>
              <a:pathLst>
                <a:path w="60" h="79">
                  <a:moveTo>
                    <a:pt x="23" y="0"/>
                  </a:moveTo>
                  <a:lnTo>
                    <a:pt x="37" y="5"/>
                  </a:lnTo>
                  <a:lnTo>
                    <a:pt x="41" y="9"/>
                  </a:lnTo>
                  <a:lnTo>
                    <a:pt x="46" y="16"/>
                  </a:lnTo>
                  <a:lnTo>
                    <a:pt x="58" y="49"/>
                  </a:lnTo>
                  <a:lnTo>
                    <a:pt x="60" y="56"/>
                  </a:lnTo>
                  <a:lnTo>
                    <a:pt x="55" y="70"/>
                  </a:lnTo>
                  <a:lnTo>
                    <a:pt x="51" y="74"/>
                  </a:lnTo>
                  <a:lnTo>
                    <a:pt x="37" y="79"/>
                  </a:lnTo>
                  <a:lnTo>
                    <a:pt x="30" y="79"/>
                  </a:lnTo>
                  <a:lnTo>
                    <a:pt x="23" y="74"/>
                  </a:lnTo>
                  <a:lnTo>
                    <a:pt x="18" y="72"/>
                  </a:lnTo>
                  <a:lnTo>
                    <a:pt x="16" y="65"/>
                  </a:lnTo>
                  <a:lnTo>
                    <a:pt x="2" y="30"/>
                  </a:lnTo>
                  <a:lnTo>
                    <a:pt x="0" y="21"/>
                  </a:lnTo>
                  <a:lnTo>
                    <a:pt x="2" y="14"/>
                  </a:lnTo>
                  <a:lnTo>
                    <a:pt x="9" y="7"/>
                  </a:lnTo>
                  <a:lnTo>
                    <a:pt x="16" y="2"/>
                  </a:lnTo>
                  <a:lnTo>
                    <a:pt x="2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16"/>
            <p:cNvSpPr>
              <a:spLocks/>
            </p:cNvSpPr>
            <p:nvPr/>
          </p:nvSpPr>
          <p:spPr bwMode="auto">
            <a:xfrm>
              <a:off x="6813934" y="2804924"/>
              <a:ext cx="56244" cy="76867"/>
            </a:xfrm>
            <a:custGeom>
              <a:avLst/>
              <a:gdLst/>
              <a:ahLst/>
              <a:cxnLst>
                <a:cxn ang="0">
                  <a:pos x="23" y="0"/>
                </a:cxn>
                <a:cxn ang="0">
                  <a:pos x="37" y="5"/>
                </a:cxn>
                <a:cxn ang="0">
                  <a:pos x="42" y="9"/>
                </a:cxn>
                <a:cxn ang="0">
                  <a:pos x="46" y="16"/>
                </a:cxn>
                <a:cxn ang="0">
                  <a:pos x="58" y="49"/>
                </a:cxn>
                <a:cxn ang="0">
                  <a:pos x="60" y="56"/>
                </a:cxn>
                <a:cxn ang="0">
                  <a:pos x="56" y="70"/>
                </a:cxn>
                <a:cxn ang="0">
                  <a:pos x="51" y="75"/>
                </a:cxn>
                <a:cxn ang="0">
                  <a:pos x="44" y="79"/>
                </a:cxn>
                <a:cxn ang="0">
                  <a:pos x="37" y="82"/>
                </a:cxn>
                <a:cxn ang="0">
                  <a:pos x="23" y="77"/>
                </a:cxn>
                <a:cxn ang="0">
                  <a:pos x="18" y="72"/>
                </a:cxn>
                <a:cxn ang="0">
                  <a:pos x="16" y="65"/>
                </a:cxn>
                <a:cxn ang="0">
                  <a:pos x="2" y="33"/>
                </a:cxn>
                <a:cxn ang="0">
                  <a:pos x="0" y="26"/>
                </a:cxn>
                <a:cxn ang="0">
                  <a:pos x="4" y="12"/>
                </a:cxn>
                <a:cxn ang="0">
                  <a:pos x="9" y="7"/>
                </a:cxn>
                <a:cxn ang="0">
                  <a:pos x="16" y="2"/>
                </a:cxn>
                <a:cxn ang="0">
                  <a:pos x="23" y="0"/>
                </a:cxn>
              </a:cxnLst>
              <a:rect l="0" t="0" r="r" b="b"/>
              <a:pathLst>
                <a:path w="60" h="82">
                  <a:moveTo>
                    <a:pt x="23" y="0"/>
                  </a:moveTo>
                  <a:lnTo>
                    <a:pt x="37" y="5"/>
                  </a:lnTo>
                  <a:lnTo>
                    <a:pt x="42" y="9"/>
                  </a:lnTo>
                  <a:lnTo>
                    <a:pt x="46" y="16"/>
                  </a:lnTo>
                  <a:lnTo>
                    <a:pt x="58" y="49"/>
                  </a:lnTo>
                  <a:lnTo>
                    <a:pt x="60" y="56"/>
                  </a:lnTo>
                  <a:lnTo>
                    <a:pt x="56" y="70"/>
                  </a:lnTo>
                  <a:lnTo>
                    <a:pt x="51" y="75"/>
                  </a:lnTo>
                  <a:lnTo>
                    <a:pt x="44" y="79"/>
                  </a:lnTo>
                  <a:lnTo>
                    <a:pt x="37" y="82"/>
                  </a:lnTo>
                  <a:lnTo>
                    <a:pt x="23" y="77"/>
                  </a:lnTo>
                  <a:lnTo>
                    <a:pt x="18" y="72"/>
                  </a:lnTo>
                  <a:lnTo>
                    <a:pt x="16" y="65"/>
                  </a:lnTo>
                  <a:lnTo>
                    <a:pt x="2" y="33"/>
                  </a:lnTo>
                  <a:lnTo>
                    <a:pt x="0" y="26"/>
                  </a:lnTo>
                  <a:lnTo>
                    <a:pt x="4" y="12"/>
                  </a:lnTo>
                  <a:lnTo>
                    <a:pt x="9" y="7"/>
                  </a:lnTo>
                  <a:lnTo>
                    <a:pt x="16" y="2"/>
                  </a:lnTo>
                  <a:lnTo>
                    <a:pt x="2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17"/>
            <p:cNvSpPr>
              <a:spLocks/>
            </p:cNvSpPr>
            <p:nvPr/>
          </p:nvSpPr>
          <p:spPr bwMode="auto">
            <a:xfrm>
              <a:off x="6761440" y="2826484"/>
              <a:ext cx="56244" cy="76867"/>
            </a:xfrm>
            <a:custGeom>
              <a:avLst/>
              <a:gdLst/>
              <a:ahLst/>
              <a:cxnLst>
                <a:cxn ang="0">
                  <a:pos x="23" y="0"/>
                </a:cxn>
                <a:cxn ang="0">
                  <a:pos x="37" y="5"/>
                </a:cxn>
                <a:cxn ang="0">
                  <a:pos x="42" y="10"/>
                </a:cxn>
                <a:cxn ang="0">
                  <a:pos x="46" y="17"/>
                </a:cxn>
                <a:cxn ang="0">
                  <a:pos x="58" y="49"/>
                </a:cxn>
                <a:cxn ang="0">
                  <a:pos x="60" y="56"/>
                </a:cxn>
                <a:cxn ang="0">
                  <a:pos x="56" y="70"/>
                </a:cxn>
                <a:cxn ang="0">
                  <a:pos x="51" y="75"/>
                </a:cxn>
                <a:cxn ang="0">
                  <a:pos x="44" y="80"/>
                </a:cxn>
                <a:cxn ang="0">
                  <a:pos x="35" y="82"/>
                </a:cxn>
                <a:cxn ang="0">
                  <a:pos x="28" y="80"/>
                </a:cxn>
                <a:cxn ang="0">
                  <a:pos x="21" y="73"/>
                </a:cxn>
                <a:cxn ang="0">
                  <a:pos x="16" y="66"/>
                </a:cxn>
                <a:cxn ang="0">
                  <a:pos x="2" y="33"/>
                </a:cxn>
                <a:cxn ang="0">
                  <a:pos x="0" y="26"/>
                </a:cxn>
                <a:cxn ang="0">
                  <a:pos x="5" y="12"/>
                </a:cxn>
                <a:cxn ang="0">
                  <a:pos x="9" y="7"/>
                </a:cxn>
                <a:cxn ang="0">
                  <a:pos x="16" y="3"/>
                </a:cxn>
                <a:cxn ang="0">
                  <a:pos x="23" y="0"/>
                </a:cxn>
              </a:cxnLst>
              <a:rect l="0" t="0" r="r" b="b"/>
              <a:pathLst>
                <a:path w="60" h="82">
                  <a:moveTo>
                    <a:pt x="23" y="0"/>
                  </a:moveTo>
                  <a:lnTo>
                    <a:pt x="37" y="5"/>
                  </a:lnTo>
                  <a:lnTo>
                    <a:pt x="42" y="10"/>
                  </a:lnTo>
                  <a:lnTo>
                    <a:pt x="46" y="17"/>
                  </a:lnTo>
                  <a:lnTo>
                    <a:pt x="58" y="49"/>
                  </a:lnTo>
                  <a:lnTo>
                    <a:pt x="60" y="56"/>
                  </a:lnTo>
                  <a:lnTo>
                    <a:pt x="56" y="70"/>
                  </a:lnTo>
                  <a:lnTo>
                    <a:pt x="51" y="75"/>
                  </a:lnTo>
                  <a:lnTo>
                    <a:pt x="44" y="80"/>
                  </a:lnTo>
                  <a:lnTo>
                    <a:pt x="35" y="82"/>
                  </a:lnTo>
                  <a:lnTo>
                    <a:pt x="28" y="80"/>
                  </a:lnTo>
                  <a:lnTo>
                    <a:pt x="21" y="73"/>
                  </a:lnTo>
                  <a:lnTo>
                    <a:pt x="16" y="66"/>
                  </a:lnTo>
                  <a:lnTo>
                    <a:pt x="2" y="33"/>
                  </a:lnTo>
                  <a:lnTo>
                    <a:pt x="0" y="26"/>
                  </a:lnTo>
                  <a:lnTo>
                    <a:pt x="5" y="12"/>
                  </a:lnTo>
                  <a:lnTo>
                    <a:pt x="9" y="7"/>
                  </a:lnTo>
                  <a:lnTo>
                    <a:pt x="16" y="3"/>
                  </a:lnTo>
                  <a:lnTo>
                    <a:pt x="2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18"/>
            <p:cNvSpPr>
              <a:spLocks/>
            </p:cNvSpPr>
            <p:nvPr/>
          </p:nvSpPr>
          <p:spPr bwMode="auto">
            <a:xfrm>
              <a:off x="6708945" y="2850856"/>
              <a:ext cx="57182" cy="74055"/>
            </a:xfrm>
            <a:custGeom>
              <a:avLst/>
              <a:gdLst/>
              <a:ahLst/>
              <a:cxnLst>
                <a:cxn ang="0">
                  <a:pos x="16" y="0"/>
                </a:cxn>
                <a:cxn ang="0">
                  <a:pos x="30" y="0"/>
                </a:cxn>
                <a:cxn ang="0">
                  <a:pos x="37" y="2"/>
                </a:cxn>
                <a:cxn ang="0">
                  <a:pos x="42" y="7"/>
                </a:cxn>
                <a:cxn ang="0">
                  <a:pos x="47" y="14"/>
                </a:cxn>
                <a:cxn ang="0">
                  <a:pos x="58" y="47"/>
                </a:cxn>
                <a:cxn ang="0">
                  <a:pos x="61" y="54"/>
                </a:cxn>
                <a:cxn ang="0">
                  <a:pos x="56" y="68"/>
                </a:cxn>
                <a:cxn ang="0">
                  <a:pos x="51" y="72"/>
                </a:cxn>
                <a:cxn ang="0">
                  <a:pos x="44" y="77"/>
                </a:cxn>
                <a:cxn ang="0">
                  <a:pos x="35" y="79"/>
                </a:cxn>
                <a:cxn ang="0">
                  <a:pos x="28" y="77"/>
                </a:cxn>
                <a:cxn ang="0">
                  <a:pos x="21" y="70"/>
                </a:cxn>
                <a:cxn ang="0">
                  <a:pos x="16" y="63"/>
                </a:cxn>
                <a:cxn ang="0">
                  <a:pos x="2" y="30"/>
                </a:cxn>
                <a:cxn ang="0">
                  <a:pos x="0" y="23"/>
                </a:cxn>
                <a:cxn ang="0">
                  <a:pos x="5" y="9"/>
                </a:cxn>
                <a:cxn ang="0">
                  <a:pos x="9" y="5"/>
                </a:cxn>
                <a:cxn ang="0">
                  <a:pos x="16" y="0"/>
                </a:cxn>
              </a:cxnLst>
              <a:rect l="0" t="0" r="r" b="b"/>
              <a:pathLst>
                <a:path w="61" h="79">
                  <a:moveTo>
                    <a:pt x="16" y="0"/>
                  </a:moveTo>
                  <a:lnTo>
                    <a:pt x="30" y="0"/>
                  </a:lnTo>
                  <a:lnTo>
                    <a:pt x="37" y="2"/>
                  </a:lnTo>
                  <a:lnTo>
                    <a:pt x="42" y="7"/>
                  </a:lnTo>
                  <a:lnTo>
                    <a:pt x="47" y="14"/>
                  </a:lnTo>
                  <a:lnTo>
                    <a:pt x="58" y="47"/>
                  </a:lnTo>
                  <a:lnTo>
                    <a:pt x="61" y="54"/>
                  </a:lnTo>
                  <a:lnTo>
                    <a:pt x="56" y="68"/>
                  </a:lnTo>
                  <a:lnTo>
                    <a:pt x="51" y="72"/>
                  </a:lnTo>
                  <a:lnTo>
                    <a:pt x="44" y="77"/>
                  </a:lnTo>
                  <a:lnTo>
                    <a:pt x="35" y="79"/>
                  </a:lnTo>
                  <a:lnTo>
                    <a:pt x="28" y="77"/>
                  </a:lnTo>
                  <a:lnTo>
                    <a:pt x="21" y="70"/>
                  </a:lnTo>
                  <a:lnTo>
                    <a:pt x="16" y="63"/>
                  </a:lnTo>
                  <a:lnTo>
                    <a:pt x="2" y="30"/>
                  </a:lnTo>
                  <a:lnTo>
                    <a:pt x="0" y="23"/>
                  </a:lnTo>
                  <a:lnTo>
                    <a:pt x="5" y="9"/>
                  </a:lnTo>
                  <a:lnTo>
                    <a:pt x="9" y="5"/>
                  </a:lnTo>
                  <a:lnTo>
                    <a:pt x="1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19"/>
            <p:cNvSpPr>
              <a:spLocks/>
            </p:cNvSpPr>
            <p:nvPr/>
          </p:nvSpPr>
          <p:spPr bwMode="auto">
            <a:xfrm>
              <a:off x="6658326" y="2872416"/>
              <a:ext cx="55307" cy="74992"/>
            </a:xfrm>
            <a:custGeom>
              <a:avLst/>
              <a:gdLst/>
              <a:ahLst/>
              <a:cxnLst>
                <a:cxn ang="0">
                  <a:pos x="21" y="0"/>
                </a:cxn>
                <a:cxn ang="0">
                  <a:pos x="28" y="0"/>
                </a:cxn>
                <a:cxn ang="0">
                  <a:pos x="35" y="5"/>
                </a:cxn>
                <a:cxn ang="0">
                  <a:pos x="40" y="7"/>
                </a:cxn>
                <a:cxn ang="0">
                  <a:pos x="45" y="14"/>
                </a:cxn>
                <a:cxn ang="0">
                  <a:pos x="56" y="49"/>
                </a:cxn>
                <a:cxn ang="0">
                  <a:pos x="59" y="59"/>
                </a:cxn>
                <a:cxn ang="0">
                  <a:pos x="56" y="66"/>
                </a:cxn>
                <a:cxn ang="0">
                  <a:pos x="49" y="73"/>
                </a:cxn>
                <a:cxn ang="0">
                  <a:pos x="42" y="77"/>
                </a:cxn>
                <a:cxn ang="0">
                  <a:pos x="33" y="80"/>
                </a:cxn>
                <a:cxn ang="0">
                  <a:pos x="26" y="77"/>
                </a:cxn>
                <a:cxn ang="0">
                  <a:pos x="19" y="70"/>
                </a:cxn>
                <a:cxn ang="0">
                  <a:pos x="14" y="63"/>
                </a:cxn>
                <a:cxn ang="0">
                  <a:pos x="0" y="31"/>
                </a:cxn>
                <a:cxn ang="0">
                  <a:pos x="0" y="17"/>
                </a:cxn>
                <a:cxn ang="0">
                  <a:pos x="3" y="10"/>
                </a:cxn>
                <a:cxn ang="0">
                  <a:pos x="7" y="5"/>
                </a:cxn>
                <a:cxn ang="0">
                  <a:pos x="21" y="0"/>
                </a:cxn>
              </a:cxnLst>
              <a:rect l="0" t="0" r="r" b="b"/>
              <a:pathLst>
                <a:path w="59" h="80">
                  <a:moveTo>
                    <a:pt x="21" y="0"/>
                  </a:moveTo>
                  <a:lnTo>
                    <a:pt x="28" y="0"/>
                  </a:lnTo>
                  <a:lnTo>
                    <a:pt x="35" y="5"/>
                  </a:lnTo>
                  <a:lnTo>
                    <a:pt x="40" y="7"/>
                  </a:lnTo>
                  <a:lnTo>
                    <a:pt x="45" y="14"/>
                  </a:lnTo>
                  <a:lnTo>
                    <a:pt x="56" y="49"/>
                  </a:lnTo>
                  <a:lnTo>
                    <a:pt x="59" y="59"/>
                  </a:lnTo>
                  <a:lnTo>
                    <a:pt x="56" y="66"/>
                  </a:lnTo>
                  <a:lnTo>
                    <a:pt x="49" y="73"/>
                  </a:lnTo>
                  <a:lnTo>
                    <a:pt x="42" y="77"/>
                  </a:lnTo>
                  <a:lnTo>
                    <a:pt x="33" y="80"/>
                  </a:lnTo>
                  <a:lnTo>
                    <a:pt x="26" y="77"/>
                  </a:lnTo>
                  <a:lnTo>
                    <a:pt x="19" y="70"/>
                  </a:lnTo>
                  <a:lnTo>
                    <a:pt x="14" y="63"/>
                  </a:lnTo>
                  <a:lnTo>
                    <a:pt x="0" y="31"/>
                  </a:lnTo>
                  <a:lnTo>
                    <a:pt x="0" y="17"/>
                  </a:lnTo>
                  <a:lnTo>
                    <a:pt x="3" y="10"/>
                  </a:lnTo>
                  <a:lnTo>
                    <a:pt x="7" y="5"/>
                  </a:lnTo>
                  <a:lnTo>
                    <a:pt x="2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20"/>
            <p:cNvSpPr>
              <a:spLocks/>
            </p:cNvSpPr>
            <p:nvPr/>
          </p:nvSpPr>
          <p:spPr bwMode="auto">
            <a:xfrm>
              <a:off x="6606769" y="2894914"/>
              <a:ext cx="54369" cy="74055"/>
            </a:xfrm>
            <a:custGeom>
              <a:avLst/>
              <a:gdLst/>
              <a:ahLst/>
              <a:cxnLst>
                <a:cxn ang="0">
                  <a:pos x="21" y="0"/>
                </a:cxn>
                <a:cxn ang="0">
                  <a:pos x="35" y="4"/>
                </a:cxn>
                <a:cxn ang="0">
                  <a:pos x="39" y="9"/>
                </a:cxn>
                <a:cxn ang="0">
                  <a:pos x="44" y="16"/>
                </a:cxn>
                <a:cxn ang="0">
                  <a:pos x="55" y="49"/>
                </a:cxn>
                <a:cxn ang="0">
                  <a:pos x="58" y="58"/>
                </a:cxn>
                <a:cxn ang="0">
                  <a:pos x="55" y="65"/>
                </a:cxn>
                <a:cxn ang="0">
                  <a:pos x="49" y="72"/>
                </a:cxn>
                <a:cxn ang="0">
                  <a:pos x="42" y="77"/>
                </a:cxn>
                <a:cxn ang="0">
                  <a:pos x="35" y="79"/>
                </a:cxn>
                <a:cxn ang="0">
                  <a:pos x="28" y="79"/>
                </a:cxn>
                <a:cxn ang="0">
                  <a:pos x="23" y="74"/>
                </a:cxn>
                <a:cxn ang="0">
                  <a:pos x="18" y="72"/>
                </a:cxn>
                <a:cxn ang="0">
                  <a:pos x="14" y="65"/>
                </a:cxn>
                <a:cxn ang="0">
                  <a:pos x="0" y="30"/>
                </a:cxn>
                <a:cxn ang="0">
                  <a:pos x="0" y="16"/>
                </a:cxn>
                <a:cxn ang="0">
                  <a:pos x="2" y="11"/>
                </a:cxn>
                <a:cxn ang="0">
                  <a:pos x="7" y="7"/>
                </a:cxn>
                <a:cxn ang="0">
                  <a:pos x="14" y="2"/>
                </a:cxn>
                <a:cxn ang="0">
                  <a:pos x="21" y="0"/>
                </a:cxn>
              </a:cxnLst>
              <a:rect l="0" t="0" r="r" b="b"/>
              <a:pathLst>
                <a:path w="58" h="79">
                  <a:moveTo>
                    <a:pt x="21" y="0"/>
                  </a:moveTo>
                  <a:lnTo>
                    <a:pt x="35" y="4"/>
                  </a:lnTo>
                  <a:lnTo>
                    <a:pt x="39" y="9"/>
                  </a:lnTo>
                  <a:lnTo>
                    <a:pt x="44" y="16"/>
                  </a:lnTo>
                  <a:lnTo>
                    <a:pt x="55" y="49"/>
                  </a:lnTo>
                  <a:lnTo>
                    <a:pt x="58" y="58"/>
                  </a:lnTo>
                  <a:lnTo>
                    <a:pt x="55" y="65"/>
                  </a:lnTo>
                  <a:lnTo>
                    <a:pt x="49" y="72"/>
                  </a:lnTo>
                  <a:lnTo>
                    <a:pt x="42" y="77"/>
                  </a:lnTo>
                  <a:lnTo>
                    <a:pt x="35" y="79"/>
                  </a:lnTo>
                  <a:lnTo>
                    <a:pt x="28" y="79"/>
                  </a:lnTo>
                  <a:lnTo>
                    <a:pt x="23" y="74"/>
                  </a:lnTo>
                  <a:lnTo>
                    <a:pt x="18" y="72"/>
                  </a:lnTo>
                  <a:lnTo>
                    <a:pt x="14" y="65"/>
                  </a:lnTo>
                  <a:lnTo>
                    <a:pt x="0" y="30"/>
                  </a:lnTo>
                  <a:lnTo>
                    <a:pt x="0" y="16"/>
                  </a:lnTo>
                  <a:lnTo>
                    <a:pt x="2" y="11"/>
                  </a:lnTo>
                  <a:lnTo>
                    <a:pt x="7" y="7"/>
                  </a:lnTo>
                  <a:lnTo>
                    <a:pt x="14" y="2"/>
                  </a:lnTo>
                  <a:lnTo>
                    <a:pt x="2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21"/>
            <p:cNvSpPr>
              <a:spLocks/>
            </p:cNvSpPr>
            <p:nvPr/>
          </p:nvSpPr>
          <p:spPr bwMode="auto">
            <a:xfrm>
              <a:off x="6554275" y="2916475"/>
              <a:ext cx="54369" cy="74055"/>
            </a:xfrm>
            <a:custGeom>
              <a:avLst/>
              <a:gdLst/>
              <a:ahLst/>
              <a:cxnLst>
                <a:cxn ang="0">
                  <a:pos x="21" y="0"/>
                </a:cxn>
                <a:cxn ang="0">
                  <a:pos x="35" y="5"/>
                </a:cxn>
                <a:cxn ang="0">
                  <a:pos x="39" y="9"/>
                </a:cxn>
                <a:cxn ang="0">
                  <a:pos x="44" y="16"/>
                </a:cxn>
                <a:cxn ang="0">
                  <a:pos x="56" y="49"/>
                </a:cxn>
                <a:cxn ang="0">
                  <a:pos x="58" y="56"/>
                </a:cxn>
                <a:cxn ang="0">
                  <a:pos x="53" y="70"/>
                </a:cxn>
                <a:cxn ang="0">
                  <a:pos x="49" y="75"/>
                </a:cxn>
                <a:cxn ang="0">
                  <a:pos x="35" y="79"/>
                </a:cxn>
                <a:cxn ang="0">
                  <a:pos x="28" y="79"/>
                </a:cxn>
                <a:cxn ang="0">
                  <a:pos x="23" y="75"/>
                </a:cxn>
                <a:cxn ang="0">
                  <a:pos x="18" y="72"/>
                </a:cxn>
                <a:cxn ang="0">
                  <a:pos x="14" y="65"/>
                </a:cxn>
                <a:cxn ang="0">
                  <a:pos x="0" y="30"/>
                </a:cxn>
                <a:cxn ang="0">
                  <a:pos x="0" y="16"/>
                </a:cxn>
                <a:cxn ang="0">
                  <a:pos x="2" y="12"/>
                </a:cxn>
                <a:cxn ang="0">
                  <a:pos x="7" y="7"/>
                </a:cxn>
                <a:cxn ang="0">
                  <a:pos x="14" y="2"/>
                </a:cxn>
                <a:cxn ang="0">
                  <a:pos x="21" y="0"/>
                </a:cxn>
              </a:cxnLst>
              <a:rect l="0" t="0" r="r" b="b"/>
              <a:pathLst>
                <a:path w="58" h="79">
                  <a:moveTo>
                    <a:pt x="21" y="0"/>
                  </a:moveTo>
                  <a:lnTo>
                    <a:pt x="35" y="5"/>
                  </a:lnTo>
                  <a:lnTo>
                    <a:pt x="39" y="9"/>
                  </a:lnTo>
                  <a:lnTo>
                    <a:pt x="44" y="16"/>
                  </a:lnTo>
                  <a:lnTo>
                    <a:pt x="56" y="49"/>
                  </a:lnTo>
                  <a:lnTo>
                    <a:pt x="58" y="56"/>
                  </a:lnTo>
                  <a:lnTo>
                    <a:pt x="53" y="70"/>
                  </a:lnTo>
                  <a:lnTo>
                    <a:pt x="49" y="75"/>
                  </a:lnTo>
                  <a:lnTo>
                    <a:pt x="35" y="79"/>
                  </a:lnTo>
                  <a:lnTo>
                    <a:pt x="28" y="79"/>
                  </a:lnTo>
                  <a:lnTo>
                    <a:pt x="23" y="75"/>
                  </a:lnTo>
                  <a:lnTo>
                    <a:pt x="18" y="72"/>
                  </a:lnTo>
                  <a:lnTo>
                    <a:pt x="14" y="65"/>
                  </a:lnTo>
                  <a:lnTo>
                    <a:pt x="0" y="30"/>
                  </a:lnTo>
                  <a:lnTo>
                    <a:pt x="0" y="16"/>
                  </a:lnTo>
                  <a:lnTo>
                    <a:pt x="2" y="12"/>
                  </a:lnTo>
                  <a:lnTo>
                    <a:pt x="7" y="7"/>
                  </a:lnTo>
                  <a:lnTo>
                    <a:pt x="14" y="2"/>
                  </a:lnTo>
                  <a:lnTo>
                    <a:pt x="2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22"/>
            <p:cNvSpPr>
              <a:spLocks/>
            </p:cNvSpPr>
            <p:nvPr/>
          </p:nvSpPr>
          <p:spPr bwMode="auto">
            <a:xfrm>
              <a:off x="6501780" y="2938035"/>
              <a:ext cx="54369" cy="74992"/>
            </a:xfrm>
            <a:custGeom>
              <a:avLst/>
              <a:gdLst/>
              <a:ahLst/>
              <a:cxnLst>
                <a:cxn ang="0">
                  <a:pos x="21" y="0"/>
                </a:cxn>
                <a:cxn ang="0">
                  <a:pos x="35" y="5"/>
                </a:cxn>
                <a:cxn ang="0">
                  <a:pos x="39" y="10"/>
                </a:cxn>
                <a:cxn ang="0">
                  <a:pos x="44" y="17"/>
                </a:cxn>
                <a:cxn ang="0">
                  <a:pos x="56" y="49"/>
                </a:cxn>
                <a:cxn ang="0">
                  <a:pos x="58" y="56"/>
                </a:cxn>
                <a:cxn ang="0">
                  <a:pos x="53" y="70"/>
                </a:cxn>
                <a:cxn ang="0">
                  <a:pos x="49" y="75"/>
                </a:cxn>
                <a:cxn ang="0">
                  <a:pos x="42" y="80"/>
                </a:cxn>
                <a:cxn ang="0">
                  <a:pos x="28" y="80"/>
                </a:cxn>
                <a:cxn ang="0">
                  <a:pos x="23" y="77"/>
                </a:cxn>
                <a:cxn ang="0">
                  <a:pos x="19" y="73"/>
                </a:cxn>
                <a:cxn ang="0">
                  <a:pos x="14" y="66"/>
                </a:cxn>
                <a:cxn ang="0">
                  <a:pos x="0" y="33"/>
                </a:cxn>
                <a:cxn ang="0">
                  <a:pos x="0" y="19"/>
                </a:cxn>
                <a:cxn ang="0">
                  <a:pos x="2" y="12"/>
                </a:cxn>
                <a:cxn ang="0">
                  <a:pos x="7" y="7"/>
                </a:cxn>
                <a:cxn ang="0">
                  <a:pos x="14" y="3"/>
                </a:cxn>
                <a:cxn ang="0">
                  <a:pos x="21" y="0"/>
                </a:cxn>
              </a:cxnLst>
              <a:rect l="0" t="0" r="r" b="b"/>
              <a:pathLst>
                <a:path w="58" h="80">
                  <a:moveTo>
                    <a:pt x="21" y="0"/>
                  </a:moveTo>
                  <a:lnTo>
                    <a:pt x="35" y="5"/>
                  </a:lnTo>
                  <a:lnTo>
                    <a:pt x="39" y="10"/>
                  </a:lnTo>
                  <a:lnTo>
                    <a:pt x="44" y="17"/>
                  </a:lnTo>
                  <a:lnTo>
                    <a:pt x="56" y="49"/>
                  </a:lnTo>
                  <a:lnTo>
                    <a:pt x="58" y="56"/>
                  </a:lnTo>
                  <a:lnTo>
                    <a:pt x="53" y="70"/>
                  </a:lnTo>
                  <a:lnTo>
                    <a:pt x="49" y="75"/>
                  </a:lnTo>
                  <a:lnTo>
                    <a:pt x="42" y="80"/>
                  </a:lnTo>
                  <a:lnTo>
                    <a:pt x="28" y="80"/>
                  </a:lnTo>
                  <a:lnTo>
                    <a:pt x="23" y="77"/>
                  </a:lnTo>
                  <a:lnTo>
                    <a:pt x="19" y="73"/>
                  </a:lnTo>
                  <a:lnTo>
                    <a:pt x="14" y="66"/>
                  </a:lnTo>
                  <a:lnTo>
                    <a:pt x="0" y="33"/>
                  </a:lnTo>
                  <a:lnTo>
                    <a:pt x="0" y="19"/>
                  </a:lnTo>
                  <a:lnTo>
                    <a:pt x="2" y="12"/>
                  </a:lnTo>
                  <a:lnTo>
                    <a:pt x="7" y="7"/>
                  </a:lnTo>
                  <a:lnTo>
                    <a:pt x="14" y="3"/>
                  </a:lnTo>
                  <a:lnTo>
                    <a:pt x="2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23"/>
            <p:cNvSpPr>
              <a:spLocks/>
            </p:cNvSpPr>
            <p:nvPr/>
          </p:nvSpPr>
          <p:spPr bwMode="auto">
            <a:xfrm>
              <a:off x="6449286" y="2960532"/>
              <a:ext cx="54369" cy="75930"/>
            </a:xfrm>
            <a:custGeom>
              <a:avLst/>
              <a:gdLst/>
              <a:ahLst/>
              <a:cxnLst>
                <a:cxn ang="0">
                  <a:pos x="21" y="0"/>
                </a:cxn>
                <a:cxn ang="0">
                  <a:pos x="35" y="4"/>
                </a:cxn>
                <a:cxn ang="0">
                  <a:pos x="40" y="9"/>
                </a:cxn>
                <a:cxn ang="0">
                  <a:pos x="44" y="16"/>
                </a:cxn>
                <a:cxn ang="0">
                  <a:pos x="56" y="49"/>
                </a:cxn>
                <a:cxn ang="0">
                  <a:pos x="58" y="56"/>
                </a:cxn>
                <a:cxn ang="0">
                  <a:pos x="54" y="70"/>
                </a:cxn>
                <a:cxn ang="0">
                  <a:pos x="49" y="74"/>
                </a:cxn>
                <a:cxn ang="0">
                  <a:pos x="42" y="79"/>
                </a:cxn>
                <a:cxn ang="0">
                  <a:pos x="33" y="81"/>
                </a:cxn>
                <a:cxn ang="0">
                  <a:pos x="26" y="79"/>
                </a:cxn>
                <a:cxn ang="0">
                  <a:pos x="19" y="72"/>
                </a:cxn>
                <a:cxn ang="0">
                  <a:pos x="14" y="65"/>
                </a:cxn>
                <a:cxn ang="0">
                  <a:pos x="0" y="32"/>
                </a:cxn>
                <a:cxn ang="0">
                  <a:pos x="0" y="18"/>
                </a:cxn>
                <a:cxn ang="0">
                  <a:pos x="2" y="11"/>
                </a:cxn>
                <a:cxn ang="0">
                  <a:pos x="7" y="7"/>
                </a:cxn>
                <a:cxn ang="0">
                  <a:pos x="14" y="2"/>
                </a:cxn>
                <a:cxn ang="0">
                  <a:pos x="21" y="0"/>
                </a:cxn>
              </a:cxnLst>
              <a:rect l="0" t="0" r="r" b="b"/>
              <a:pathLst>
                <a:path w="58" h="81">
                  <a:moveTo>
                    <a:pt x="21" y="0"/>
                  </a:moveTo>
                  <a:lnTo>
                    <a:pt x="35" y="4"/>
                  </a:lnTo>
                  <a:lnTo>
                    <a:pt x="40" y="9"/>
                  </a:lnTo>
                  <a:lnTo>
                    <a:pt x="44" y="16"/>
                  </a:lnTo>
                  <a:lnTo>
                    <a:pt x="56" y="49"/>
                  </a:lnTo>
                  <a:lnTo>
                    <a:pt x="58" y="56"/>
                  </a:lnTo>
                  <a:lnTo>
                    <a:pt x="54" y="70"/>
                  </a:lnTo>
                  <a:lnTo>
                    <a:pt x="49" y="74"/>
                  </a:lnTo>
                  <a:lnTo>
                    <a:pt x="42" y="79"/>
                  </a:lnTo>
                  <a:lnTo>
                    <a:pt x="33" y="81"/>
                  </a:lnTo>
                  <a:lnTo>
                    <a:pt x="26" y="79"/>
                  </a:lnTo>
                  <a:lnTo>
                    <a:pt x="19" y="72"/>
                  </a:lnTo>
                  <a:lnTo>
                    <a:pt x="14" y="65"/>
                  </a:lnTo>
                  <a:lnTo>
                    <a:pt x="0" y="32"/>
                  </a:lnTo>
                  <a:lnTo>
                    <a:pt x="0" y="18"/>
                  </a:lnTo>
                  <a:lnTo>
                    <a:pt x="2" y="11"/>
                  </a:lnTo>
                  <a:lnTo>
                    <a:pt x="7" y="7"/>
                  </a:lnTo>
                  <a:lnTo>
                    <a:pt x="14" y="2"/>
                  </a:lnTo>
                  <a:lnTo>
                    <a:pt x="2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24"/>
            <p:cNvSpPr>
              <a:spLocks/>
            </p:cNvSpPr>
            <p:nvPr/>
          </p:nvSpPr>
          <p:spPr bwMode="auto">
            <a:xfrm>
              <a:off x="6396791" y="2983967"/>
              <a:ext cx="54369" cy="74055"/>
            </a:xfrm>
            <a:custGeom>
              <a:avLst/>
              <a:gdLst/>
              <a:ahLst/>
              <a:cxnLst>
                <a:cxn ang="0">
                  <a:pos x="14" y="0"/>
                </a:cxn>
                <a:cxn ang="0">
                  <a:pos x="28" y="0"/>
                </a:cxn>
                <a:cxn ang="0">
                  <a:pos x="35" y="3"/>
                </a:cxn>
                <a:cxn ang="0">
                  <a:pos x="40" y="7"/>
                </a:cxn>
                <a:cxn ang="0">
                  <a:pos x="44" y="14"/>
                </a:cxn>
                <a:cxn ang="0">
                  <a:pos x="56" y="47"/>
                </a:cxn>
                <a:cxn ang="0">
                  <a:pos x="58" y="54"/>
                </a:cxn>
                <a:cxn ang="0">
                  <a:pos x="54" y="68"/>
                </a:cxn>
                <a:cxn ang="0">
                  <a:pos x="49" y="72"/>
                </a:cxn>
                <a:cxn ang="0">
                  <a:pos x="42" y="77"/>
                </a:cxn>
                <a:cxn ang="0">
                  <a:pos x="33" y="79"/>
                </a:cxn>
                <a:cxn ang="0">
                  <a:pos x="26" y="77"/>
                </a:cxn>
                <a:cxn ang="0">
                  <a:pos x="19" y="70"/>
                </a:cxn>
                <a:cxn ang="0">
                  <a:pos x="14" y="63"/>
                </a:cxn>
                <a:cxn ang="0">
                  <a:pos x="3" y="31"/>
                </a:cxn>
                <a:cxn ang="0">
                  <a:pos x="0" y="24"/>
                </a:cxn>
                <a:cxn ang="0">
                  <a:pos x="0" y="17"/>
                </a:cxn>
                <a:cxn ang="0">
                  <a:pos x="5" y="10"/>
                </a:cxn>
                <a:cxn ang="0">
                  <a:pos x="7" y="5"/>
                </a:cxn>
                <a:cxn ang="0">
                  <a:pos x="14" y="0"/>
                </a:cxn>
              </a:cxnLst>
              <a:rect l="0" t="0" r="r" b="b"/>
              <a:pathLst>
                <a:path w="58" h="79">
                  <a:moveTo>
                    <a:pt x="14" y="0"/>
                  </a:moveTo>
                  <a:lnTo>
                    <a:pt x="28" y="0"/>
                  </a:lnTo>
                  <a:lnTo>
                    <a:pt x="35" y="3"/>
                  </a:lnTo>
                  <a:lnTo>
                    <a:pt x="40" y="7"/>
                  </a:lnTo>
                  <a:lnTo>
                    <a:pt x="44" y="14"/>
                  </a:lnTo>
                  <a:lnTo>
                    <a:pt x="56" y="47"/>
                  </a:lnTo>
                  <a:lnTo>
                    <a:pt x="58" y="54"/>
                  </a:lnTo>
                  <a:lnTo>
                    <a:pt x="54" y="68"/>
                  </a:lnTo>
                  <a:lnTo>
                    <a:pt x="49" y="72"/>
                  </a:lnTo>
                  <a:lnTo>
                    <a:pt x="42" y="77"/>
                  </a:lnTo>
                  <a:lnTo>
                    <a:pt x="33" y="79"/>
                  </a:lnTo>
                  <a:lnTo>
                    <a:pt x="26" y="77"/>
                  </a:lnTo>
                  <a:lnTo>
                    <a:pt x="19" y="70"/>
                  </a:lnTo>
                  <a:lnTo>
                    <a:pt x="14" y="63"/>
                  </a:lnTo>
                  <a:lnTo>
                    <a:pt x="3" y="31"/>
                  </a:lnTo>
                  <a:lnTo>
                    <a:pt x="0" y="24"/>
                  </a:lnTo>
                  <a:lnTo>
                    <a:pt x="0" y="17"/>
                  </a:lnTo>
                  <a:lnTo>
                    <a:pt x="5" y="10"/>
                  </a:lnTo>
                  <a:lnTo>
                    <a:pt x="7" y="5"/>
                  </a:lnTo>
                  <a:lnTo>
                    <a:pt x="1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25"/>
            <p:cNvSpPr>
              <a:spLocks/>
            </p:cNvSpPr>
            <p:nvPr/>
          </p:nvSpPr>
          <p:spPr bwMode="auto">
            <a:xfrm>
              <a:off x="6344297" y="3006465"/>
              <a:ext cx="55307" cy="74055"/>
            </a:xfrm>
            <a:custGeom>
              <a:avLst/>
              <a:gdLst/>
              <a:ahLst/>
              <a:cxnLst>
                <a:cxn ang="0">
                  <a:pos x="21" y="0"/>
                </a:cxn>
                <a:cxn ang="0">
                  <a:pos x="28" y="0"/>
                </a:cxn>
                <a:cxn ang="0">
                  <a:pos x="35" y="4"/>
                </a:cxn>
                <a:cxn ang="0">
                  <a:pos x="40" y="7"/>
                </a:cxn>
                <a:cxn ang="0">
                  <a:pos x="45" y="14"/>
                </a:cxn>
                <a:cxn ang="0">
                  <a:pos x="56" y="48"/>
                </a:cxn>
                <a:cxn ang="0">
                  <a:pos x="59" y="58"/>
                </a:cxn>
                <a:cxn ang="0">
                  <a:pos x="56" y="65"/>
                </a:cxn>
                <a:cxn ang="0">
                  <a:pos x="49" y="72"/>
                </a:cxn>
                <a:cxn ang="0">
                  <a:pos x="42" y="76"/>
                </a:cxn>
                <a:cxn ang="0">
                  <a:pos x="33" y="79"/>
                </a:cxn>
                <a:cxn ang="0">
                  <a:pos x="26" y="76"/>
                </a:cxn>
                <a:cxn ang="0">
                  <a:pos x="19" y="69"/>
                </a:cxn>
                <a:cxn ang="0">
                  <a:pos x="14" y="62"/>
                </a:cxn>
                <a:cxn ang="0">
                  <a:pos x="3" y="30"/>
                </a:cxn>
                <a:cxn ang="0">
                  <a:pos x="0" y="23"/>
                </a:cxn>
                <a:cxn ang="0">
                  <a:pos x="0" y="16"/>
                </a:cxn>
                <a:cxn ang="0">
                  <a:pos x="5" y="9"/>
                </a:cxn>
                <a:cxn ang="0">
                  <a:pos x="7" y="4"/>
                </a:cxn>
                <a:cxn ang="0">
                  <a:pos x="21" y="0"/>
                </a:cxn>
              </a:cxnLst>
              <a:rect l="0" t="0" r="r" b="b"/>
              <a:pathLst>
                <a:path w="59" h="79">
                  <a:moveTo>
                    <a:pt x="21" y="0"/>
                  </a:moveTo>
                  <a:lnTo>
                    <a:pt x="28" y="0"/>
                  </a:lnTo>
                  <a:lnTo>
                    <a:pt x="35" y="4"/>
                  </a:lnTo>
                  <a:lnTo>
                    <a:pt x="40" y="7"/>
                  </a:lnTo>
                  <a:lnTo>
                    <a:pt x="45" y="14"/>
                  </a:lnTo>
                  <a:lnTo>
                    <a:pt x="56" y="48"/>
                  </a:lnTo>
                  <a:lnTo>
                    <a:pt x="59" y="58"/>
                  </a:lnTo>
                  <a:lnTo>
                    <a:pt x="56" y="65"/>
                  </a:lnTo>
                  <a:lnTo>
                    <a:pt x="49" y="72"/>
                  </a:lnTo>
                  <a:lnTo>
                    <a:pt x="42" y="76"/>
                  </a:lnTo>
                  <a:lnTo>
                    <a:pt x="33" y="79"/>
                  </a:lnTo>
                  <a:lnTo>
                    <a:pt x="26" y="76"/>
                  </a:lnTo>
                  <a:lnTo>
                    <a:pt x="19" y="69"/>
                  </a:lnTo>
                  <a:lnTo>
                    <a:pt x="14" y="62"/>
                  </a:lnTo>
                  <a:lnTo>
                    <a:pt x="3" y="30"/>
                  </a:lnTo>
                  <a:lnTo>
                    <a:pt x="0" y="23"/>
                  </a:lnTo>
                  <a:lnTo>
                    <a:pt x="0" y="16"/>
                  </a:lnTo>
                  <a:lnTo>
                    <a:pt x="5" y="9"/>
                  </a:lnTo>
                  <a:lnTo>
                    <a:pt x="7" y="4"/>
                  </a:lnTo>
                  <a:lnTo>
                    <a:pt x="2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26"/>
            <p:cNvSpPr>
              <a:spLocks/>
            </p:cNvSpPr>
            <p:nvPr/>
          </p:nvSpPr>
          <p:spPr bwMode="auto">
            <a:xfrm>
              <a:off x="6291802" y="3028025"/>
              <a:ext cx="55307" cy="74055"/>
            </a:xfrm>
            <a:custGeom>
              <a:avLst/>
              <a:gdLst/>
              <a:ahLst/>
              <a:cxnLst>
                <a:cxn ang="0">
                  <a:pos x="21" y="0"/>
                </a:cxn>
                <a:cxn ang="0">
                  <a:pos x="35" y="5"/>
                </a:cxn>
                <a:cxn ang="0">
                  <a:pos x="40" y="9"/>
                </a:cxn>
                <a:cxn ang="0">
                  <a:pos x="45" y="16"/>
                </a:cxn>
                <a:cxn ang="0">
                  <a:pos x="56" y="49"/>
                </a:cxn>
                <a:cxn ang="0">
                  <a:pos x="59" y="58"/>
                </a:cxn>
                <a:cxn ang="0">
                  <a:pos x="56" y="65"/>
                </a:cxn>
                <a:cxn ang="0">
                  <a:pos x="49" y="72"/>
                </a:cxn>
                <a:cxn ang="0">
                  <a:pos x="42" y="77"/>
                </a:cxn>
                <a:cxn ang="0">
                  <a:pos x="35" y="79"/>
                </a:cxn>
                <a:cxn ang="0">
                  <a:pos x="28" y="79"/>
                </a:cxn>
                <a:cxn ang="0">
                  <a:pos x="24" y="74"/>
                </a:cxn>
                <a:cxn ang="0">
                  <a:pos x="19" y="72"/>
                </a:cxn>
                <a:cxn ang="0">
                  <a:pos x="14" y="65"/>
                </a:cxn>
                <a:cxn ang="0">
                  <a:pos x="0" y="23"/>
                </a:cxn>
                <a:cxn ang="0">
                  <a:pos x="0" y="16"/>
                </a:cxn>
                <a:cxn ang="0">
                  <a:pos x="5" y="12"/>
                </a:cxn>
                <a:cxn ang="0">
                  <a:pos x="7" y="7"/>
                </a:cxn>
                <a:cxn ang="0">
                  <a:pos x="14" y="2"/>
                </a:cxn>
                <a:cxn ang="0">
                  <a:pos x="21" y="0"/>
                </a:cxn>
              </a:cxnLst>
              <a:rect l="0" t="0" r="r" b="b"/>
              <a:pathLst>
                <a:path w="59" h="79">
                  <a:moveTo>
                    <a:pt x="21" y="0"/>
                  </a:moveTo>
                  <a:lnTo>
                    <a:pt x="35" y="5"/>
                  </a:lnTo>
                  <a:lnTo>
                    <a:pt x="40" y="9"/>
                  </a:lnTo>
                  <a:lnTo>
                    <a:pt x="45" y="16"/>
                  </a:lnTo>
                  <a:lnTo>
                    <a:pt x="56" y="49"/>
                  </a:lnTo>
                  <a:lnTo>
                    <a:pt x="59" y="58"/>
                  </a:lnTo>
                  <a:lnTo>
                    <a:pt x="56" y="65"/>
                  </a:lnTo>
                  <a:lnTo>
                    <a:pt x="49" y="72"/>
                  </a:lnTo>
                  <a:lnTo>
                    <a:pt x="42" y="77"/>
                  </a:lnTo>
                  <a:lnTo>
                    <a:pt x="35" y="79"/>
                  </a:lnTo>
                  <a:lnTo>
                    <a:pt x="28" y="79"/>
                  </a:lnTo>
                  <a:lnTo>
                    <a:pt x="24" y="74"/>
                  </a:lnTo>
                  <a:lnTo>
                    <a:pt x="19" y="72"/>
                  </a:lnTo>
                  <a:lnTo>
                    <a:pt x="14" y="65"/>
                  </a:lnTo>
                  <a:lnTo>
                    <a:pt x="0" y="23"/>
                  </a:lnTo>
                  <a:lnTo>
                    <a:pt x="0" y="16"/>
                  </a:lnTo>
                  <a:lnTo>
                    <a:pt x="5" y="12"/>
                  </a:lnTo>
                  <a:lnTo>
                    <a:pt x="7" y="7"/>
                  </a:lnTo>
                  <a:lnTo>
                    <a:pt x="14" y="2"/>
                  </a:lnTo>
                  <a:lnTo>
                    <a:pt x="2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27"/>
            <p:cNvSpPr>
              <a:spLocks/>
            </p:cNvSpPr>
            <p:nvPr/>
          </p:nvSpPr>
          <p:spPr bwMode="auto">
            <a:xfrm>
              <a:off x="6240245" y="3049586"/>
              <a:ext cx="54369" cy="74055"/>
            </a:xfrm>
            <a:custGeom>
              <a:avLst/>
              <a:gdLst/>
              <a:ahLst/>
              <a:cxnLst>
                <a:cxn ang="0">
                  <a:pos x="21" y="0"/>
                </a:cxn>
                <a:cxn ang="0">
                  <a:pos x="35" y="5"/>
                </a:cxn>
                <a:cxn ang="0">
                  <a:pos x="39" y="9"/>
                </a:cxn>
                <a:cxn ang="0">
                  <a:pos x="44" y="16"/>
                </a:cxn>
                <a:cxn ang="0">
                  <a:pos x="55" y="49"/>
                </a:cxn>
                <a:cxn ang="0">
                  <a:pos x="58" y="56"/>
                </a:cxn>
                <a:cxn ang="0">
                  <a:pos x="53" y="70"/>
                </a:cxn>
                <a:cxn ang="0">
                  <a:pos x="48" y="75"/>
                </a:cxn>
                <a:cxn ang="0">
                  <a:pos x="35" y="79"/>
                </a:cxn>
                <a:cxn ang="0">
                  <a:pos x="28" y="79"/>
                </a:cxn>
                <a:cxn ang="0">
                  <a:pos x="23" y="75"/>
                </a:cxn>
                <a:cxn ang="0">
                  <a:pos x="18" y="72"/>
                </a:cxn>
                <a:cxn ang="0">
                  <a:pos x="14" y="65"/>
                </a:cxn>
                <a:cxn ang="0">
                  <a:pos x="0" y="23"/>
                </a:cxn>
                <a:cxn ang="0">
                  <a:pos x="0" y="16"/>
                </a:cxn>
                <a:cxn ang="0">
                  <a:pos x="4" y="12"/>
                </a:cxn>
                <a:cxn ang="0">
                  <a:pos x="7" y="7"/>
                </a:cxn>
                <a:cxn ang="0">
                  <a:pos x="14" y="2"/>
                </a:cxn>
                <a:cxn ang="0">
                  <a:pos x="21" y="0"/>
                </a:cxn>
              </a:cxnLst>
              <a:rect l="0" t="0" r="r" b="b"/>
              <a:pathLst>
                <a:path w="58" h="79">
                  <a:moveTo>
                    <a:pt x="21" y="0"/>
                  </a:moveTo>
                  <a:lnTo>
                    <a:pt x="35" y="5"/>
                  </a:lnTo>
                  <a:lnTo>
                    <a:pt x="39" y="9"/>
                  </a:lnTo>
                  <a:lnTo>
                    <a:pt x="44" y="16"/>
                  </a:lnTo>
                  <a:lnTo>
                    <a:pt x="55" y="49"/>
                  </a:lnTo>
                  <a:lnTo>
                    <a:pt x="58" y="56"/>
                  </a:lnTo>
                  <a:lnTo>
                    <a:pt x="53" y="70"/>
                  </a:lnTo>
                  <a:lnTo>
                    <a:pt x="48" y="75"/>
                  </a:lnTo>
                  <a:lnTo>
                    <a:pt x="35" y="79"/>
                  </a:lnTo>
                  <a:lnTo>
                    <a:pt x="28" y="79"/>
                  </a:lnTo>
                  <a:lnTo>
                    <a:pt x="23" y="75"/>
                  </a:lnTo>
                  <a:lnTo>
                    <a:pt x="18" y="72"/>
                  </a:lnTo>
                  <a:lnTo>
                    <a:pt x="14" y="65"/>
                  </a:lnTo>
                  <a:lnTo>
                    <a:pt x="0" y="23"/>
                  </a:lnTo>
                  <a:lnTo>
                    <a:pt x="0" y="16"/>
                  </a:lnTo>
                  <a:lnTo>
                    <a:pt x="4" y="12"/>
                  </a:lnTo>
                  <a:lnTo>
                    <a:pt x="7" y="7"/>
                  </a:lnTo>
                  <a:lnTo>
                    <a:pt x="14" y="2"/>
                  </a:lnTo>
                  <a:lnTo>
                    <a:pt x="2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28"/>
            <p:cNvSpPr>
              <a:spLocks/>
            </p:cNvSpPr>
            <p:nvPr/>
          </p:nvSpPr>
          <p:spPr bwMode="auto">
            <a:xfrm>
              <a:off x="6187750" y="3071145"/>
              <a:ext cx="54369" cy="74992"/>
            </a:xfrm>
            <a:custGeom>
              <a:avLst/>
              <a:gdLst/>
              <a:ahLst/>
              <a:cxnLst>
                <a:cxn ang="0">
                  <a:pos x="21" y="0"/>
                </a:cxn>
                <a:cxn ang="0">
                  <a:pos x="35" y="5"/>
                </a:cxn>
                <a:cxn ang="0">
                  <a:pos x="39" y="10"/>
                </a:cxn>
                <a:cxn ang="0">
                  <a:pos x="44" y="17"/>
                </a:cxn>
                <a:cxn ang="0">
                  <a:pos x="56" y="49"/>
                </a:cxn>
                <a:cxn ang="0">
                  <a:pos x="58" y="56"/>
                </a:cxn>
                <a:cxn ang="0">
                  <a:pos x="53" y="70"/>
                </a:cxn>
                <a:cxn ang="0">
                  <a:pos x="49" y="75"/>
                </a:cxn>
                <a:cxn ang="0">
                  <a:pos x="42" y="80"/>
                </a:cxn>
                <a:cxn ang="0">
                  <a:pos x="28" y="80"/>
                </a:cxn>
                <a:cxn ang="0">
                  <a:pos x="23" y="77"/>
                </a:cxn>
                <a:cxn ang="0">
                  <a:pos x="18" y="73"/>
                </a:cxn>
                <a:cxn ang="0">
                  <a:pos x="14" y="66"/>
                </a:cxn>
                <a:cxn ang="0">
                  <a:pos x="2" y="33"/>
                </a:cxn>
                <a:cxn ang="0">
                  <a:pos x="0" y="26"/>
                </a:cxn>
                <a:cxn ang="0">
                  <a:pos x="0" y="19"/>
                </a:cxn>
                <a:cxn ang="0">
                  <a:pos x="4" y="12"/>
                </a:cxn>
                <a:cxn ang="0">
                  <a:pos x="7" y="7"/>
                </a:cxn>
                <a:cxn ang="0">
                  <a:pos x="14" y="3"/>
                </a:cxn>
                <a:cxn ang="0">
                  <a:pos x="21" y="0"/>
                </a:cxn>
              </a:cxnLst>
              <a:rect l="0" t="0" r="r" b="b"/>
              <a:pathLst>
                <a:path w="58" h="80">
                  <a:moveTo>
                    <a:pt x="21" y="0"/>
                  </a:moveTo>
                  <a:lnTo>
                    <a:pt x="35" y="5"/>
                  </a:lnTo>
                  <a:lnTo>
                    <a:pt x="39" y="10"/>
                  </a:lnTo>
                  <a:lnTo>
                    <a:pt x="44" y="17"/>
                  </a:lnTo>
                  <a:lnTo>
                    <a:pt x="56" y="49"/>
                  </a:lnTo>
                  <a:lnTo>
                    <a:pt x="58" y="56"/>
                  </a:lnTo>
                  <a:lnTo>
                    <a:pt x="53" y="70"/>
                  </a:lnTo>
                  <a:lnTo>
                    <a:pt x="49" y="75"/>
                  </a:lnTo>
                  <a:lnTo>
                    <a:pt x="42" y="80"/>
                  </a:lnTo>
                  <a:lnTo>
                    <a:pt x="28" y="80"/>
                  </a:lnTo>
                  <a:lnTo>
                    <a:pt x="23" y="77"/>
                  </a:lnTo>
                  <a:lnTo>
                    <a:pt x="18" y="73"/>
                  </a:lnTo>
                  <a:lnTo>
                    <a:pt x="14" y="66"/>
                  </a:lnTo>
                  <a:lnTo>
                    <a:pt x="2" y="33"/>
                  </a:lnTo>
                  <a:lnTo>
                    <a:pt x="0" y="26"/>
                  </a:lnTo>
                  <a:lnTo>
                    <a:pt x="0" y="19"/>
                  </a:lnTo>
                  <a:lnTo>
                    <a:pt x="4" y="12"/>
                  </a:lnTo>
                  <a:lnTo>
                    <a:pt x="7" y="7"/>
                  </a:lnTo>
                  <a:lnTo>
                    <a:pt x="14" y="3"/>
                  </a:lnTo>
                  <a:lnTo>
                    <a:pt x="2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29"/>
            <p:cNvSpPr>
              <a:spLocks/>
            </p:cNvSpPr>
            <p:nvPr/>
          </p:nvSpPr>
          <p:spPr bwMode="auto">
            <a:xfrm>
              <a:off x="6135256" y="3093643"/>
              <a:ext cx="54369" cy="75930"/>
            </a:xfrm>
            <a:custGeom>
              <a:avLst/>
              <a:gdLst/>
              <a:ahLst/>
              <a:cxnLst>
                <a:cxn ang="0">
                  <a:pos x="21" y="0"/>
                </a:cxn>
                <a:cxn ang="0">
                  <a:pos x="35" y="4"/>
                </a:cxn>
                <a:cxn ang="0">
                  <a:pos x="39" y="9"/>
                </a:cxn>
                <a:cxn ang="0">
                  <a:pos x="44" y="16"/>
                </a:cxn>
                <a:cxn ang="0">
                  <a:pos x="56" y="49"/>
                </a:cxn>
                <a:cxn ang="0">
                  <a:pos x="58" y="56"/>
                </a:cxn>
                <a:cxn ang="0">
                  <a:pos x="53" y="70"/>
                </a:cxn>
                <a:cxn ang="0">
                  <a:pos x="49" y="74"/>
                </a:cxn>
                <a:cxn ang="0">
                  <a:pos x="42" y="79"/>
                </a:cxn>
                <a:cxn ang="0">
                  <a:pos x="32" y="81"/>
                </a:cxn>
                <a:cxn ang="0">
                  <a:pos x="26" y="79"/>
                </a:cxn>
                <a:cxn ang="0">
                  <a:pos x="19" y="72"/>
                </a:cxn>
                <a:cxn ang="0">
                  <a:pos x="14" y="65"/>
                </a:cxn>
                <a:cxn ang="0">
                  <a:pos x="2" y="32"/>
                </a:cxn>
                <a:cxn ang="0">
                  <a:pos x="0" y="25"/>
                </a:cxn>
                <a:cxn ang="0">
                  <a:pos x="0" y="18"/>
                </a:cxn>
                <a:cxn ang="0">
                  <a:pos x="5" y="11"/>
                </a:cxn>
                <a:cxn ang="0">
                  <a:pos x="7" y="7"/>
                </a:cxn>
                <a:cxn ang="0">
                  <a:pos x="14" y="2"/>
                </a:cxn>
                <a:cxn ang="0">
                  <a:pos x="21" y="0"/>
                </a:cxn>
              </a:cxnLst>
              <a:rect l="0" t="0" r="r" b="b"/>
              <a:pathLst>
                <a:path w="58" h="81">
                  <a:moveTo>
                    <a:pt x="21" y="0"/>
                  </a:moveTo>
                  <a:lnTo>
                    <a:pt x="35" y="4"/>
                  </a:lnTo>
                  <a:lnTo>
                    <a:pt x="39" y="9"/>
                  </a:lnTo>
                  <a:lnTo>
                    <a:pt x="44" y="16"/>
                  </a:lnTo>
                  <a:lnTo>
                    <a:pt x="56" y="49"/>
                  </a:lnTo>
                  <a:lnTo>
                    <a:pt x="58" y="56"/>
                  </a:lnTo>
                  <a:lnTo>
                    <a:pt x="53" y="70"/>
                  </a:lnTo>
                  <a:lnTo>
                    <a:pt x="49" y="74"/>
                  </a:lnTo>
                  <a:lnTo>
                    <a:pt x="42" y="79"/>
                  </a:lnTo>
                  <a:lnTo>
                    <a:pt x="32" y="81"/>
                  </a:lnTo>
                  <a:lnTo>
                    <a:pt x="26" y="79"/>
                  </a:lnTo>
                  <a:lnTo>
                    <a:pt x="19" y="72"/>
                  </a:lnTo>
                  <a:lnTo>
                    <a:pt x="14" y="65"/>
                  </a:lnTo>
                  <a:lnTo>
                    <a:pt x="2" y="32"/>
                  </a:lnTo>
                  <a:lnTo>
                    <a:pt x="0" y="25"/>
                  </a:lnTo>
                  <a:lnTo>
                    <a:pt x="0" y="18"/>
                  </a:lnTo>
                  <a:lnTo>
                    <a:pt x="5" y="11"/>
                  </a:lnTo>
                  <a:lnTo>
                    <a:pt x="7" y="7"/>
                  </a:lnTo>
                  <a:lnTo>
                    <a:pt x="14" y="2"/>
                  </a:lnTo>
                  <a:lnTo>
                    <a:pt x="2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30"/>
            <p:cNvSpPr>
              <a:spLocks/>
            </p:cNvSpPr>
            <p:nvPr/>
          </p:nvSpPr>
          <p:spPr bwMode="auto">
            <a:xfrm>
              <a:off x="6082761" y="3117078"/>
              <a:ext cx="54369" cy="74992"/>
            </a:xfrm>
            <a:custGeom>
              <a:avLst/>
              <a:gdLst/>
              <a:ahLst/>
              <a:cxnLst>
                <a:cxn ang="0">
                  <a:pos x="14" y="0"/>
                </a:cxn>
                <a:cxn ang="0">
                  <a:pos x="30" y="0"/>
                </a:cxn>
                <a:cxn ang="0">
                  <a:pos x="35" y="3"/>
                </a:cxn>
                <a:cxn ang="0">
                  <a:pos x="40" y="7"/>
                </a:cxn>
                <a:cxn ang="0">
                  <a:pos x="44" y="14"/>
                </a:cxn>
                <a:cxn ang="0">
                  <a:pos x="56" y="47"/>
                </a:cxn>
                <a:cxn ang="0">
                  <a:pos x="58" y="54"/>
                </a:cxn>
                <a:cxn ang="0">
                  <a:pos x="58" y="61"/>
                </a:cxn>
                <a:cxn ang="0">
                  <a:pos x="54" y="68"/>
                </a:cxn>
                <a:cxn ang="0">
                  <a:pos x="51" y="73"/>
                </a:cxn>
                <a:cxn ang="0">
                  <a:pos x="44" y="77"/>
                </a:cxn>
                <a:cxn ang="0">
                  <a:pos x="37" y="80"/>
                </a:cxn>
                <a:cxn ang="0">
                  <a:pos x="28" y="77"/>
                </a:cxn>
                <a:cxn ang="0">
                  <a:pos x="23" y="75"/>
                </a:cxn>
                <a:cxn ang="0">
                  <a:pos x="19" y="70"/>
                </a:cxn>
                <a:cxn ang="0">
                  <a:pos x="14" y="63"/>
                </a:cxn>
                <a:cxn ang="0">
                  <a:pos x="2" y="31"/>
                </a:cxn>
                <a:cxn ang="0">
                  <a:pos x="0" y="24"/>
                </a:cxn>
                <a:cxn ang="0">
                  <a:pos x="0" y="17"/>
                </a:cxn>
                <a:cxn ang="0">
                  <a:pos x="5" y="10"/>
                </a:cxn>
                <a:cxn ang="0">
                  <a:pos x="7" y="5"/>
                </a:cxn>
                <a:cxn ang="0">
                  <a:pos x="14" y="0"/>
                </a:cxn>
              </a:cxnLst>
              <a:rect l="0" t="0" r="r" b="b"/>
              <a:pathLst>
                <a:path w="58" h="80">
                  <a:moveTo>
                    <a:pt x="14" y="0"/>
                  </a:moveTo>
                  <a:lnTo>
                    <a:pt x="30" y="0"/>
                  </a:lnTo>
                  <a:lnTo>
                    <a:pt x="35" y="3"/>
                  </a:lnTo>
                  <a:lnTo>
                    <a:pt x="40" y="7"/>
                  </a:lnTo>
                  <a:lnTo>
                    <a:pt x="44" y="14"/>
                  </a:lnTo>
                  <a:lnTo>
                    <a:pt x="56" y="47"/>
                  </a:lnTo>
                  <a:lnTo>
                    <a:pt x="58" y="54"/>
                  </a:lnTo>
                  <a:lnTo>
                    <a:pt x="58" y="61"/>
                  </a:lnTo>
                  <a:lnTo>
                    <a:pt x="54" y="68"/>
                  </a:lnTo>
                  <a:lnTo>
                    <a:pt x="51" y="73"/>
                  </a:lnTo>
                  <a:lnTo>
                    <a:pt x="44" y="77"/>
                  </a:lnTo>
                  <a:lnTo>
                    <a:pt x="37" y="80"/>
                  </a:lnTo>
                  <a:lnTo>
                    <a:pt x="28" y="77"/>
                  </a:lnTo>
                  <a:lnTo>
                    <a:pt x="23" y="75"/>
                  </a:lnTo>
                  <a:lnTo>
                    <a:pt x="19" y="70"/>
                  </a:lnTo>
                  <a:lnTo>
                    <a:pt x="14" y="63"/>
                  </a:lnTo>
                  <a:lnTo>
                    <a:pt x="2" y="31"/>
                  </a:lnTo>
                  <a:lnTo>
                    <a:pt x="0" y="24"/>
                  </a:lnTo>
                  <a:lnTo>
                    <a:pt x="0" y="17"/>
                  </a:lnTo>
                  <a:lnTo>
                    <a:pt x="5" y="10"/>
                  </a:lnTo>
                  <a:lnTo>
                    <a:pt x="7" y="5"/>
                  </a:lnTo>
                  <a:lnTo>
                    <a:pt x="1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31"/>
            <p:cNvSpPr>
              <a:spLocks/>
            </p:cNvSpPr>
            <p:nvPr/>
          </p:nvSpPr>
          <p:spPr bwMode="auto">
            <a:xfrm>
              <a:off x="6030267" y="3139576"/>
              <a:ext cx="54369" cy="74055"/>
            </a:xfrm>
            <a:custGeom>
              <a:avLst/>
              <a:gdLst/>
              <a:ahLst/>
              <a:cxnLst>
                <a:cxn ang="0">
                  <a:pos x="21" y="0"/>
                </a:cxn>
                <a:cxn ang="0">
                  <a:pos x="30" y="0"/>
                </a:cxn>
                <a:cxn ang="0">
                  <a:pos x="35" y="4"/>
                </a:cxn>
                <a:cxn ang="0">
                  <a:pos x="40" y="7"/>
                </a:cxn>
                <a:cxn ang="0">
                  <a:pos x="44" y="14"/>
                </a:cxn>
                <a:cxn ang="0">
                  <a:pos x="58" y="56"/>
                </a:cxn>
                <a:cxn ang="0">
                  <a:pos x="58" y="63"/>
                </a:cxn>
                <a:cxn ang="0">
                  <a:pos x="54" y="67"/>
                </a:cxn>
                <a:cxn ang="0">
                  <a:pos x="51" y="72"/>
                </a:cxn>
                <a:cxn ang="0">
                  <a:pos x="44" y="77"/>
                </a:cxn>
                <a:cxn ang="0">
                  <a:pos x="37" y="79"/>
                </a:cxn>
                <a:cxn ang="0">
                  <a:pos x="23" y="74"/>
                </a:cxn>
                <a:cxn ang="0">
                  <a:pos x="19" y="70"/>
                </a:cxn>
                <a:cxn ang="0">
                  <a:pos x="14" y="63"/>
                </a:cxn>
                <a:cxn ang="0">
                  <a:pos x="3" y="30"/>
                </a:cxn>
                <a:cxn ang="0">
                  <a:pos x="0" y="23"/>
                </a:cxn>
                <a:cxn ang="0">
                  <a:pos x="0" y="16"/>
                </a:cxn>
                <a:cxn ang="0">
                  <a:pos x="5" y="9"/>
                </a:cxn>
                <a:cxn ang="0">
                  <a:pos x="7" y="4"/>
                </a:cxn>
                <a:cxn ang="0">
                  <a:pos x="21" y="0"/>
                </a:cxn>
              </a:cxnLst>
              <a:rect l="0" t="0" r="r" b="b"/>
              <a:pathLst>
                <a:path w="58" h="79">
                  <a:moveTo>
                    <a:pt x="21" y="0"/>
                  </a:moveTo>
                  <a:lnTo>
                    <a:pt x="30" y="0"/>
                  </a:lnTo>
                  <a:lnTo>
                    <a:pt x="35" y="4"/>
                  </a:lnTo>
                  <a:lnTo>
                    <a:pt x="40" y="7"/>
                  </a:lnTo>
                  <a:lnTo>
                    <a:pt x="44" y="14"/>
                  </a:lnTo>
                  <a:lnTo>
                    <a:pt x="58" y="56"/>
                  </a:lnTo>
                  <a:lnTo>
                    <a:pt x="58" y="63"/>
                  </a:lnTo>
                  <a:lnTo>
                    <a:pt x="54" y="67"/>
                  </a:lnTo>
                  <a:lnTo>
                    <a:pt x="51" y="72"/>
                  </a:lnTo>
                  <a:lnTo>
                    <a:pt x="44" y="77"/>
                  </a:lnTo>
                  <a:lnTo>
                    <a:pt x="37" y="79"/>
                  </a:lnTo>
                  <a:lnTo>
                    <a:pt x="23" y="74"/>
                  </a:lnTo>
                  <a:lnTo>
                    <a:pt x="19" y="70"/>
                  </a:lnTo>
                  <a:lnTo>
                    <a:pt x="14" y="63"/>
                  </a:lnTo>
                  <a:lnTo>
                    <a:pt x="3" y="30"/>
                  </a:lnTo>
                  <a:lnTo>
                    <a:pt x="0" y="23"/>
                  </a:lnTo>
                  <a:lnTo>
                    <a:pt x="0" y="16"/>
                  </a:lnTo>
                  <a:lnTo>
                    <a:pt x="5" y="9"/>
                  </a:lnTo>
                  <a:lnTo>
                    <a:pt x="7" y="4"/>
                  </a:lnTo>
                  <a:lnTo>
                    <a:pt x="2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 name="Picture 2" descr="http://spark.apache.org/images/spark-logo-trademar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79765" y="4779114"/>
            <a:ext cx="1470179" cy="782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870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Big Data problem</a:t>
            </a:r>
          </a:p>
        </p:txBody>
      </p:sp>
      <p:sp>
        <p:nvSpPr>
          <p:cNvPr id="3" name="Content Placeholder 2"/>
          <p:cNvSpPr>
            <a:spLocks noGrp="1"/>
          </p:cNvSpPr>
          <p:nvPr>
            <p:ph idx="1"/>
          </p:nvPr>
        </p:nvSpPr>
        <p:spPr/>
        <p:txBody>
          <a:bodyPr>
            <a:normAutofit lnSpcReduction="10000"/>
          </a:bodyPr>
          <a:lstStyle/>
          <a:p>
            <a:r>
              <a:rPr lang="en-US" dirty="0"/>
              <a:t>Traditional analysis: Unix shell commands, R, </a:t>
            </a:r>
            <a:r>
              <a:rPr lang="en-US" dirty="0" smtClean="0"/>
              <a:t>Python</a:t>
            </a:r>
            <a:endParaRPr lang="en-US" dirty="0"/>
          </a:p>
          <a:p>
            <a:pPr lvl="1"/>
            <a:r>
              <a:rPr lang="en-US" dirty="0">
                <a:sym typeface="Wingdings" panose="05000000000000000000" pitchFamily="2" charset="2"/>
              </a:rPr>
              <a:t>A</a:t>
            </a:r>
            <a:r>
              <a:rPr lang="en-US" dirty="0"/>
              <a:t>ll run in a single machine!</a:t>
            </a:r>
          </a:p>
          <a:p>
            <a:r>
              <a:rPr lang="en-US" dirty="0"/>
              <a:t>Data growing faster than computational speeds</a:t>
            </a:r>
          </a:p>
          <a:p>
            <a:r>
              <a:rPr lang="en-US" dirty="0"/>
              <a:t>Growing data sources</a:t>
            </a:r>
          </a:p>
          <a:p>
            <a:pPr lvl="1"/>
            <a:r>
              <a:rPr lang="en-US" dirty="0">
                <a:sym typeface="Wingdings" panose="05000000000000000000" pitchFamily="2" charset="2"/>
              </a:rPr>
              <a:t>A single machine cannot process or even store all the data</a:t>
            </a:r>
            <a:r>
              <a:rPr lang="en-US" dirty="0" smtClean="0">
                <a:sym typeface="Wingdings" panose="05000000000000000000" pitchFamily="2" charset="2"/>
              </a:rPr>
              <a:t>!</a:t>
            </a:r>
          </a:p>
          <a:p>
            <a:pPr lvl="1"/>
            <a:r>
              <a:rPr lang="vi-VN" dirty="0" smtClean="0">
                <a:latin typeface="Calibri" charset="0"/>
                <a:ea typeface="Calibri" charset="0"/>
                <a:cs typeface="Calibri" charset="0"/>
                <a:sym typeface="Wingdings" panose="05000000000000000000" pitchFamily="2" charset="2"/>
              </a:rPr>
              <a:t>Need </a:t>
            </a:r>
            <a:r>
              <a:rPr lang="en-US" dirty="0"/>
              <a:t>a </a:t>
            </a:r>
            <a:r>
              <a:rPr lang="en-US" dirty="0" smtClean="0"/>
              <a:t>scalable, </a:t>
            </a:r>
            <a:r>
              <a:rPr lang="vi-VN" dirty="0" smtClean="0">
                <a:latin typeface="Calibri" charset="0"/>
                <a:ea typeface="Calibri" charset="0"/>
                <a:cs typeface="Calibri" charset="0"/>
              </a:rPr>
              <a:t>reliable, </a:t>
            </a:r>
            <a:r>
              <a:rPr lang="en-US" dirty="0" smtClean="0"/>
              <a:t>standard environment </a:t>
            </a:r>
            <a:endParaRPr lang="en-US" dirty="0">
              <a:sym typeface="Wingdings" panose="05000000000000000000" pitchFamily="2" charset="2"/>
            </a:endParaRPr>
          </a:p>
          <a:p>
            <a:pPr>
              <a:buFont typeface="Wingdings" panose="05000000000000000000" pitchFamily="2" charset="2"/>
              <a:buChar char="è"/>
            </a:pPr>
            <a:r>
              <a:rPr lang="en-US" dirty="0">
                <a:sym typeface="Wingdings" panose="05000000000000000000" pitchFamily="2" charset="2"/>
              </a:rPr>
              <a:t>Solution is to distribute data over cluster of </a:t>
            </a:r>
            <a:r>
              <a:rPr lang="en-US" dirty="0" smtClean="0">
                <a:sym typeface="Wingdings" panose="05000000000000000000" pitchFamily="2" charset="2"/>
              </a:rPr>
              <a:t>machines</a:t>
            </a:r>
          </a:p>
          <a:p>
            <a:pPr>
              <a:buFont typeface="Wingdings" panose="05000000000000000000" pitchFamily="2" charset="2"/>
              <a:buChar char="è"/>
            </a:pPr>
            <a:r>
              <a:rPr lang="vi-VN" dirty="0" smtClean="0">
                <a:latin typeface="Calibri" charset="0"/>
                <a:ea typeface="Calibri" charset="0"/>
                <a:cs typeface="Calibri" charset="0"/>
              </a:rPr>
              <a:t>Based on clouds: </a:t>
            </a:r>
            <a:r>
              <a:rPr lang="en-US" dirty="0"/>
              <a:t>storage and computational </a:t>
            </a:r>
            <a:r>
              <a:rPr lang="en-US" dirty="0" smtClean="0"/>
              <a:t>resources</a:t>
            </a:r>
            <a:r>
              <a:rPr lang="en-US" dirty="0">
                <a:latin typeface="Calibri" charset="0"/>
                <a:ea typeface="Calibri" charset="0"/>
                <a:cs typeface="Calibri" charset="0"/>
              </a:rPr>
              <a:t>.</a:t>
            </a:r>
            <a:endParaRPr lang="en-US" dirty="0"/>
          </a:p>
        </p:txBody>
      </p:sp>
    </p:spTree>
    <p:extLst>
      <p:ext uri="{BB962C8B-B14F-4D97-AF65-F5344CB8AC3E}">
        <p14:creationId xmlns:p14="http://schemas.microsoft.com/office/powerpoint/2010/main" val="12150656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7085171" cy="733121"/>
          </a:xfrm>
        </p:spPr>
        <p:txBody>
          <a:bodyPr/>
          <a:lstStyle/>
          <a:p>
            <a:r>
              <a:rPr lang="vi-VN" b="1" dirty="0" smtClean="0">
                <a:solidFill>
                  <a:schemeClr val="tx2"/>
                </a:solidFill>
                <a:latin typeface="Calibri" charset="0"/>
                <a:ea typeface="Calibri" charset="0"/>
                <a:cs typeface="Calibri" charset="0"/>
              </a:rPr>
              <a:t>Processing &amp; ML with big data</a:t>
            </a:r>
            <a:endParaRPr lang="en-US" b="1" dirty="0">
              <a:solidFill>
                <a:schemeClr val="tx2"/>
              </a:solidFill>
              <a:latin typeface="Calibri" charset="0"/>
              <a:ea typeface="Calibri" charset="0"/>
              <a:cs typeface="Calibri" charset="0"/>
            </a:endParaRPr>
          </a:p>
        </p:txBody>
      </p:sp>
      <p:sp>
        <p:nvSpPr>
          <p:cNvPr id="6" name="Content Placeholder 2"/>
          <p:cNvSpPr>
            <a:spLocks noGrp="1"/>
          </p:cNvSpPr>
          <p:nvPr>
            <p:ph idx="1"/>
          </p:nvPr>
        </p:nvSpPr>
        <p:spPr>
          <a:xfrm>
            <a:off x="457199" y="1600200"/>
            <a:ext cx="11731625" cy="5257800"/>
          </a:xfrm>
        </p:spPr>
        <p:txBody>
          <a:bodyPr>
            <a:normAutofit/>
          </a:bodyPr>
          <a:lstStyle/>
          <a:p>
            <a:r>
              <a:rPr lang="en-US" sz="2800" dirty="0" smtClean="0"/>
              <a:t>Data processing</a:t>
            </a:r>
          </a:p>
          <a:p>
            <a:pPr lvl="1"/>
            <a:r>
              <a:rPr lang="en-US" sz="2800" dirty="0" smtClean="0"/>
              <a:t>Traditional ETL (extract, transform, load) </a:t>
            </a:r>
          </a:p>
          <a:p>
            <a:pPr lvl="1"/>
            <a:r>
              <a:rPr lang="en-US" sz="2800" dirty="0" smtClean="0"/>
              <a:t>Data Stores (</a:t>
            </a:r>
            <a:r>
              <a:rPr lang="en-US" sz="2800" dirty="0" err="1" smtClean="0"/>
              <a:t>HBase</a:t>
            </a:r>
            <a:r>
              <a:rPr lang="en-US" sz="2800" dirty="0" smtClean="0"/>
              <a:t>, ……..)</a:t>
            </a:r>
          </a:p>
          <a:p>
            <a:pPr lvl="1"/>
            <a:r>
              <a:rPr lang="en-US" sz="2800" dirty="0" smtClean="0"/>
              <a:t>Tools for processing</a:t>
            </a:r>
          </a:p>
          <a:p>
            <a:r>
              <a:rPr lang="en-US" sz="2800" dirty="0" smtClean="0"/>
              <a:t>Machine Learning</a:t>
            </a:r>
          </a:p>
          <a:p>
            <a:r>
              <a:rPr lang="vi-VN" sz="2800" dirty="0" smtClean="0">
                <a:latin typeface="Calibri" charset="0"/>
                <a:ea typeface="Calibri" charset="0"/>
                <a:cs typeface="Calibri" charset="0"/>
              </a:rPr>
              <a:t>Leverage many machines in distributed way</a:t>
            </a:r>
            <a:endParaRPr lang="en-US" sz="2800" dirty="0">
              <a:latin typeface="Calibri" charset="0"/>
              <a:ea typeface="Calibri" charset="0"/>
              <a:cs typeface="Calibri" charset="0"/>
            </a:endParaRPr>
          </a:p>
        </p:txBody>
      </p:sp>
      <p:sp>
        <p:nvSpPr>
          <p:cNvPr id="7" name="Alternate Process 6"/>
          <p:cNvSpPr/>
          <p:nvPr/>
        </p:nvSpPr>
        <p:spPr>
          <a:xfrm>
            <a:off x="6018212" y="3122713"/>
            <a:ext cx="3733800" cy="952353"/>
          </a:xfrm>
          <a:prstGeom prst="flowChartAlternateProcess">
            <a:avLst/>
          </a:prstGeom>
          <a:solidFill>
            <a:srgbClr val="FF6600">
              <a:alpha val="45000"/>
            </a:srgbClr>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   Big Datasets</a:t>
            </a:r>
            <a:endParaRPr lang="en-US" dirty="0"/>
          </a:p>
        </p:txBody>
      </p:sp>
      <p:sp>
        <p:nvSpPr>
          <p:cNvPr id="8" name="Alternate Process 7"/>
          <p:cNvSpPr/>
          <p:nvPr/>
        </p:nvSpPr>
        <p:spPr>
          <a:xfrm>
            <a:off x="7975942" y="3078126"/>
            <a:ext cx="3699928" cy="996940"/>
          </a:xfrm>
          <a:prstGeom prst="flowChartAlternateProcess">
            <a:avLst/>
          </a:prstGeom>
          <a:solidFill>
            <a:schemeClr val="accent3">
              <a:lumMod val="50000"/>
              <a:alpha val="57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smtClean="0"/>
              <a:t>    Machine     </a:t>
            </a:r>
          </a:p>
          <a:p>
            <a:pPr algn="r"/>
            <a:r>
              <a:rPr lang="en-US" dirty="0" smtClean="0"/>
              <a:t>Learning    </a:t>
            </a:r>
            <a:endParaRPr lang="en-US" dirty="0"/>
          </a:p>
        </p:txBody>
      </p:sp>
      <p:sp>
        <p:nvSpPr>
          <p:cNvPr id="9" name="Alternate Process 8"/>
          <p:cNvSpPr/>
          <p:nvPr/>
        </p:nvSpPr>
        <p:spPr>
          <a:xfrm>
            <a:off x="7959006" y="3060832"/>
            <a:ext cx="1793006" cy="3339967"/>
          </a:xfrm>
          <a:prstGeom prst="flowChartAlternateProcess">
            <a:avLst/>
          </a:prstGeom>
          <a:solidFill>
            <a:schemeClr val="tx2">
              <a:lumMod val="60000"/>
              <a:lumOff val="40000"/>
              <a:alpha val="45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b"/>
          <a:lstStyle/>
          <a:p>
            <a:pPr algn="ctr"/>
            <a:r>
              <a:rPr lang="en-US" dirty="0" smtClean="0"/>
              <a:t>Distributed Computing</a:t>
            </a:r>
            <a:endParaRPr lang="en-US" dirty="0"/>
          </a:p>
        </p:txBody>
      </p:sp>
      <p:sp>
        <p:nvSpPr>
          <p:cNvPr id="10" name="Rectangle 9"/>
          <p:cNvSpPr/>
          <p:nvPr/>
        </p:nvSpPr>
        <p:spPr>
          <a:xfrm>
            <a:off x="303213" y="4824025"/>
            <a:ext cx="6092124" cy="20692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smtClean="0">
                <a:latin typeface="Calibri" charset="0"/>
                <a:ea typeface="Calibri" charset="0"/>
                <a:cs typeface="Calibri" charset="0"/>
              </a:rPr>
              <a:t>Working </a:t>
            </a:r>
            <a:r>
              <a:rPr lang="vi-VN" sz="2800" dirty="0" smtClean="0">
                <a:latin typeface="Calibri" charset="0"/>
                <a:ea typeface="Calibri" charset="0"/>
                <a:cs typeface="Calibri" charset="0"/>
              </a:rPr>
              <a:t>in</a:t>
            </a:r>
            <a:r>
              <a:rPr lang="en-US" sz="2800" dirty="0" smtClean="0">
                <a:latin typeface="Calibri" charset="0"/>
                <a:ea typeface="Calibri" charset="0"/>
                <a:cs typeface="Calibri" charset="0"/>
              </a:rPr>
              <a:t> </a:t>
            </a:r>
            <a:r>
              <a:rPr lang="en-US" sz="2800" dirty="0" err="1" smtClean="0">
                <a:latin typeface="Calibri" charset="0"/>
                <a:ea typeface="Calibri" charset="0"/>
                <a:cs typeface="Calibri" charset="0"/>
              </a:rPr>
              <a:t>th</a:t>
            </a:r>
            <a:r>
              <a:rPr lang="vi-VN" sz="2800" dirty="0" smtClean="0">
                <a:latin typeface="Calibri" charset="0"/>
                <a:ea typeface="Calibri" charset="0"/>
                <a:cs typeface="Calibri" charset="0"/>
              </a:rPr>
              <a:t>is</a:t>
            </a:r>
            <a:r>
              <a:rPr lang="en-US" sz="2800" dirty="0" smtClean="0">
                <a:latin typeface="Calibri" charset="0"/>
                <a:ea typeface="Calibri" charset="0"/>
                <a:cs typeface="Calibri" charset="0"/>
              </a:rPr>
              <a:t> </a:t>
            </a:r>
            <a:r>
              <a:rPr lang="vi-VN" sz="2800" dirty="0" smtClean="0">
                <a:latin typeface="Calibri" charset="0"/>
                <a:ea typeface="Calibri" charset="0"/>
                <a:cs typeface="Calibri" charset="0"/>
              </a:rPr>
              <a:t>are</a:t>
            </a:r>
            <a:r>
              <a:rPr lang="en-US" sz="2800" dirty="0" smtClean="0">
                <a:latin typeface="Calibri" charset="0"/>
                <a:ea typeface="Calibri" charset="0"/>
                <a:cs typeface="Calibri" charset="0"/>
              </a:rPr>
              <a:t> </a:t>
            </a:r>
            <a:r>
              <a:rPr lang="vi-VN" sz="2800" dirty="0" smtClean="0">
                <a:latin typeface="Calibri" charset="0"/>
                <a:ea typeface="Calibri" charset="0"/>
                <a:cs typeface="Calibri" charset="0"/>
              </a:rPr>
              <a:t>is really </a:t>
            </a:r>
            <a:r>
              <a:rPr lang="en-US" sz="2800" dirty="0" smtClean="0">
                <a:latin typeface="Calibri" charset="0"/>
                <a:ea typeface="Calibri" charset="0"/>
                <a:cs typeface="Calibri" charset="0"/>
              </a:rPr>
              <a:t>challenging, </a:t>
            </a:r>
            <a:r>
              <a:rPr lang="vi-VN" sz="2800" dirty="0" smtClean="0">
                <a:latin typeface="Calibri" charset="0"/>
                <a:ea typeface="Calibri" charset="0"/>
                <a:cs typeface="Calibri" charset="0"/>
              </a:rPr>
              <a:t>which is the main goal of </a:t>
            </a:r>
            <a:r>
              <a:rPr lang="vi-VN" sz="2800" b="1" dirty="0" smtClean="0">
                <a:latin typeface="Calibri" charset="0"/>
                <a:ea typeface="Calibri" charset="0"/>
                <a:cs typeface="Calibri" charset="0"/>
              </a:rPr>
              <a:t>modern</a:t>
            </a:r>
            <a:r>
              <a:rPr lang="vi-VN" sz="2800" dirty="0" smtClean="0">
                <a:latin typeface="Calibri" charset="0"/>
                <a:ea typeface="Calibri" charset="0"/>
                <a:cs typeface="Calibri" charset="0"/>
              </a:rPr>
              <a:t> big data analytics,</a:t>
            </a:r>
            <a:r>
              <a:rPr lang="en-US" sz="2800" dirty="0" smtClean="0">
                <a:latin typeface="Calibri" charset="0"/>
                <a:ea typeface="Calibri" charset="0"/>
                <a:cs typeface="Calibri" charset="0"/>
              </a:rPr>
              <a:t> and require new </a:t>
            </a:r>
            <a:r>
              <a:rPr lang="vi-VN" sz="2800" dirty="0" smtClean="0">
                <a:latin typeface="Calibri" charset="0"/>
                <a:ea typeface="Calibri" charset="0"/>
                <a:cs typeface="Calibri" charset="0"/>
              </a:rPr>
              <a:t>method</a:t>
            </a:r>
            <a:r>
              <a:rPr lang="en-US" sz="2800" dirty="0" smtClean="0">
                <a:latin typeface="Calibri" charset="0"/>
                <a:ea typeface="Calibri" charset="0"/>
                <a:cs typeface="Calibri" charset="0"/>
              </a:rPr>
              <a:t>s to store and process </a:t>
            </a:r>
            <a:r>
              <a:rPr lang="en-US" sz="2800" b="1" dirty="0" smtClean="0">
                <a:latin typeface="Calibri" charset="0"/>
                <a:ea typeface="Calibri" charset="0"/>
                <a:cs typeface="Calibri" charset="0"/>
              </a:rPr>
              <a:t>Big Data </a:t>
            </a:r>
            <a:endParaRPr lang="en-US" sz="2800" b="1" dirty="0">
              <a:latin typeface="Calibri" charset="0"/>
              <a:ea typeface="Calibri" charset="0"/>
              <a:cs typeface="Calibri" charset="0"/>
            </a:endParaRPr>
          </a:p>
        </p:txBody>
      </p:sp>
      <p:cxnSp>
        <p:nvCxnSpPr>
          <p:cNvPr id="11" name="Straight Arrow Connector 10"/>
          <p:cNvCxnSpPr>
            <a:stCxn id="11" idx="3"/>
          </p:cNvCxnSpPr>
          <p:nvPr/>
        </p:nvCxnSpPr>
        <p:spPr>
          <a:xfrm flipV="1">
            <a:off x="6252179" y="3871671"/>
            <a:ext cx="2082449" cy="141000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Alternate Process 11"/>
          <p:cNvSpPr/>
          <p:nvPr/>
        </p:nvSpPr>
        <p:spPr>
          <a:xfrm>
            <a:off x="7959006" y="685800"/>
            <a:ext cx="1776070" cy="3389266"/>
          </a:xfrm>
          <a:prstGeom prst="flowChartAlternateProcess">
            <a:avLst/>
          </a:prstGeom>
          <a:solidFill>
            <a:schemeClr val="accent2">
              <a:lumMod val="60000"/>
              <a:lumOff val="40000"/>
              <a:alpha val="45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t>Data Processing ETL (extract, transform, load) </a:t>
            </a:r>
            <a:endParaRPr lang="en-US" dirty="0"/>
          </a:p>
        </p:txBody>
      </p:sp>
    </p:spTree>
    <p:extLst>
      <p:ext uri="{BB962C8B-B14F-4D97-AF65-F5344CB8AC3E}">
        <p14:creationId xmlns:p14="http://schemas.microsoft.com/office/powerpoint/2010/main" val="3790819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32212" y="2971800"/>
            <a:ext cx="4184159" cy="707886"/>
          </a:xfrm>
          <a:prstGeom prst="rect">
            <a:avLst/>
          </a:prstGeom>
          <a:noFill/>
        </p:spPr>
        <p:txBody>
          <a:bodyPr wrap="none" rtlCol="0">
            <a:spAutoFit/>
          </a:bodyPr>
          <a:lstStyle/>
          <a:p>
            <a:r>
              <a:rPr lang="vi-VN" sz="4000" dirty="0" smtClean="0">
                <a:solidFill>
                  <a:schemeClr val="bg1"/>
                </a:solidFill>
              </a:rPr>
              <a:t>P</a:t>
            </a:r>
            <a:r>
              <a:rPr lang="en-US" sz="4000" dirty="0" err="1" smtClean="0">
                <a:solidFill>
                  <a:schemeClr val="bg1"/>
                </a:solidFill>
              </a:rPr>
              <a:t>ioneer</a:t>
            </a:r>
            <a:r>
              <a:rPr lang="en-US" sz="4000" dirty="0" smtClean="0">
                <a:solidFill>
                  <a:schemeClr val="bg1"/>
                </a:solidFill>
              </a:rPr>
              <a:t> </a:t>
            </a:r>
            <a:r>
              <a:rPr lang="vi-VN" sz="4000" dirty="0" smtClean="0">
                <a:solidFill>
                  <a:schemeClr val="bg1"/>
                </a:solidFill>
              </a:rPr>
              <a:t>Approach</a:t>
            </a:r>
            <a:endParaRPr lang="en-US" sz="4000" dirty="0">
              <a:solidFill>
                <a:schemeClr val="bg1"/>
              </a:solidFill>
            </a:endParaRPr>
          </a:p>
        </p:txBody>
      </p:sp>
    </p:spTree>
    <p:extLst>
      <p:ext uri="{BB962C8B-B14F-4D97-AF65-F5344CB8AC3E}">
        <p14:creationId xmlns:p14="http://schemas.microsoft.com/office/powerpoint/2010/main" val="3313434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latin typeface="Calibri" charset="0"/>
                <a:ea typeface="Calibri" charset="0"/>
                <a:cs typeface="Calibri" charset="0"/>
              </a:rPr>
              <a:t>It's Hadoop</a:t>
            </a:r>
            <a:endParaRPr lang="en-US" dirty="0">
              <a:latin typeface="Calibri" charset="0"/>
              <a:ea typeface="Calibri" charset="0"/>
              <a:cs typeface="Calibri" charset="0"/>
            </a:endParaRPr>
          </a:p>
        </p:txBody>
      </p:sp>
      <p:pic>
        <p:nvPicPr>
          <p:cNvPr id="2050" name="Picture 2" descr="adoop Components that you Need to know abou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184" y="985720"/>
            <a:ext cx="10363200" cy="5534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99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smtClean="0">
                <a:solidFill>
                  <a:schemeClr val="tx2"/>
                </a:solidFill>
                <a:latin typeface="Calibri" charset="0"/>
                <a:ea typeface="Calibri" charset="0"/>
                <a:cs typeface="Calibri" charset="0"/>
              </a:rPr>
              <a:t>Hadoop Ecosystem</a:t>
            </a:r>
            <a:endParaRPr lang="en-US" b="1" dirty="0">
              <a:solidFill>
                <a:schemeClr val="tx2"/>
              </a:solidFill>
              <a:latin typeface="Calibri" charset="0"/>
              <a:ea typeface="Calibri" charset="0"/>
              <a:cs typeface="Calibri" charset="0"/>
            </a:endParaRPr>
          </a:p>
        </p:txBody>
      </p:sp>
      <p:sp>
        <p:nvSpPr>
          <p:cNvPr id="3" name="Content Placeholder 2"/>
          <p:cNvSpPr>
            <a:spLocks noGrp="1"/>
          </p:cNvSpPr>
          <p:nvPr>
            <p:ph idx="1"/>
          </p:nvPr>
        </p:nvSpPr>
        <p:spPr>
          <a:xfrm>
            <a:off x="609441" y="1138425"/>
            <a:ext cx="10969943" cy="5338575"/>
          </a:xfrm>
        </p:spPr>
        <p:txBody>
          <a:bodyPr>
            <a:normAutofit/>
          </a:bodyPr>
          <a:lstStyle/>
          <a:p>
            <a:r>
              <a:rPr lang="vi-VN" sz="3200" dirty="0" smtClean="0">
                <a:latin typeface="Calibri" charset="0"/>
                <a:ea typeface="Calibri" charset="0"/>
                <a:cs typeface="Calibri" charset="0"/>
              </a:rPr>
              <a:t>Provide</a:t>
            </a:r>
            <a:r>
              <a:rPr lang="en-US" sz="3200" dirty="0" smtClean="0">
                <a:latin typeface="Calibri" charset="0"/>
                <a:ea typeface="Calibri" charset="0"/>
                <a:cs typeface="Calibri" charset="0"/>
              </a:rPr>
              <a:t> </a:t>
            </a:r>
            <a:r>
              <a:rPr lang="en-US" sz="3200" dirty="0"/>
              <a:t>Scalability </a:t>
            </a:r>
          </a:p>
          <a:p>
            <a:pPr lvl="1"/>
            <a:r>
              <a:rPr lang="en-US" dirty="0"/>
              <a:t>on </a:t>
            </a:r>
            <a:r>
              <a:rPr lang="vi-VN" dirty="0" smtClean="0">
                <a:latin typeface="Calibri" charset="0"/>
                <a:ea typeface="Calibri" charset="0"/>
                <a:cs typeface="Calibri" charset="0"/>
              </a:rPr>
              <a:t>commercial</a:t>
            </a:r>
            <a:r>
              <a:rPr lang="en-US" dirty="0" smtClean="0"/>
              <a:t> </a:t>
            </a:r>
            <a:r>
              <a:rPr lang="en-US" dirty="0"/>
              <a:t>hardware</a:t>
            </a:r>
          </a:p>
          <a:p>
            <a:r>
              <a:rPr lang="vi-VN" sz="3200" dirty="0" smtClean="0">
                <a:latin typeface="Calibri" charset="0"/>
                <a:ea typeface="Calibri" charset="0"/>
                <a:cs typeface="Calibri" charset="0"/>
              </a:rPr>
              <a:t>Support</a:t>
            </a:r>
            <a:r>
              <a:rPr lang="en-US" sz="3200" dirty="0" smtClean="0"/>
              <a:t> </a:t>
            </a:r>
            <a:r>
              <a:rPr lang="en-US" sz="3200" dirty="0"/>
              <a:t>Fault Tolerance</a:t>
            </a:r>
          </a:p>
          <a:p>
            <a:r>
              <a:rPr lang="en-US" sz="3200" dirty="0"/>
              <a:t>Can handle large and diverse </a:t>
            </a:r>
            <a:r>
              <a:rPr lang="en-US" sz="3200" dirty="0" smtClean="0"/>
              <a:t>datasets</a:t>
            </a:r>
          </a:p>
          <a:p>
            <a:pPr lvl="1"/>
            <a:r>
              <a:rPr lang="en-US" dirty="0" smtClean="0"/>
              <a:t>Text, Graph</a:t>
            </a:r>
            <a:r>
              <a:rPr lang="en-US" dirty="0" smtClean="0">
                <a:latin typeface="Calibri" charset="0"/>
                <a:ea typeface="Calibri" charset="0"/>
                <a:cs typeface="Calibri" charset="0"/>
              </a:rPr>
              <a:t>, </a:t>
            </a:r>
            <a:r>
              <a:rPr lang="vi-VN" dirty="0" smtClean="0">
                <a:latin typeface="Calibri" charset="0"/>
                <a:ea typeface="Calibri" charset="0"/>
                <a:cs typeface="Calibri" charset="0"/>
              </a:rPr>
              <a:t>IoT, </a:t>
            </a:r>
            <a:r>
              <a:rPr lang="en-US" dirty="0" smtClean="0"/>
              <a:t>Streaming Data, Images, </a:t>
            </a:r>
            <a:r>
              <a:rPr lang="vi-VN" dirty="0" smtClean="0">
                <a:latin typeface="Calibri" charset="0"/>
                <a:ea typeface="Calibri" charset="0"/>
                <a:cs typeface="Calibri" charset="0"/>
              </a:rPr>
              <a:t>Videos</a:t>
            </a:r>
            <a:r>
              <a:rPr lang="en-US" dirty="0" smtClean="0"/>
              <a:t>…</a:t>
            </a:r>
          </a:p>
          <a:p>
            <a:r>
              <a:rPr lang="vi-VN" sz="3200" dirty="0" smtClean="0">
                <a:latin typeface="Calibri" charset="0"/>
                <a:ea typeface="Calibri" charset="0"/>
                <a:cs typeface="Calibri" charset="0"/>
              </a:rPr>
              <a:t>Enable </a:t>
            </a:r>
            <a:r>
              <a:rPr lang="en-US" sz="3200" dirty="0" smtClean="0">
                <a:latin typeface="Calibri" charset="0"/>
                <a:ea typeface="Calibri" charset="0"/>
                <a:cs typeface="Calibri" charset="0"/>
              </a:rPr>
              <a:t>S</a:t>
            </a:r>
            <a:r>
              <a:rPr lang="en-US" sz="3200" dirty="0" smtClean="0"/>
              <a:t>hared </a:t>
            </a:r>
            <a:r>
              <a:rPr lang="en-US" sz="3200" dirty="0"/>
              <a:t>Environment</a:t>
            </a:r>
          </a:p>
          <a:p>
            <a:r>
              <a:rPr lang="en-US" sz="3200" dirty="0"/>
              <a:t>Provides Value</a:t>
            </a:r>
          </a:p>
          <a:p>
            <a:pPr lvl="1"/>
            <a:r>
              <a:rPr lang="en-US" dirty="0" smtClean="0"/>
              <a:t>Cost</a:t>
            </a:r>
          </a:p>
          <a:p>
            <a:pPr lvl="1"/>
            <a:r>
              <a:rPr lang="vi-VN" dirty="0" smtClean="0">
                <a:latin typeface="Calibri" charset="0"/>
                <a:ea typeface="Calibri" charset="0"/>
                <a:cs typeface="Calibri" charset="0"/>
              </a:rPr>
              <a:t>Big community</a:t>
            </a:r>
            <a:endParaRPr lang="en-US" dirty="0">
              <a:latin typeface="Calibri" charset="0"/>
              <a:ea typeface="Calibri" charset="0"/>
              <a:cs typeface="Calibri" charset="0"/>
            </a:endParaRPr>
          </a:p>
          <a:p>
            <a:endParaRPr lang="en-US" dirty="0"/>
          </a:p>
        </p:txBody>
      </p:sp>
    </p:spTree>
    <p:extLst>
      <p:ext uri="{BB962C8B-B14F-4D97-AF65-F5344CB8AC3E}">
        <p14:creationId xmlns:p14="http://schemas.microsoft.com/office/powerpoint/2010/main" val="19669674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picture of Hadoop Ecosystem</a:t>
            </a:r>
          </a:p>
        </p:txBody>
      </p:sp>
      <p:sp>
        <p:nvSpPr>
          <p:cNvPr id="5" name="Rectangle 4"/>
          <p:cNvSpPr/>
          <p:nvPr/>
        </p:nvSpPr>
        <p:spPr>
          <a:xfrm>
            <a:off x="1382989" y="1349875"/>
            <a:ext cx="696426" cy="3482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solidFill>
                  <a:schemeClr val="tx1"/>
                </a:solidFill>
              </a:rPr>
              <a:t>A</a:t>
            </a:r>
          </a:p>
        </p:txBody>
      </p:sp>
      <p:sp>
        <p:nvSpPr>
          <p:cNvPr id="6" name="Rectangle 5"/>
          <p:cNvSpPr/>
          <p:nvPr/>
        </p:nvSpPr>
        <p:spPr>
          <a:xfrm>
            <a:off x="1382989" y="2007554"/>
            <a:ext cx="696426" cy="3482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a:t>
            </a:r>
          </a:p>
        </p:txBody>
      </p:sp>
      <p:sp>
        <p:nvSpPr>
          <p:cNvPr id="7" name="Rectangle 6"/>
          <p:cNvSpPr/>
          <p:nvPr/>
        </p:nvSpPr>
        <p:spPr>
          <a:xfrm>
            <a:off x="2470785" y="2007554"/>
            <a:ext cx="696426" cy="3482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sp>
        <p:nvSpPr>
          <p:cNvPr id="8" name="Rectangle 7"/>
          <p:cNvSpPr/>
          <p:nvPr/>
        </p:nvSpPr>
        <p:spPr>
          <a:xfrm>
            <a:off x="1382988" y="2598004"/>
            <a:ext cx="1784223" cy="39849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chemeClr val="tx1"/>
                </a:solidFill>
              </a:rPr>
              <a:t>D</a:t>
            </a:r>
            <a:endParaRPr lang="en-US" dirty="0">
              <a:solidFill>
                <a:schemeClr val="tx1"/>
              </a:solidFill>
            </a:endParaRPr>
          </a:p>
        </p:txBody>
      </p:sp>
      <p:cxnSp>
        <p:nvCxnSpPr>
          <p:cNvPr id="9" name="Straight Connector 8"/>
          <p:cNvCxnSpPr/>
          <p:nvPr/>
        </p:nvCxnSpPr>
        <p:spPr>
          <a:xfrm>
            <a:off x="495388" y="1875637"/>
            <a:ext cx="329778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45373" y="2451380"/>
            <a:ext cx="329778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2"/>
            <a:endCxn id="9" idx="0"/>
          </p:cNvCxnSpPr>
          <p:nvPr/>
        </p:nvCxnSpPr>
        <p:spPr>
          <a:xfrm>
            <a:off x="1731202" y="1698109"/>
            <a:ext cx="0" cy="309445"/>
          </a:xfrm>
          <a:prstGeom prst="straightConnector1">
            <a:avLst/>
          </a:prstGeom>
          <a:ln>
            <a:solidFill>
              <a:srgbClr val="996633"/>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778031" y="2296657"/>
            <a:ext cx="0" cy="309445"/>
          </a:xfrm>
          <a:prstGeom prst="straightConnector1">
            <a:avLst/>
          </a:prstGeom>
          <a:ln>
            <a:solidFill>
              <a:srgbClr val="996633"/>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731202" y="2296657"/>
            <a:ext cx="0" cy="309445"/>
          </a:xfrm>
          <a:prstGeom prst="straightConnector1">
            <a:avLst/>
          </a:prstGeom>
          <a:ln>
            <a:solidFill>
              <a:srgbClr val="996633"/>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188" y="3297747"/>
            <a:ext cx="3240609" cy="584775"/>
          </a:xfrm>
          <a:prstGeom prst="rect">
            <a:avLst/>
          </a:prstGeom>
          <a:noFill/>
        </p:spPr>
        <p:txBody>
          <a:bodyPr wrap="square" rtlCol="0">
            <a:spAutoFit/>
          </a:bodyPr>
          <a:lstStyle/>
          <a:p>
            <a:r>
              <a:rPr lang="en-US" sz="3200" dirty="0" smtClean="0"/>
              <a:t>Layer Diagram </a:t>
            </a:r>
            <a:endParaRPr lang="en-US" sz="3200" dirty="0"/>
          </a:p>
        </p:txBody>
      </p:sp>
      <p:cxnSp>
        <p:nvCxnSpPr>
          <p:cNvPr id="15" name="Straight Arrow Connector 14"/>
          <p:cNvCxnSpPr/>
          <p:nvPr/>
        </p:nvCxnSpPr>
        <p:spPr>
          <a:xfrm flipV="1">
            <a:off x="871212" y="2296657"/>
            <a:ext cx="270200" cy="8200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26" name="Picture 2" descr="bersicht über das Apache Hadoop Öko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5413" y="985720"/>
            <a:ext cx="7766634" cy="5491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0033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Modules of Hadoop </a:t>
            </a:r>
          </a:p>
        </p:txBody>
      </p:sp>
      <p:sp>
        <p:nvSpPr>
          <p:cNvPr id="5" name="Content Placeholder 2"/>
          <p:cNvSpPr>
            <a:spLocks noGrp="1"/>
          </p:cNvSpPr>
          <p:nvPr>
            <p:ph idx="1"/>
          </p:nvPr>
        </p:nvSpPr>
        <p:spPr>
          <a:xfrm>
            <a:off x="457200" y="1600200"/>
            <a:ext cx="8990012" cy="4525963"/>
          </a:xfrm>
        </p:spPr>
        <p:txBody>
          <a:bodyPr>
            <a:normAutofit/>
          </a:bodyPr>
          <a:lstStyle/>
          <a:p>
            <a:r>
              <a:rPr lang="en-US" sz="2400" dirty="0" smtClean="0"/>
              <a:t>Hadoop </a:t>
            </a:r>
            <a:r>
              <a:rPr lang="en-US" sz="2400" dirty="0"/>
              <a:t>Common: libraries and </a:t>
            </a:r>
            <a:r>
              <a:rPr lang="en-US" sz="2400" dirty="0" smtClean="0"/>
              <a:t>utilities </a:t>
            </a:r>
            <a:r>
              <a:rPr lang="vi-VN" sz="2400" dirty="0" smtClean="0">
                <a:latin typeface="Calibri" charset="0"/>
                <a:ea typeface="Calibri" charset="0"/>
                <a:cs typeface="Calibri" charset="0"/>
              </a:rPr>
              <a:t>needed</a:t>
            </a:r>
            <a:r>
              <a:rPr lang="vi-VN" sz="2400" dirty="0" smtClean="0"/>
              <a:t> </a:t>
            </a:r>
            <a:r>
              <a:rPr lang="vi-VN" sz="2400" dirty="0" smtClean="0">
                <a:latin typeface="Calibri" charset="0"/>
                <a:ea typeface="Calibri" charset="0"/>
                <a:cs typeface="Calibri" charset="0"/>
              </a:rPr>
              <a:t>for Hadoop cluster</a:t>
            </a:r>
            <a:endParaRPr lang="en-US" sz="2400" dirty="0" smtClean="0">
              <a:latin typeface="Calibri" charset="0"/>
              <a:ea typeface="Calibri" charset="0"/>
              <a:cs typeface="Calibri" charset="0"/>
            </a:endParaRPr>
          </a:p>
          <a:p>
            <a:r>
              <a:rPr lang="vi-VN" sz="2400" dirty="0" smtClean="0">
                <a:latin typeface="Calibri" charset="0"/>
                <a:ea typeface="Calibri" charset="0"/>
                <a:cs typeface="Calibri" charset="0"/>
              </a:rPr>
              <a:t>Storage:</a:t>
            </a:r>
            <a:r>
              <a:rPr lang="en-US" sz="2400" dirty="0" smtClean="0">
                <a:latin typeface="Calibri" charset="0"/>
                <a:ea typeface="Calibri" charset="0"/>
                <a:cs typeface="Calibri" charset="0"/>
              </a:rPr>
              <a:t> </a:t>
            </a:r>
            <a:r>
              <a:rPr lang="en-US" sz="2400" dirty="0" smtClean="0"/>
              <a:t>Distributed File </a:t>
            </a:r>
            <a:r>
              <a:rPr lang="en-US" sz="2400" dirty="0"/>
              <a:t>S</a:t>
            </a:r>
            <a:r>
              <a:rPr lang="en-US" sz="2400" dirty="0" smtClean="0"/>
              <a:t>ystem (HDFS)</a:t>
            </a:r>
          </a:p>
          <a:p>
            <a:r>
              <a:rPr lang="vi-VN" sz="2400" dirty="0" smtClean="0">
                <a:latin typeface="Calibri" charset="0"/>
                <a:ea typeface="Calibri" charset="0"/>
                <a:cs typeface="Calibri" charset="0"/>
              </a:rPr>
              <a:t>Resource management</a:t>
            </a:r>
            <a:r>
              <a:rPr lang="vi-VN" sz="2400" dirty="0" smtClean="0"/>
              <a:t>:</a:t>
            </a:r>
            <a:r>
              <a:rPr lang="en-US" sz="2400" dirty="0" smtClean="0"/>
              <a:t> YARN</a:t>
            </a:r>
          </a:p>
          <a:p>
            <a:r>
              <a:rPr lang="vi-VN" sz="2400" dirty="0" smtClean="0">
                <a:latin typeface="Calibri" charset="0"/>
                <a:ea typeface="Calibri" charset="0"/>
                <a:cs typeface="Calibri" charset="0"/>
              </a:rPr>
              <a:t>Processing mechanism:</a:t>
            </a:r>
            <a:r>
              <a:rPr lang="en-US" sz="2400" dirty="0" smtClean="0">
                <a:latin typeface="Calibri" charset="0"/>
                <a:ea typeface="Calibri" charset="0"/>
                <a:cs typeface="Calibri" charset="0"/>
              </a:rPr>
              <a:t> </a:t>
            </a:r>
            <a:r>
              <a:rPr lang="en-US" sz="2400" dirty="0" smtClean="0"/>
              <a:t>Map-Reduce</a:t>
            </a:r>
            <a:endParaRPr lang="en-US" sz="2400" dirty="0"/>
          </a:p>
        </p:txBody>
      </p:sp>
      <p:sp>
        <p:nvSpPr>
          <p:cNvPr id="6" name="Rectangle 5"/>
          <p:cNvSpPr/>
          <p:nvPr/>
        </p:nvSpPr>
        <p:spPr>
          <a:xfrm>
            <a:off x="1010500" y="3379923"/>
            <a:ext cx="7469904" cy="3360720"/>
          </a:xfrm>
          <a:prstGeom prst="rect">
            <a:avLst/>
          </a:prstGeom>
          <a:solidFill>
            <a:schemeClr val="accent5">
              <a:lumMod val="40000"/>
              <a:lumOff val="60000"/>
            </a:schemeClr>
          </a:solidFill>
          <a:ln>
            <a:solidFill>
              <a:schemeClr val="accent5">
                <a:lumMod val="75000"/>
              </a:schemeClr>
            </a:solidFill>
          </a:ln>
          <a:effectLst>
            <a:glow rad="63500">
              <a:schemeClr val="accent5">
                <a:satMod val="175000"/>
                <a:alpha val="40000"/>
              </a:schemeClr>
            </a:glow>
            <a:outerShdw blurRad="50800" dist="38100" dir="5400000" algn="t"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700" dirty="0">
              <a:solidFill>
                <a:schemeClr val="tx1"/>
              </a:solidFill>
              <a:effectLst>
                <a:innerShdw blurRad="63500" dist="50800" dir="13500000">
                  <a:srgbClr val="000000">
                    <a:alpha val="50000"/>
                  </a:srgbClr>
                </a:innerShdw>
              </a:effectLst>
            </a:endParaRPr>
          </a:p>
        </p:txBody>
      </p:sp>
      <p:sp>
        <p:nvSpPr>
          <p:cNvPr id="7" name="Rectangle 6"/>
          <p:cNvSpPr/>
          <p:nvPr/>
        </p:nvSpPr>
        <p:spPr>
          <a:xfrm>
            <a:off x="1890975" y="4230472"/>
            <a:ext cx="3563843" cy="66344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800" dirty="0" smtClean="0">
                <a:solidFill>
                  <a:schemeClr val="tx1"/>
                </a:solidFill>
                <a:effectLst>
                  <a:innerShdw blurRad="63500" dist="50800" dir="13500000">
                    <a:srgbClr val="000000">
                      <a:alpha val="50000"/>
                    </a:srgbClr>
                  </a:innerShdw>
                </a:effectLst>
              </a:rPr>
              <a:t>Map-Reduce </a:t>
            </a:r>
            <a:endParaRPr lang="en-US" sz="1800" dirty="0" smtClean="0">
              <a:solidFill>
                <a:schemeClr val="tx1"/>
              </a:solidFill>
              <a:effectLst>
                <a:innerShdw blurRad="63500" dist="50800" dir="13500000">
                  <a:srgbClr val="000000">
                    <a:alpha val="50000"/>
                  </a:srgbClr>
                </a:innerShdw>
              </a:effectLst>
            </a:endParaRPr>
          </a:p>
          <a:p>
            <a:pPr algn="ctr"/>
            <a:r>
              <a:rPr lang="en-US" sz="1800" dirty="0" smtClean="0">
                <a:solidFill>
                  <a:schemeClr val="tx1"/>
                </a:solidFill>
                <a:effectLst>
                  <a:innerShdw blurRad="63500" dist="50800" dir="13500000">
                    <a:srgbClr val="000000">
                      <a:alpha val="50000"/>
                    </a:srgbClr>
                  </a:innerShdw>
                </a:effectLst>
              </a:rPr>
              <a:t>Distributed Processing</a:t>
            </a:r>
            <a:endParaRPr lang="en-US" sz="1800" dirty="0">
              <a:solidFill>
                <a:schemeClr val="tx1"/>
              </a:solidFill>
              <a:effectLst>
                <a:innerShdw blurRad="63500" dist="50800" dir="13500000">
                  <a:srgbClr val="000000">
                    <a:alpha val="50000"/>
                  </a:srgbClr>
                </a:innerShdw>
              </a:effectLst>
            </a:endParaRPr>
          </a:p>
        </p:txBody>
      </p:sp>
      <p:sp>
        <p:nvSpPr>
          <p:cNvPr id="8" name="Rectangle 7"/>
          <p:cNvSpPr/>
          <p:nvPr/>
        </p:nvSpPr>
        <p:spPr>
          <a:xfrm>
            <a:off x="1366248" y="5638425"/>
            <a:ext cx="6424752" cy="86794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00" dirty="0" smtClean="0">
                <a:solidFill>
                  <a:schemeClr val="tx1"/>
                </a:solidFill>
                <a:effectLst>
                  <a:innerShdw blurRad="63500" dist="50800" dir="13500000">
                    <a:srgbClr val="000000">
                      <a:alpha val="50000"/>
                    </a:srgbClr>
                  </a:innerShdw>
                </a:effectLst>
              </a:rPr>
              <a:t>HDFS Distributed File System (Storage)</a:t>
            </a:r>
            <a:endParaRPr lang="en-US" sz="1800" dirty="0">
              <a:solidFill>
                <a:schemeClr val="tx1"/>
              </a:solidFill>
              <a:effectLst>
                <a:innerShdw blurRad="63500" dist="50800" dir="13500000">
                  <a:srgbClr val="000000">
                    <a:alpha val="50000"/>
                  </a:srgbClr>
                </a:innerShdw>
              </a:effectLst>
            </a:endParaRPr>
          </a:p>
        </p:txBody>
      </p:sp>
      <p:sp>
        <p:nvSpPr>
          <p:cNvPr id="9" name="Rectangle 8"/>
          <p:cNvSpPr/>
          <p:nvPr/>
        </p:nvSpPr>
        <p:spPr>
          <a:xfrm>
            <a:off x="1366248" y="3478163"/>
            <a:ext cx="914039" cy="2160262"/>
          </a:xfrm>
          <a:prstGeom prst="rect">
            <a:avLst/>
          </a:prstGeom>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sz="1700" dirty="0" err="1" smtClean="0">
                <a:solidFill>
                  <a:schemeClr val="tx1"/>
                </a:solidFill>
                <a:effectLst>
                  <a:innerShdw blurRad="63500" dist="50800" dir="13500000">
                    <a:srgbClr val="000000">
                      <a:alpha val="50000"/>
                    </a:srgbClr>
                  </a:innerShdw>
                </a:effectLst>
              </a:rPr>
              <a:t>HBase</a:t>
            </a:r>
            <a:endParaRPr lang="en-US" sz="1700" dirty="0" smtClean="0">
              <a:solidFill>
                <a:schemeClr val="tx1"/>
              </a:solidFill>
              <a:effectLst>
                <a:innerShdw blurRad="63500" dist="50800" dir="13500000">
                  <a:srgbClr val="000000">
                    <a:alpha val="50000"/>
                  </a:srgbClr>
                </a:innerShdw>
              </a:effectLst>
            </a:endParaRPr>
          </a:p>
          <a:p>
            <a:pPr algn="ctr"/>
            <a:r>
              <a:rPr lang="en-US" sz="1700" dirty="0" smtClean="0">
                <a:solidFill>
                  <a:schemeClr val="tx1"/>
                </a:solidFill>
                <a:effectLst>
                  <a:innerShdw blurRad="63500" dist="50800" dir="13500000">
                    <a:srgbClr val="000000">
                      <a:alpha val="50000"/>
                    </a:srgbClr>
                  </a:innerShdw>
                </a:effectLst>
              </a:rPr>
              <a:t>Non-relational Database</a:t>
            </a:r>
            <a:endParaRPr lang="en-US" sz="1700" dirty="0">
              <a:solidFill>
                <a:schemeClr val="tx1"/>
              </a:solidFill>
              <a:effectLst>
                <a:innerShdw blurRad="63500" dist="50800" dir="13500000">
                  <a:srgbClr val="000000">
                    <a:alpha val="50000"/>
                  </a:srgbClr>
                </a:innerShdw>
              </a:effectLst>
            </a:endParaRPr>
          </a:p>
        </p:txBody>
      </p:sp>
      <p:sp>
        <p:nvSpPr>
          <p:cNvPr id="10" name="Rectangle 9"/>
          <p:cNvSpPr/>
          <p:nvPr/>
        </p:nvSpPr>
        <p:spPr>
          <a:xfrm>
            <a:off x="2280286" y="4893916"/>
            <a:ext cx="5482808" cy="73488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800" dirty="0" smtClean="0">
                <a:solidFill>
                  <a:schemeClr val="tx1"/>
                </a:solidFill>
                <a:effectLst>
                  <a:innerShdw blurRad="63500" dist="50800" dir="13500000">
                    <a:srgbClr val="000000">
                      <a:alpha val="50000"/>
                    </a:srgbClr>
                  </a:innerShdw>
                </a:effectLst>
              </a:rPr>
              <a:t>Yarn</a:t>
            </a:r>
          </a:p>
          <a:p>
            <a:pPr algn="ctr"/>
            <a:r>
              <a:rPr lang="en-US" sz="1800" dirty="0" smtClean="0">
                <a:solidFill>
                  <a:schemeClr val="tx1"/>
                </a:solidFill>
                <a:effectLst>
                  <a:innerShdw blurRad="63500" dist="50800" dir="13500000">
                    <a:srgbClr val="000000">
                      <a:alpha val="50000"/>
                    </a:srgbClr>
                  </a:innerShdw>
                </a:effectLst>
              </a:rPr>
              <a:t>Resource Manager </a:t>
            </a:r>
            <a:endParaRPr lang="en-US" sz="1800" dirty="0">
              <a:solidFill>
                <a:schemeClr val="tx1"/>
              </a:solidFill>
              <a:effectLst>
                <a:innerShdw blurRad="63500" dist="50800" dir="13500000">
                  <a:srgbClr val="000000">
                    <a:alpha val="50000"/>
                  </a:srgbClr>
                </a:innerShdw>
              </a:effectLst>
            </a:endParaRPr>
          </a:p>
        </p:txBody>
      </p:sp>
      <p:sp>
        <p:nvSpPr>
          <p:cNvPr id="11" name="Rectangle 10"/>
          <p:cNvSpPr/>
          <p:nvPr/>
        </p:nvSpPr>
        <p:spPr>
          <a:xfrm>
            <a:off x="2290507" y="3478162"/>
            <a:ext cx="1452843" cy="73126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700" dirty="0" smtClean="0">
                <a:solidFill>
                  <a:schemeClr val="tx1"/>
                </a:solidFill>
                <a:effectLst>
                  <a:innerShdw blurRad="63500" dist="50800" dir="13500000">
                    <a:srgbClr val="000000">
                      <a:alpha val="50000"/>
                    </a:srgbClr>
                  </a:innerShdw>
                </a:effectLst>
              </a:rPr>
              <a:t>Pig</a:t>
            </a:r>
          </a:p>
          <a:p>
            <a:pPr algn="ctr"/>
            <a:r>
              <a:rPr lang="en-US" sz="1700" dirty="0" smtClean="0">
                <a:solidFill>
                  <a:schemeClr val="tx1"/>
                </a:solidFill>
                <a:effectLst>
                  <a:innerShdw blurRad="63500" dist="50800" dir="13500000">
                    <a:srgbClr val="000000">
                      <a:alpha val="50000"/>
                    </a:srgbClr>
                  </a:innerShdw>
                </a:effectLst>
              </a:rPr>
              <a:t>Scripting</a:t>
            </a:r>
            <a:endParaRPr lang="en-US" sz="1700" dirty="0">
              <a:solidFill>
                <a:schemeClr val="tx1"/>
              </a:solidFill>
              <a:effectLst>
                <a:innerShdw blurRad="63500" dist="50800" dir="13500000">
                  <a:srgbClr val="000000">
                    <a:alpha val="50000"/>
                  </a:srgbClr>
                </a:innerShdw>
              </a:effectLst>
            </a:endParaRPr>
          </a:p>
        </p:txBody>
      </p:sp>
      <p:sp>
        <p:nvSpPr>
          <p:cNvPr id="12" name="Rectangle 11"/>
          <p:cNvSpPr/>
          <p:nvPr/>
        </p:nvSpPr>
        <p:spPr>
          <a:xfrm>
            <a:off x="3768628" y="3466241"/>
            <a:ext cx="1687359" cy="74517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700" dirty="0" smtClean="0">
                <a:solidFill>
                  <a:schemeClr val="tx1"/>
                </a:solidFill>
                <a:effectLst>
                  <a:innerShdw blurRad="63500" dist="50800" dir="13500000">
                    <a:srgbClr val="000000">
                      <a:alpha val="50000"/>
                    </a:srgbClr>
                  </a:innerShdw>
                </a:effectLst>
              </a:rPr>
              <a:t>Hive</a:t>
            </a:r>
          </a:p>
          <a:p>
            <a:pPr algn="ctr"/>
            <a:r>
              <a:rPr lang="en-US" sz="1700" dirty="0" smtClean="0">
                <a:solidFill>
                  <a:schemeClr val="tx1"/>
                </a:solidFill>
                <a:effectLst>
                  <a:innerShdw blurRad="63500" dist="50800" dir="13500000">
                    <a:srgbClr val="000000">
                      <a:alpha val="50000"/>
                    </a:srgbClr>
                  </a:innerShdw>
                </a:effectLst>
              </a:rPr>
              <a:t>SQL Like Query</a:t>
            </a:r>
            <a:endParaRPr lang="en-US" sz="1700" dirty="0">
              <a:solidFill>
                <a:schemeClr val="tx1"/>
              </a:solidFill>
              <a:effectLst>
                <a:innerShdw blurRad="63500" dist="50800" dir="13500000">
                  <a:srgbClr val="000000">
                    <a:alpha val="50000"/>
                  </a:srgbClr>
                </a:innerShdw>
              </a:effectLst>
            </a:endParaRPr>
          </a:p>
        </p:txBody>
      </p:sp>
      <p:sp>
        <p:nvSpPr>
          <p:cNvPr id="13" name="Line Callout 1 12"/>
          <p:cNvSpPr/>
          <p:nvPr/>
        </p:nvSpPr>
        <p:spPr>
          <a:xfrm>
            <a:off x="6968088" y="2576751"/>
            <a:ext cx="3774524" cy="726793"/>
          </a:xfrm>
          <a:prstGeom prst="borderCallout1">
            <a:avLst>
              <a:gd name="adj1" fmla="val 99981"/>
              <a:gd name="adj2" fmla="val 85689"/>
              <a:gd name="adj3" fmla="val 104485"/>
              <a:gd name="adj4" fmla="val 8550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dirty="0" smtClean="0">
                <a:solidFill>
                  <a:schemeClr val="tx1"/>
                </a:solidFill>
                <a:effectLst>
                  <a:innerShdw blurRad="63500" dist="50800" dir="13500000">
                    <a:srgbClr val="000000">
                      <a:alpha val="50000"/>
                    </a:srgbClr>
                  </a:innerShdw>
                </a:effectLst>
              </a:rPr>
              <a:t>Other Modules: Zookeeper, Impala, </a:t>
            </a:r>
            <a:r>
              <a:rPr lang="en-US" sz="1800" dirty="0" err="1" smtClean="0">
                <a:solidFill>
                  <a:schemeClr val="tx1"/>
                </a:solidFill>
                <a:effectLst>
                  <a:innerShdw blurRad="63500" dist="50800" dir="13500000">
                    <a:srgbClr val="000000">
                      <a:alpha val="50000"/>
                    </a:srgbClr>
                  </a:innerShdw>
                </a:effectLst>
              </a:rPr>
              <a:t>Oozie</a:t>
            </a:r>
            <a:r>
              <a:rPr lang="en-US" sz="1800" dirty="0" smtClean="0">
                <a:solidFill>
                  <a:schemeClr val="tx1"/>
                </a:solidFill>
                <a:effectLst>
                  <a:innerShdw blurRad="63500" dist="50800" dir="13500000">
                    <a:srgbClr val="000000">
                      <a:alpha val="50000"/>
                    </a:srgbClr>
                  </a:innerShdw>
                </a:effectLst>
              </a:rPr>
              <a:t>,  </a:t>
            </a:r>
            <a:r>
              <a:rPr lang="en-US" sz="1800" dirty="0">
                <a:solidFill>
                  <a:schemeClr val="tx1"/>
                </a:solidFill>
                <a:effectLst>
                  <a:innerShdw blurRad="63500" dist="50800" dir="13500000">
                    <a:srgbClr val="000000">
                      <a:alpha val="50000"/>
                    </a:srgbClr>
                  </a:innerShdw>
                </a:effectLst>
              </a:rPr>
              <a:t>e</a:t>
            </a:r>
            <a:r>
              <a:rPr lang="en-US" sz="1800" dirty="0" smtClean="0">
                <a:solidFill>
                  <a:schemeClr val="tx1"/>
                </a:solidFill>
                <a:effectLst>
                  <a:innerShdw blurRad="63500" dist="50800" dir="13500000">
                    <a:srgbClr val="000000">
                      <a:alpha val="50000"/>
                    </a:srgbClr>
                  </a:innerShdw>
                </a:effectLst>
              </a:rPr>
              <a:t>tc.</a:t>
            </a:r>
            <a:endParaRPr lang="en-US" sz="1800" dirty="0">
              <a:solidFill>
                <a:schemeClr val="tx1"/>
              </a:solidFill>
              <a:effectLst>
                <a:innerShdw blurRad="63500" dist="50800" dir="13500000">
                  <a:srgbClr val="000000">
                    <a:alpha val="50000"/>
                  </a:srgbClr>
                </a:innerShdw>
              </a:effectLst>
            </a:endParaRPr>
          </a:p>
        </p:txBody>
      </p:sp>
      <p:sp>
        <p:nvSpPr>
          <p:cNvPr id="14" name="Rectangle 13"/>
          <p:cNvSpPr/>
          <p:nvPr/>
        </p:nvSpPr>
        <p:spPr>
          <a:xfrm>
            <a:off x="5480096" y="4220851"/>
            <a:ext cx="2282998" cy="653523"/>
          </a:xfrm>
          <a:prstGeom prst="rect">
            <a:avLst/>
          </a:prstGeom>
          <a:solidFill>
            <a:srgbClr val="FFFF66"/>
          </a:solidFill>
          <a:ln>
            <a:solidFill>
              <a:srgbClr val="FFFF66"/>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700" dirty="0" smtClean="0">
                <a:solidFill>
                  <a:schemeClr val="tx1"/>
                </a:solidFill>
                <a:effectLst>
                  <a:innerShdw blurRad="63500" dist="50800" dir="13500000">
                    <a:srgbClr val="000000">
                      <a:alpha val="50000"/>
                    </a:srgbClr>
                  </a:innerShdw>
                </a:effectLst>
              </a:rPr>
              <a:t>Others </a:t>
            </a:r>
          </a:p>
          <a:p>
            <a:pPr algn="ctr"/>
            <a:r>
              <a:rPr lang="en-US" sz="1700" dirty="0" smtClean="0">
                <a:solidFill>
                  <a:schemeClr val="tx1"/>
                </a:solidFill>
                <a:effectLst>
                  <a:innerShdw blurRad="63500" dist="50800" dir="13500000">
                    <a:srgbClr val="000000">
                      <a:alpha val="50000"/>
                    </a:srgbClr>
                  </a:innerShdw>
                </a:effectLst>
              </a:rPr>
              <a:t>Distributed Processing</a:t>
            </a:r>
            <a:endParaRPr lang="en-US" sz="1700" dirty="0">
              <a:solidFill>
                <a:schemeClr val="tx1"/>
              </a:solidFill>
              <a:effectLst>
                <a:innerShdw blurRad="63500" dist="50800" dir="13500000">
                  <a:srgbClr val="000000">
                    <a:alpha val="50000"/>
                  </a:srgbClr>
                </a:innerShdw>
              </a:effectLst>
            </a:endParaRPr>
          </a:p>
        </p:txBody>
      </p:sp>
      <p:sp>
        <p:nvSpPr>
          <p:cNvPr id="15" name="Rounded Rectangle 14"/>
          <p:cNvSpPr/>
          <p:nvPr/>
        </p:nvSpPr>
        <p:spPr>
          <a:xfrm>
            <a:off x="5820083" y="3403072"/>
            <a:ext cx="2103129" cy="66452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Spark, Storm, </a:t>
            </a:r>
            <a:r>
              <a:rPr lang="en-US" dirty="0" err="1" smtClean="0"/>
              <a:t>Tez</a:t>
            </a:r>
            <a:r>
              <a:rPr lang="en-US" dirty="0" smtClean="0"/>
              <a:t>, etc.</a:t>
            </a:r>
            <a:endParaRPr lang="en-US" dirty="0"/>
          </a:p>
        </p:txBody>
      </p:sp>
      <p:cxnSp>
        <p:nvCxnSpPr>
          <p:cNvPr id="16" name="Straight Arrow Connector 15"/>
          <p:cNvCxnSpPr/>
          <p:nvPr/>
        </p:nvCxnSpPr>
        <p:spPr>
          <a:xfrm flipH="1">
            <a:off x="6094412" y="3791682"/>
            <a:ext cx="158745" cy="530124"/>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17" name="Straight Arrow Connector 16"/>
          <p:cNvCxnSpPr/>
          <p:nvPr/>
        </p:nvCxnSpPr>
        <p:spPr>
          <a:xfrm flipH="1">
            <a:off x="7788372" y="3303544"/>
            <a:ext cx="894530" cy="2085366"/>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685969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7812" y="2971800"/>
            <a:ext cx="7230208" cy="1323439"/>
          </a:xfrm>
          <a:prstGeom prst="rect">
            <a:avLst/>
          </a:prstGeom>
          <a:noFill/>
        </p:spPr>
        <p:txBody>
          <a:bodyPr wrap="square" rtlCol="0">
            <a:spAutoFit/>
          </a:bodyPr>
          <a:lstStyle/>
          <a:p>
            <a:pPr algn="ctr"/>
            <a:r>
              <a:rPr lang="vi-VN" sz="4000" dirty="0" smtClean="0">
                <a:solidFill>
                  <a:schemeClr val="bg1"/>
                </a:solidFill>
              </a:rPr>
              <a:t>Computational Challenging</a:t>
            </a:r>
          </a:p>
          <a:p>
            <a:pPr algn="ctr"/>
            <a:r>
              <a:rPr lang="en-US" sz="4000" dirty="0" smtClean="0">
                <a:solidFill>
                  <a:schemeClr val="bg1"/>
                </a:solidFill>
              </a:rPr>
              <a:t>O</a:t>
            </a:r>
            <a:r>
              <a:rPr lang="vi-VN" sz="4000" dirty="0" smtClean="0">
                <a:solidFill>
                  <a:schemeClr val="bg1"/>
                </a:solidFill>
              </a:rPr>
              <a:t>n the road to Map - Reduce</a:t>
            </a:r>
            <a:endParaRPr lang="en-US" sz="4000" dirty="0">
              <a:solidFill>
                <a:schemeClr val="bg1"/>
              </a:solidFill>
            </a:endParaRPr>
          </a:p>
        </p:txBody>
      </p:sp>
    </p:spTree>
    <p:extLst>
      <p:ext uri="{BB962C8B-B14F-4D97-AF65-F5344CB8AC3E}">
        <p14:creationId xmlns:p14="http://schemas.microsoft.com/office/powerpoint/2010/main" val="14086522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Cluster computing challenges</a:t>
            </a:r>
          </a:p>
        </p:txBody>
      </p:sp>
      <p:sp>
        <p:nvSpPr>
          <p:cNvPr id="3" name="Content Placeholder 2"/>
          <p:cNvSpPr>
            <a:spLocks noGrp="1"/>
          </p:cNvSpPr>
          <p:nvPr>
            <p:ph idx="1"/>
          </p:nvPr>
        </p:nvSpPr>
        <p:spPr/>
        <p:txBody>
          <a:bodyPr/>
          <a:lstStyle/>
          <a:p>
            <a:r>
              <a:rPr lang="en-US" dirty="0"/>
              <a:t>How to split work across machines?</a:t>
            </a:r>
          </a:p>
          <a:p>
            <a:r>
              <a:rPr lang="en-US" dirty="0"/>
              <a:t>How to deal with failures? </a:t>
            </a:r>
          </a:p>
        </p:txBody>
      </p:sp>
    </p:spTree>
    <p:extLst>
      <p:ext uri="{BB962C8B-B14F-4D97-AF65-F5344CB8AC3E}">
        <p14:creationId xmlns:p14="http://schemas.microsoft.com/office/powerpoint/2010/main" val="5745693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Counting example</a:t>
            </a:r>
            <a:r>
              <a:rPr lang="en-US" dirty="0"/>
              <a:t> </a:t>
            </a:r>
          </a:p>
        </p:txBody>
      </p:sp>
      <p:pic>
        <p:nvPicPr>
          <p:cNvPr id="4" name="Content Placeholder 3"/>
          <p:cNvPicPr>
            <a:picLocks noGrp="1" noChangeAspect="1"/>
          </p:cNvPicPr>
          <p:nvPr>
            <p:ph idx="1"/>
          </p:nvPr>
        </p:nvPicPr>
        <p:blipFill>
          <a:blip r:embed="rId3"/>
          <a:stretch>
            <a:fillRect/>
          </a:stretch>
        </p:blipFill>
        <p:spPr>
          <a:xfrm>
            <a:off x="912812" y="1719695"/>
            <a:ext cx="1551264" cy="3842905"/>
          </a:xfrm>
          <a:prstGeom prst="rect">
            <a:avLst/>
          </a:prstGeom>
        </p:spPr>
      </p:pic>
      <p:cxnSp>
        <p:nvCxnSpPr>
          <p:cNvPr id="6" name="Straight Connector 5"/>
          <p:cNvCxnSpPr/>
          <p:nvPr/>
        </p:nvCxnSpPr>
        <p:spPr>
          <a:xfrm>
            <a:off x="684212" y="2667000"/>
            <a:ext cx="2057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4212" y="3657600"/>
            <a:ext cx="2057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84212" y="4495800"/>
            <a:ext cx="20574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Arrow: Right 10"/>
          <p:cNvSpPr/>
          <p:nvPr/>
        </p:nvSpPr>
        <p:spPr>
          <a:xfrm>
            <a:off x="3275012" y="195376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p:cNvSpPr/>
          <p:nvPr/>
        </p:nvSpPr>
        <p:spPr>
          <a:xfrm>
            <a:off x="3275012" y="29718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p:cNvSpPr/>
          <p:nvPr/>
        </p:nvSpPr>
        <p:spPr>
          <a:xfrm>
            <a:off x="3287204" y="38862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p:cNvSpPr/>
          <p:nvPr/>
        </p:nvSpPr>
        <p:spPr>
          <a:xfrm>
            <a:off x="3287204" y="477316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673015" y="1495253"/>
            <a:ext cx="349776" cy="461665"/>
          </a:xfrm>
          <a:prstGeom prst="rect">
            <a:avLst/>
          </a:prstGeom>
          <a:noFill/>
        </p:spPr>
        <p:txBody>
          <a:bodyPr wrap="none" rtlCol="0">
            <a:spAutoFit/>
          </a:bodyPr>
          <a:lstStyle/>
          <a:p>
            <a:r>
              <a:rPr lang="en-US" dirty="0"/>
              <a:t>{ </a:t>
            </a:r>
          </a:p>
        </p:txBody>
      </p:sp>
      <p:sp>
        <p:nvSpPr>
          <p:cNvPr id="17" name="TextBox 16"/>
          <p:cNvSpPr txBox="1"/>
          <p:nvPr/>
        </p:nvSpPr>
        <p:spPr>
          <a:xfrm>
            <a:off x="4986702" y="1519535"/>
            <a:ext cx="421910" cy="461665"/>
          </a:xfrm>
          <a:prstGeom prst="rect">
            <a:avLst/>
          </a:prstGeom>
          <a:noFill/>
        </p:spPr>
        <p:txBody>
          <a:bodyPr wrap="none" rtlCol="0">
            <a:spAutoFit/>
          </a:bodyPr>
          <a:lstStyle/>
          <a:p>
            <a:r>
              <a:rPr lang="en-US" dirty="0"/>
              <a:t>:2</a:t>
            </a:r>
          </a:p>
        </p:txBody>
      </p:sp>
      <p:pic>
        <p:nvPicPr>
          <p:cNvPr id="18" name="Picture 17"/>
          <p:cNvPicPr>
            <a:picLocks noChangeAspect="1"/>
          </p:cNvPicPr>
          <p:nvPr/>
        </p:nvPicPr>
        <p:blipFill>
          <a:blip r:embed="rId4"/>
          <a:stretch>
            <a:fillRect/>
          </a:stretch>
        </p:blipFill>
        <p:spPr>
          <a:xfrm>
            <a:off x="4875212" y="1990725"/>
            <a:ext cx="266700" cy="219075"/>
          </a:xfrm>
          <a:prstGeom prst="rect">
            <a:avLst/>
          </a:prstGeom>
        </p:spPr>
      </p:pic>
      <p:sp>
        <p:nvSpPr>
          <p:cNvPr id="19" name="TextBox 18"/>
          <p:cNvSpPr txBox="1"/>
          <p:nvPr/>
        </p:nvSpPr>
        <p:spPr>
          <a:xfrm>
            <a:off x="4986702" y="1828800"/>
            <a:ext cx="421910" cy="461665"/>
          </a:xfrm>
          <a:prstGeom prst="rect">
            <a:avLst/>
          </a:prstGeom>
          <a:noFill/>
        </p:spPr>
        <p:txBody>
          <a:bodyPr wrap="none" rtlCol="0">
            <a:spAutoFit/>
          </a:bodyPr>
          <a:lstStyle/>
          <a:p>
            <a:r>
              <a:rPr lang="en-US" dirty="0"/>
              <a:t>:2</a:t>
            </a:r>
          </a:p>
        </p:txBody>
      </p:sp>
      <p:sp>
        <p:nvSpPr>
          <p:cNvPr id="20" name="TextBox 19"/>
          <p:cNvSpPr txBox="1"/>
          <p:nvPr/>
        </p:nvSpPr>
        <p:spPr>
          <a:xfrm>
            <a:off x="4875212" y="2057400"/>
            <a:ext cx="494046" cy="461665"/>
          </a:xfrm>
          <a:prstGeom prst="rect">
            <a:avLst/>
          </a:prstGeom>
          <a:noFill/>
        </p:spPr>
        <p:txBody>
          <a:bodyPr wrap="none" rtlCol="0">
            <a:spAutoFit/>
          </a:bodyPr>
          <a:lstStyle/>
          <a:p>
            <a:r>
              <a:rPr lang="en-US" dirty="0"/>
              <a:t>…}</a:t>
            </a:r>
          </a:p>
        </p:txBody>
      </p:sp>
      <p:pic>
        <p:nvPicPr>
          <p:cNvPr id="21" name="Picture 20"/>
          <p:cNvPicPr>
            <a:picLocks noChangeAspect="1"/>
          </p:cNvPicPr>
          <p:nvPr/>
        </p:nvPicPr>
        <p:blipFill>
          <a:blip r:embed="rId5"/>
          <a:stretch>
            <a:fillRect/>
          </a:stretch>
        </p:blipFill>
        <p:spPr>
          <a:xfrm>
            <a:off x="4884737" y="1600200"/>
            <a:ext cx="219075" cy="257175"/>
          </a:xfrm>
          <a:prstGeom prst="rect">
            <a:avLst/>
          </a:prstGeom>
        </p:spPr>
      </p:pic>
      <p:pic>
        <p:nvPicPr>
          <p:cNvPr id="22" name="Picture 21"/>
          <p:cNvPicPr>
            <a:picLocks noChangeAspect="1"/>
          </p:cNvPicPr>
          <p:nvPr/>
        </p:nvPicPr>
        <p:blipFill>
          <a:blip r:embed="rId5"/>
          <a:stretch>
            <a:fillRect/>
          </a:stretch>
        </p:blipFill>
        <p:spPr>
          <a:xfrm>
            <a:off x="4875212" y="2971800"/>
            <a:ext cx="219075" cy="257175"/>
          </a:xfrm>
          <a:prstGeom prst="rect">
            <a:avLst/>
          </a:prstGeom>
        </p:spPr>
      </p:pic>
      <p:sp>
        <p:nvSpPr>
          <p:cNvPr id="23" name="TextBox 22"/>
          <p:cNvSpPr txBox="1"/>
          <p:nvPr/>
        </p:nvSpPr>
        <p:spPr>
          <a:xfrm>
            <a:off x="4649102" y="2828745"/>
            <a:ext cx="280846" cy="461665"/>
          </a:xfrm>
          <a:prstGeom prst="rect">
            <a:avLst/>
          </a:prstGeom>
          <a:noFill/>
        </p:spPr>
        <p:txBody>
          <a:bodyPr wrap="none" rtlCol="0">
            <a:spAutoFit/>
          </a:bodyPr>
          <a:lstStyle/>
          <a:p>
            <a:r>
              <a:rPr lang="en-US" dirty="0"/>
              <a:t>{</a:t>
            </a:r>
          </a:p>
        </p:txBody>
      </p:sp>
      <p:sp>
        <p:nvSpPr>
          <p:cNvPr id="24" name="TextBox 23"/>
          <p:cNvSpPr txBox="1"/>
          <p:nvPr/>
        </p:nvSpPr>
        <p:spPr>
          <a:xfrm>
            <a:off x="4986702" y="2891135"/>
            <a:ext cx="421910" cy="461665"/>
          </a:xfrm>
          <a:prstGeom prst="rect">
            <a:avLst/>
          </a:prstGeom>
          <a:noFill/>
        </p:spPr>
        <p:txBody>
          <a:bodyPr wrap="none" rtlCol="0">
            <a:spAutoFit/>
          </a:bodyPr>
          <a:lstStyle/>
          <a:p>
            <a:r>
              <a:rPr lang="en-US" dirty="0"/>
              <a:t>:3</a:t>
            </a:r>
          </a:p>
        </p:txBody>
      </p:sp>
      <p:sp>
        <p:nvSpPr>
          <p:cNvPr id="25" name="TextBox 24"/>
          <p:cNvSpPr txBox="1"/>
          <p:nvPr/>
        </p:nvSpPr>
        <p:spPr>
          <a:xfrm>
            <a:off x="4875212" y="3124200"/>
            <a:ext cx="494046" cy="461665"/>
          </a:xfrm>
          <a:prstGeom prst="rect">
            <a:avLst/>
          </a:prstGeom>
          <a:noFill/>
        </p:spPr>
        <p:txBody>
          <a:bodyPr wrap="none" rtlCol="0">
            <a:spAutoFit/>
          </a:bodyPr>
          <a:lstStyle/>
          <a:p>
            <a:r>
              <a:rPr lang="en-US" dirty="0"/>
              <a:t>…}</a:t>
            </a:r>
          </a:p>
        </p:txBody>
      </p:sp>
      <p:pic>
        <p:nvPicPr>
          <p:cNvPr id="26" name="Picture 25"/>
          <p:cNvPicPr>
            <a:picLocks noChangeAspect="1"/>
          </p:cNvPicPr>
          <p:nvPr/>
        </p:nvPicPr>
        <p:blipFill>
          <a:blip r:embed="rId6"/>
          <a:stretch>
            <a:fillRect/>
          </a:stretch>
        </p:blipFill>
        <p:spPr>
          <a:xfrm>
            <a:off x="4911724" y="3880866"/>
            <a:ext cx="238125" cy="247650"/>
          </a:xfrm>
          <a:prstGeom prst="rect">
            <a:avLst/>
          </a:prstGeom>
        </p:spPr>
      </p:pic>
      <p:sp>
        <p:nvSpPr>
          <p:cNvPr id="27" name="TextBox 26"/>
          <p:cNvSpPr txBox="1"/>
          <p:nvPr/>
        </p:nvSpPr>
        <p:spPr>
          <a:xfrm>
            <a:off x="4713390" y="3773858"/>
            <a:ext cx="271359" cy="461665"/>
          </a:xfrm>
          <a:prstGeom prst="rect">
            <a:avLst/>
          </a:prstGeom>
          <a:noFill/>
        </p:spPr>
        <p:txBody>
          <a:bodyPr wrap="square" rtlCol="0">
            <a:spAutoFit/>
          </a:bodyPr>
          <a:lstStyle/>
          <a:p>
            <a:r>
              <a:rPr lang="en-US" dirty="0"/>
              <a:t>{</a:t>
            </a:r>
          </a:p>
        </p:txBody>
      </p:sp>
      <p:sp>
        <p:nvSpPr>
          <p:cNvPr id="28" name="TextBox 27"/>
          <p:cNvSpPr txBox="1"/>
          <p:nvPr/>
        </p:nvSpPr>
        <p:spPr>
          <a:xfrm>
            <a:off x="5088740" y="3795943"/>
            <a:ext cx="421910" cy="461665"/>
          </a:xfrm>
          <a:prstGeom prst="rect">
            <a:avLst/>
          </a:prstGeom>
          <a:noFill/>
        </p:spPr>
        <p:txBody>
          <a:bodyPr wrap="none" rtlCol="0">
            <a:spAutoFit/>
          </a:bodyPr>
          <a:lstStyle/>
          <a:p>
            <a:r>
              <a:rPr lang="en-US" dirty="0"/>
              <a:t>:2</a:t>
            </a:r>
          </a:p>
        </p:txBody>
      </p:sp>
      <p:sp>
        <p:nvSpPr>
          <p:cNvPr id="29" name="TextBox 28"/>
          <p:cNvSpPr txBox="1"/>
          <p:nvPr/>
        </p:nvSpPr>
        <p:spPr>
          <a:xfrm>
            <a:off x="4894889" y="4102975"/>
            <a:ext cx="494046" cy="461665"/>
          </a:xfrm>
          <a:prstGeom prst="rect">
            <a:avLst/>
          </a:prstGeom>
          <a:noFill/>
        </p:spPr>
        <p:txBody>
          <a:bodyPr wrap="none" rtlCol="0">
            <a:spAutoFit/>
          </a:bodyPr>
          <a:lstStyle/>
          <a:p>
            <a:r>
              <a:rPr lang="en-US" dirty="0"/>
              <a:t>…}</a:t>
            </a:r>
          </a:p>
        </p:txBody>
      </p:sp>
      <p:pic>
        <p:nvPicPr>
          <p:cNvPr id="30" name="Picture 29"/>
          <p:cNvPicPr>
            <a:picLocks noChangeAspect="1"/>
          </p:cNvPicPr>
          <p:nvPr/>
        </p:nvPicPr>
        <p:blipFill>
          <a:blip r:embed="rId7"/>
          <a:stretch>
            <a:fillRect/>
          </a:stretch>
        </p:blipFill>
        <p:spPr>
          <a:xfrm>
            <a:off x="4951412" y="4867275"/>
            <a:ext cx="247650" cy="238125"/>
          </a:xfrm>
          <a:prstGeom prst="rect">
            <a:avLst/>
          </a:prstGeom>
        </p:spPr>
      </p:pic>
      <p:sp>
        <p:nvSpPr>
          <p:cNvPr id="31" name="TextBox 30"/>
          <p:cNvSpPr txBox="1"/>
          <p:nvPr/>
        </p:nvSpPr>
        <p:spPr>
          <a:xfrm>
            <a:off x="4722812" y="4719935"/>
            <a:ext cx="280846" cy="461665"/>
          </a:xfrm>
          <a:prstGeom prst="rect">
            <a:avLst/>
          </a:prstGeom>
          <a:noFill/>
        </p:spPr>
        <p:txBody>
          <a:bodyPr wrap="none" rtlCol="0">
            <a:spAutoFit/>
          </a:bodyPr>
          <a:lstStyle/>
          <a:p>
            <a:r>
              <a:rPr lang="en-US" dirty="0"/>
              <a:t>{</a:t>
            </a:r>
          </a:p>
        </p:txBody>
      </p:sp>
      <p:sp>
        <p:nvSpPr>
          <p:cNvPr id="32" name="TextBox 31"/>
          <p:cNvSpPr txBox="1"/>
          <p:nvPr/>
        </p:nvSpPr>
        <p:spPr>
          <a:xfrm>
            <a:off x="5103812" y="4728661"/>
            <a:ext cx="421910" cy="461665"/>
          </a:xfrm>
          <a:prstGeom prst="rect">
            <a:avLst/>
          </a:prstGeom>
          <a:noFill/>
        </p:spPr>
        <p:txBody>
          <a:bodyPr wrap="none" rtlCol="0">
            <a:spAutoFit/>
          </a:bodyPr>
          <a:lstStyle/>
          <a:p>
            <a:r>
              <a:rPr lang="en-US" dirty="0"/>
              <a:t>:2</a:t>
            </a:r>
          </a:p>
        </p:txBody>
      </p:sp>
      <p:sp>
        <p:nvSpPr>
          <p:cNvPr id="33" name="TextBox 32"/>
          <p:cNvSpPr txBox="1"/>
          <p:nvPr/>
        </p:nvSpPr>
        <p:spPr>
          <a:xfrm>
            <a:off x="4924193" y="5020723"/>
            <a:ext cx="494046" cy="461665"/>
          </a:xfrm>
          <a:prstGeom prst="rect">
            <a:avLst/>
          </a:prstGeom>
          <a:noFill/>
        </p:spPr>
        <p:txBody>
          <a:bodyPr wrap="none" rtlCol="0">
            <a:spAutoFit/>
          </a:bodyPr>
          <a:lstStyle/>
          <a:p>
            <a:r>
              <a:rPr lang="en-US" dirty="0"/>
              <a:t>…}</a:t>
            </a:r>
          </a:p>
        </p:txBody>
      </p:sp>
      <p:grpSp>
        <p:nvGrpSpPr>
          <p:cNvPr id="58" name="Group 57"/>
          <p:cNvGrpSpPr/>
          <p:nvPr/>
        </p:nvGrpSpPr>
        <p:grpSpPr>
          <a:xfrm>
            <a:off x="7471678" y="2578113"/>
            <a:ext cx="906903" cy="1679495"/>
            <a:chOff x="7940730" y="3000641"/>
            <a:chExt cx="906903" cy="1679495"/>
          </a:xfrm>
        </p:grpSpPr>
        <p:sp>
          <p:nvSpPr>
            <p:cNvPr id="37" name="TextBox 36"/>
            <p:cNvSpPr txBox="1"/>
            <p:nvPr/>
          </p:nvSpPr>
          <p:spPr>
            <a:xfrm>
              <a:off x="7940730" y="3000641"/>
              <a:ext cx="435653" cy="462782"/>
            </a:xfrm>
            <a:prstGeom prst="rect">
              <a:avLst/>
            </a:prstGeom>
            <a:noFill/>
          </p:spPr>
          <p:txBody>
            <a:bodyPr wrap="square" rtlCol="0">
              <a:spAutoFit/>
            </a:bodyPr>
            <a:lstStyle/>
            <a:p>
              <a:r>
                <a:rPr lang="en-US" dirty="0"/>
                <a:t>{</a:t>
              </a:r>
            </a:p>
          </p:txBody>
        </p:sp>
        <p:grpSp>
          <p:nvGrpSpPr>
            <p:cNvPr id="57" name="Group 56"/>
            <p:cNvGrpSpPr/>
            <p:nvPr/>
          </p:nvGrpSpPr>
          <p:grpSpPr>
            <a:xfrm>
              <a:off x="8115841" y="3000641"/>
              <a:ext cx="731792" cy="1679495"/>
              <a:chOff x="7504169" y="2371545"/>
              <a:chExt cx="731792" cy="1679495"/>
            </a:xfrm>
          </p:grpSpPr>
          <p:pic>
            <p:nvPicPr>
              <p:cNvPr id="36" name="Picture 35"/>
              <p:cNvPicPr>
                <a:picLocks noChangeAspect="1"/>
              </p:cNvPicPr>
              <p:nvPr/>
            </p:nvPicPr>
            <p:blipFill>
              <a:blip r:embed="rId7"/>
              <a:stretch>
                <a:fillRect/>
              </a:stretch>
            </p:blipFill>
            <p:spPr>
              <a:xfrm>
                <a:off x="7532744" y="2502634"/>
                <a:ext cx="247650" cy="238125"/>
              </a:xfrm>
              <a:prstGeom prst="rect">
                <a:avLst/>
              </a:prstGeom>
            </p:spPr>
          </p:pic>
          <p:sp>
            <p:nvSpPr>
              <p:cNvPr id="39" name="TextBox 38"/>
              <p:cNvSpPr txBox="1"/>
              <p:nvPr/>
            </p:nvSpPr>
            <p:spPr>
              <a:xfrm>
                <a:off x="7693081" y="2371545"/>
                <a:ext cx="421910" cy="461665"/>
              </a:xfrm>
              <a:prstGeom prst="rect">
                <a:avLst/>
              </a:prstGeom>
              <a:noFill/>
            </p:spPr>
            <p:txBody>
              <a:bodyPr wrap="none" rtlCol="0">
                <a:spAutoFit/>
              </a:bodyPr>
              <a:lstStyle/>
              <a:p>
                <a:r>
                  <a:rPr lang="en-US" dirty="0"/>
                  <a:t>:8</a:t>
                </a:r>
              </a:p>
            </p:txBody>
          </p:sp>
          <p:pic>
            <p:nvPicPr>
              <p:cNvPr id="40" name="Picture 39"/>
              <p:cNvPicPr>
                <a:picLocks noChangeAspect="1"/>
              </p:cNvPicPr>
              <p:nvPr/>
            </p:nvPicPr>
            <p:blipFill>
              <a:blip r:embed="rId8"/>
              <a:stretch>
                <a:fillRect/>
              </a:stretch>
            </p:blipFill>
            <p:spPr>
              <a:xfrm>
                <a:off x="7532744" y="2787714"/>
                <a:ext cx="247650" cy="228600"/>
              </a:xfrm>
              <a:prstGeom prst="rect">
                <a:avLst/>
              </a:prstGeom>
            </p:spPr>
          </p:pic>
          <p:sp>
            <p:nvSpPr>
              <p:cNvPr id="41" name="TextBox 40"/>
              <p:cNvSpPr txBox="1"/>
              <p:nvPr/>
            </p:nvSpPr>
            <p:spPr>
              <a:xfrm>
                <a:off x="7693081" y="2671181"/>
                <a:ext cx="421910" cy="461665"/>
              </a:xfrm>
              <a:prstGeom prst="rect">
                <a:avLst/>
              </a:prstGeom>
              <a:noFill/>
            </p:spPr>
            <p:txBody>
              <a:bodyPr wrap="none" rtlCol="0">
                <a:spAutoFit/>
              </a:bodyPr>
              <a:lstStyle/>
              <a:p>
                <a:r>
                  <a:rPr lang="en-US" dirty="0"/>
                  <a:t>:4</a:t>
                </a:r>
              </a:p>
            </p:txBody>
          </p:sp>
          <p:pic>
            <p:nvPicPr>
              <p:cNvPr id="42" name="Picture 41"/>
              <p:cNvPicPr>
                <a:picLocks noChangeAspect="1"/>
              </p:cNvPicPr>
              <p:nvPr/>
            </p:nvPicPr>
            <p:blipFill>
              <a:blip r:embed="rId6"/>
              <a:stretch>
                <a:fillRect/>
              </a:stretch>
            </p:blipFill>
            <p:spPr>
              <a:xfrm>
                <a:off x="7542269" y="3409950"/>
                <a:ext cx="238125" cy="247650"/>
              </a:xfrm>
              <a:prstGeom prst="rect">
                <a:avLst/>
              </a:prstGeom>
            </p:spPr>
          </p:pic>
          <p:pic>
            <p:nvPicPr>
              <p:cNvPr id="43" name="Picture 42"/>
              <p:cNvPicPr>
                <a:picLocks noChangeAspect="1"/>
              </p:cNvPicPr>
              <p:nvPr/>
            </p:nvPicPr>
            <p:blipFill>
              <a:blip r:embed="rId9"/>
              <a:stretch>
                <a:fillRect/>
              </a:stretch>
            </p:blipFill>
            <p:spPr>
              <a:xfrm>
                <a:off x="7504169" y="3133725"/>
                <a:ext cx="276225" cy="219075"/>
              </a:xfrm>
              <a:prstGeom prst="rect">
                <a:avLst/>
              </a:prstGeom>
            </p:spPr>
          </p:pic>
          <p:sp>
            <p:nvSpPr>
              <p:cNvPr id="44" name="TextBox 43"/>
              <p:cNvSpPr txBox="1"/>
              <p:nvPr/>
            </p:nvSpPr>
            <p:spPr>
              <a:xfrm>
                <a:off x="7717870" y="2960280"/>
                <a:ext cx="421910" cy="461665"/>
              </a:xfrm>
              <a:prstGeom prst="rect">
                <a:avLst/>
              </a:prstGeom>
              <a:noFill/>
            </p:spPr>
            <p:txBody>
              <a:bodyPr wrap="none" rtlCol="0">
                <a:spAutoFit/>
              </a:bodyPr>
              <a:lstStyle/>
              <a:p>
                <a:r>
                  <a:rPr lang="en-US" dirty="0"/>
                  <a:t>:5</a:t>
                </a:r>
              </a:p>
            </p:txBody>
          </p:sp>
          <p:sp>
            <p:nvSpPr>
              <p:cNvPr id="45" name="TextBox 44"/>
              <p:cNvSpPr txBox="1"/>
              <p:nvPr/>
            </p:nvSpPr>
            <p:spPr>
              <a:xfrm>
                <a:off x="7717870" y="3301393"/>
                <a:ext cx="421910" cy="461665"/>
              </a:xfrm>
              <a:prstGeom prst="rect">
                <a:avLst/>
              </a:prstGeom>
              <a:noFill/>
            </p:spPr>
            <p:txBody>
              <a:bodyPr wrap="none" rtlCol="0">
                <a:spAutoFit/>
              </a:bodyPr>
              <a:lstStyle/>
              <a:p>
                <a:r>
                  <a:rPr lang="en-US" dirty="0"/>
                  <a:t>:4</a:t>
                </a:r>
              </a:p>
            </p:txBody>
          </p:sp>
          <p:pic>
            <p:nvPicPr>
              <p:cNvPr id="46" name="Picture 45"/>
              <p:cNvPicPr>
                <a:picLocks noChangeAspect="1"/>
              </p:cNvPicPr>
              <p:nvPr/>
            </p:nvPicPr>
            <p:blipFill>
              <a:blip r:embed="rId10"/>
              <a:stretch>
                <a:fillRect/>
              </a:stretch>
            </p:blipFill>
            <p:spPr>
              <a:xfrm>
                <a:off x="7532744" y="3733904"/>
                <a:ext cx="257175" cy="180975"/>
              </a:xfrm>
              <a:prstGeom prst="rect">
                <a:avLst/>
              </a:prstGeom>
            </p:spPr>
          </p:pic>
          <p:sp>
            <p:nvSpPr>
              <p:cNvPr id="47" name="TextBox 46"/>
              <p:cNvSpPr txBox="1"/>
              <p:nvPr/>
            </p:nvSpPr>
            <p:spPr>
              <a:xfrm>
                <a:off x="7717870" y="3589375"/>
                <a:ext cx="518091" cy="461665"/>
              </a:xfrm>
              <a:prstGeom prst="rect">
                <a:avLst/>
              </a:prstGeom>
              <a:noFill/>
            </p:spPr>
            <p:txBody>
              <a:bodyPr wrap="none" rtlCol="0">
                <a:spAutoFit/>
              </a:bodyPr>
              <a:lstStyle/>
              <a:p>
                <a:r>
                  <a:rPr lang="en-US" dirty="0"/>
                  <a:t>:3}</a:t>
                </a:r>
              </a:p>
            </p:txBody>
          </p:sp>
        </p:grpSp>
      </p:grpSp>
      <p:cxnSp>
        <p:nvCxnSpPr>
          <p:cNvPr id="54" name="Straight Arrow Connector 53"/>
          <p:cNvCxnSpPr>
            <a:stCxn id="19" idx="3"/>
          </p:cNvCxnSpPr>
          <p:nvPr/>
        </p:nvCxnSpPr>
        <p:spPr>
          <a:xfrm>
            <a:off x="5408612" y="2059633"/>
            <a:ext cx="2000052" cy="1250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5426012" y="3222882"/>
            <a:ext cx="2020877" cy="174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5465366" y="3486678"/>
            <a:ext cx="1966958" cy="758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5637212" y="3616518"/>
            <a:ext cx="1809677" cy="1488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69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p:bldP spid="17" grpId="0"/>
      <p:bldP spid="19" grpId="0"/>
      <p:bldP spid="20" grpId="0"/>
      <p:bldP spid="23" grpId="0"/>
      <p:bldP spid="24" grpId="0"/>
      <p:bldP spid="25" grpId="0"/>
      <p:bldP spid="27" grpId="0"/>
      <p:bldP spid="28" grpId="0"/>
      <p:bldP spid="29" grpId="0"/>
      <p:bldP spid="31" grpId="0"/>
      <p:bldP spid="32"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What to Expect from this </a:t>
            </a:r>
            <a:r>
              <a:rPr lang="vi-VN" b="1" dirty="0" smtClean="0">
                <a:solidFill>
                  <a:schemeClr val="tx2"/>
                </a:solidFill>
                <a:latin typeface="Calibri" charset="0"/>
                <a:ea typeface="Calibri" charset="0"/>
                <a:cs typeface="Calibri" charset="0"/>
              </a:rPr>
              <a:t>talk</a:t>
            </a:r>
            <a:endParaRPr lang="en-US" b="1" dirty="0">
              <a:solidFill>
                <a:schemeClr val="tx2"/>
              </a:solidFill>
              <a:latin typeface="Calibri" charset="0"/>
              <a:ea typeface="Calibri" charset="0"/>
              <a:cs typeface="Calibri" charset="0"/>
            </a:endParaRPr>
          </a:p>
        </p:txBody>
      </p:sp>
      <p:sp>
        <p:nvSpPr>
          <p:cNvPr id="3" name="Content Placeholder 2"/>
          <p:cNvSpPr>
            <a:spLocks noGrp="1"/>
          </p:cNvSpPr>
          <p:nvPr>
            <p:ph idx="1"/>
          </p:nvPr>
        </p:nvSpPr>
        <p:spPr/>
        <p:txBody>
          <a:bodyPr/>
          <a:lstStyle/>
          <a:p>
            <a:r>
              <a:rPr lang="en-US" dirty="0"/>
              <a:t>Introduction </a:t>
            </a:r>
            <a:r>
              <a:rPr lang="en-US" dirty="0" smtClean="0"/>
              <a:t>to Big Data </a:t>
            </a:r>
          </a:p>
          <a:p>
            <a:r>
              <a:rPr lang="en-US" dirty="0" smtClean="0"/>
              <a:t>Introduction to Apache </a:t>
            </a:r>
            <a:r>
              <a:rPr lang="en-US" dirty="0"/>
              <a:t>Spark</a:t>
            </a:r>
          </a:p>
          <a:p>
            <a:r>
              <a:rPr lang="en-US" dirty="0" smtClean="0"/>
              <a:t>How to process Big Data using </a:t>
            </a:r>
            <a:r>
              <a:rPr lang="vi-VN" dirty="0" smtClean="0">
                <a:latin typeface="Calibri" charset="0"/>
                <a:ea typeface="Calibri" charset="0"/>
                <a:cs typeface="Calibri" charset="0"/>
              </a:rPr>
              <a:t>Py</a:t>
            </a:r>
            <a:r>
              <a:rPr lang="en-US" dirty="0" smtClean="0"/>
              <a:t>Spark</a:t>
            </a:r>
          </a:p>
          <a:p>
            <a:endParaRPr lang="en-US" dirty="0"/>
          </a:p>
          <a:p>
            <a:endParaRPr lang="en-US" dirty="0"/>
          </a:p>
        </p:txBody>
      </p:sp>
    </p:spTree>
    <p:extLst>
      <p:ext uri="{BB962C8B-B14F-4D97-AF65-F5344CB8AC3E}">
        <p14:creationId xmlns:p14="http://schemas.microsoft.com/office/powerpoint/2010/main" val="17926773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latin typeface="Calibri" charset="0"/>
                <a:ea typeface="Calibri" charset="0"/>
                <a:cs typeface="Calibri" charset="0"/>
              </a:rPr>
              <a:t>Traditional approach (photo taken from Edureka)</a:t>
            </a:r>
            <a:endParaRPr lang="en-US" dirty="0">
              <a:latin typeface="Calibri" charset="0"/>
              <a:ea typeface="Calibri" charset="0"/>
              <a:cs typeface="Calibri" charset="0"/>
            </a:endParaRPr>
          </a:p>
        </p:txBody>
      </p:sp>
      <p:pic>
        <p:nvPicPr>
          <p:cNvPr id="5" name="Picture 4"/>
          <p:cNvPicPr>
            <a:picLocks noChangeAspect="1"/>
          </p:cNvPicPr>
          <p:nvPr/>
        </p:nvPicPr>
        <p:blipFill>
          <a:blip r:embed="rId3"/>
          <a:stretch>
            <a:fillRect/>
          </a:stretch>
        </p:blipFill>
        <p:spPr>
          <a:xfrm>
            <a:off x="303211" y="1295400"/>
            <a:ext cx="11554047" cy="4343400"/>
          </a:xfrm>
          <a:prstGeom prst="rect">
            <a:avLst/>
          </a:prstGeom>
        </p:spPr>
      </p:pic>
    </p:spTree>
    <p:extLst>
      <p:ext uri="{BB962C8B-B14F-4D97-AF65-F5344CB8AC3E}">
        <p14:creationId xmlns:p14="http://schemas.microsoft.com/office/powerpoint/2010/main" val="13073287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latin typeface="Calibri" charset="0"/>
                <a:ea typeface="Calibri" charset="0"/>
                <a:cs typeface="Calibri" charset="0"/>
              </a:rPr>
              <a:t>MapReduce mechanism </a:t>
            </a:r>
            <a:r>
              <a:rPr lang="vi-VN" dirty="0">
                <a:latin typeface="Calibri" charset="0"/>
                <a:ea typeface="Calibri" charset="0"/>
                <a:cs typeface="Calibri" charset="0"/>
              </a:rPr>
              <a:t>(photo taken from Edureka)</a:t>
            </a:r>
            <a:endParaRPr lang="en-US" dirty="0">
              <a:latin typeface="Calibri" charset="0"/>
              <a:ea typeface="Calibri" charset="0"/>
              <a:cs typeface="Calibri" charset="0"/>
            </a:endParaRPr>
          </a:p>
        </p:txBody>
      </p:sp>
      <p:pic>
        <p:nvPicPr>
          <p:cNvPr id="4" name="Picture 3"/>
          <p:cNvPicPr>
            <a:picLocks noChangeAspect="1"/>
          </p:cNvPicPr>
          <p:nvPr/>
        </p:nvPicPr>
        <p:blipFill>
          <a:blip r:embed="rId3"/>
          <a:stretch>
            <a:fillRect/>
          </a:stretch>
        </p:blipFill>
        <p:spPr>
          <a:xfrm>
            <a:off x="0" y="1447800"/>
            <a:ext cx="12052884" cy="4495800"/>
          </a:xfrm>
          <a:prstGeom prst="rect">
            <a:avLst/>
          </a:prstGeom>
        </p:spPr>
      </p:pic>
    </p:spTree>
    <p:extLst>
      <p:ext uri="{BB962C8B-B14F-4D97-AF65-F5344CB8AC3E}">
        <p14:creationId xmlns:p14="http://schemas.microsoft.com/office/powerpoint/2010/main" val="7587606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0" y="312790"/>
            <a:ext cx="10969943" cy="985720"/>
          </a:xfrm>
        </p:spPr>
        <p:txBody>
          <a:bodyPr>
            <a:normAutofit fontScale="90000"/>
          </a:bodyPr>
          <a:lstStyle/>
          <a:p>
            <a:r>
              <a:rPr lang="en-US" b="1" dirty="0" err="1">
                <a:solidFill>
                  <a:schemeClr val="accent1"/>
                </a:solidFill>
              </a:rPr>
              <a:t>MapReduce</a:t>
            </a:r>
            <a:r>
              <a:rPr lang="en-US" b="1" dirty="0">
                <a:solidFill>
                  <a:schemeClr val="accent1"/>
                </a:solidFill>
              </a:rPr>
              <a:t>: Simple Programming for Big </a:t>
            </a:r>
            <a:r>
              <a:rPr lang="en-US" b="1" dirty="0" smtClean="0">
                <a:solidFill>
                  <a:schemeClr val="accent1"/>
                </a:solidFill>
              </a:rPr>
              <a:t>Data </a:t>
            </a:r>
            <a:r>
              <a:rPr lang="en-US" dirty="0" smtClean="0"/>
              <a:t/>
            </a:r>
            <a:br>
              <a:rPr lang="en-US" dirty="0" smtClean="0"/>
            </a:br>
            <a:r>
              <a:rPr lang="en-US" sz="2200" dirty="0" smtClean="0"/>
              <a:t>Based </a:t>
            </a:r>
            <a:r>
              <a:rPr lang="en-US" sz="2200" dirty="0"/>
              <a:t>on Google’s MR paper (2004)</a:t>
            </a:r>
            <a:r>
              <a:rPr lang="en-US" dirty="0"/>
              <a:t/>
            </a:r>
            <a:br>
              <a:rPr lang="en-US" dirty="0"/>
            </a:br>
            <a:endParaRPr lang="en-US" dirty="0"/>
          </a:p>
        </p:txBody>
      </p:sp>
      <p:sp>
        <p:nvSpPr>
          <p:cNvPr id="3" name="Content Placeholder 2"/>
          <p:cNvSpPr>
            <a:spLocks noGrp="1"/>
          </p:cNvSpPr>
          <p:nvPr>
            <p:ph idx="1"/>
          </p:nvPr>
        </p:nvSpPr>
        <p:spPr>
          <a:xfrm>
            <a:off x="227012" y="1143000"/>
            <a:ext cx="12192000" cy="5931159"/>
          </a:xfrm>
        </p:spPr>
        <p:txBody>
          <a:bodyPr>
            <a:normAutofit fontScale="92500" lnSpcReduction="20000"/>
          </a:bodyPr>
          <a:lstStyle/>
          <a:p>
            <a:r>
              <a:rPr lang="en-US" sz="3500" dirty="0" err="1" smtClean="0"/>
              <a:t>MapReduce</a:t>
            </a:r>
            <a:r>
              <a:rPr lang="en-US" sz="3500" dirty="0" smtClean="0"/>
              <a:t>: simple </a:t>
            </a:r>
            <a:r>
              <a:rPr lang="en-US" sz="3500" dirty="0"/>
              <a:t>programming paradigm for the Hadoop ecosystem</a:t>
            </a:r>
          </a:p>
          <a:p>
            <a:r>
              <a:rPr lang="en-US" sz="3500" dirty="0"/>
              <a:t>Traditional parallel programming requires expertise of different computing/systems concepts</a:t>
            </a:r>
          </a:p>
          <a:p>
            <a:pPr lvl="1"/>
            <a:r>
              <a:rPr lang="en-US" sz="3500" dirty="0"/>
              <a:t>examples: multithreads, synchronization mechanisms (locks, semaphores, and monitors )</a:t>
            </a:r>
          </a:p>
          <a:p>
            <a:pPr lvl="1"/>
            <a:r>
              <a:rPr lang="en-US" sz="3500" dirty="0"/>
              <a:t>incorrect use: can crash your program, get incorrect results, or severely impact performance</a:t>
            </a:r>
          </a:p>
          <a:p>
            <a:pPr lvl="1"/>
            <a:r>
              <a:rPr lang="vi-VN" sz="3500" b="1" dirty="0" smtClean="0">
                <a:latin typeface="Calibri" charset="0"/>
                <a:ea typeface="Calibri" charset="0"/>
                <a:cs typeface="Calibri" charset="0"/>
              </a:rPr>
              <a:t>NOT</a:t>
            </a:r>
            <a:r>
              <a:rPr lang="en-US" sz="3500" dirty="0" smtClean="0"/>
              <a:t> </a:t>
            </a:r>
            <a:r>
              <a:rPr lang="en-US" sz="3500" dirty="0"/>
              <a:t>fault tolerant to hardware failure</a:t>
            </a:r>
          </a:p>
          <a:p>
            <a:r>
              <a:rPr lang="en-US" sz="3500" dirty="0" err="1" smtClean="0"/>
              <a:t>MapReduce</a:t>
            </a:r>
            <a:r>
              <a:rPr lang="en-US" sz="3500" dirty="0" smtClean="0"/>
              <a:t> </a:t>
            </a:r>
            <a:r>
              <a:rPr lang="vi-VN" sz="3500" dirty="0" smtClean="0">
                <a:latin typeface="Calibri" charset="0"/>
                <a:ea typeface="Calibri" charset="0"/>
                <a:cs typeface="Calibri" charset="0"/>
              </a:rPr>
              <a:t>Proramming</a:t>
            </a:r>
            <a:r>
              <a:rPr lang="en-US" sz="3500" dirty="0" smtClean="0"/>
              <a:t>: greatly </a:t>
            </a:r>
            <a:r>
              <a:rPr lang="en-US" sz="3500" dirty="0"/>
              <a:t>simplifies running code in parallel</a:t>
            </a:r>
          </a:p>
          <a:p>
            <a:pPr lvl="1"/>
            <a:r>
              <a:rPr lang="en-US" sz="3500" dirty="0" smtClean="0"/>
              <a:t>don't </a:t>
            </a:r>
            <a:r>
              <a:rPr lang="en-US" sz="3500" dirty="0"/>
              <a:t>have to deal with any of above issues </a:t>
            </a:r>
          </a:p>
          <a:p>
            <a:pPr lvl="1"/>
            <a:r>
              <a:rPr lang="en-US" sz="3500" dirty="0"/>
              <a:t>only need to create, map and reduce functions</a:t>
            </a:r>
          </a:p>
          <a:p>
            <a:endParaRPr lang="en-US" dirty="0"/>
          </a:p>
        </p:txBody>
      </p:sp>
    </p:spTree>
    <p:extLst>
      <p:ext uri="{BB962C8B-B14F-4D97-AF65-F5344CB8AC3E}">
        <p14:creationId xmlns:p14="http://schemas.microsoft.com/office/powerpoint/2010/main" val="222556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Simple illustrative Paradigm</a:t>
            </a:r>
          </a:p>
        </p:txBody>
      </p:sp>
      <p:graphicFrame>
        <p:nvGraphicFramePr>
          <p:cNvPr id="4" name="Table 3"/>
          <p:cNvGraphicFramePr>
            <a:graphicFrameLocks noGrp="1"/>
          </p:cNvGraphicFramePr>
          <p:nvPr>
            <p:extLst>
              <p:ext uri="{D42A27DB-BD31-4B8C-83A1-F6EECF244321}">
                <p14:modId xmlns:p14="http://schemas.microsoft.com/office/powerpoint/2010/main" val="470385976"/>
              </p:ext>
            </p:extLst>
          </p:nvPr>
        </p:nvGraphicFramePr>
        <p:xfrm>
          <a:off x="760412" y="985720"/>
          <a:ext cx="10818972" cy="3952586"/>
        </p:xfrm>
        <a:graphic>
          <a:graphicData uri="http://schemas.openxmlformats.org/drawingml/2006/table">
            <a:tbl>
              <a:tblPr firstRow="1" bandRow="1">
                <a:tableStyleId>{5C22544A-7EE6-4342-B048-85BDC9FD1C3A}</a:tableStyleId>
              </a:tblPr>
              <a:tblGrid>
                <a:gridCol w="5409486"/>
                <a:gridCol w="5409486"/>
              </a:tblGrid>
              <a:tr h="3952586">
                <a:tc>
                  <a:txBody>
                    <a:bodyPr/>
                    <a:lstStyle/>
                    <a:p>
                      <a:pPr marL="0" indent="0">
                        <a:buNone/>
                      </a:pPr>
                      <a:r>
                        <a:rPr lang="en-US" sz="2800" dirty="0" smtClean="0"/>
                        <a:t>Apply function </a:t>
                      </a:r>
                      <a:r>
                        <a:rPr lang="en-US" sz="2800" dirty="0" smtClean="0">
                          <a:solidFill>
                            <a:schemeClr val="tx1"/>
                          </a:solidFill>
                        </a:rPr>
                        <a:t>Map:</a:t>
                      </a:r>
                    </a:p>
                    <a:p>
                      <a:pPr marL="0" indent="0">
                        <a:buNone/>
                      </a:pPr>
                      <a:r>
                        <a:rPr lang="en-US" sz="2800" b="0" dirty="0" smtClean="0">
                          <a:solidFill>
                            <a:schemeClr val="tx1"/>
                          </a:solidFill>
                        </a:rPr>
                        <a:t>Apply</a:t>
                      </a:r>
                      <a:r>
                        <a:rPr lang="en-US" sz="2800" b="0" baseline="0" dirty="0" smtClean="0">
                          <a:solidFill>
                            <a:schemeClr val="tx1"/>
                          </a:solidFill>
                        </a:rPr>
                        <a:t> a function to all the elements of List </a:t>
                      </a:r>
                    </a:p>
                    <a:p>
                      <a:pPr marL="0" indent="0" algn="ctr">
                        <a:buNone/>
                      </a:pPr>
                      <a:endParaRPr lang="en-US" sz="2800" b="0" baseline="0" dirty="0" smtClean="0">
                        <a:solidFill>
                          <a:schemeClr val="tx1"/>
                        </a:solidFill>
                      </a:endParaRPr>
                    </a:p>
                    <a:p>
                      <a:pPr marL="0" indent="0" algn="l">
                        <a:buNone/>
                      </a:pPr>
                      <a:r>
                        <a:rPr lang="en-US" sz="2800" b="0" baseline="0" dirty="0" smtClean="0">
                          <a:solidFill>
                            <a:schemeClr val="tx1"/>
                          </a:solidFill>
                        </a:rPr>
                        <a:t>list1=[1,2,3,4,5];</a:t>
                      </a:r>
                    </a:p>
                    <a:p>
                      <a:pPr marL="0" indent="0" algn="l">
                        <a:buNone/>
                      </a:pPr>
                      <a:r>
                        <a:rPr lang="en-US" sz="2800" b="0" baseline="0" dirty="0" smtClean="0">
                          <a:solidFill>
                            <a:schemeClr val="tx1"/>
                          </a:solidFill>
                        </a:rPr>
                        <a:t>square x = x * x </a:t>
                      </a:r>
                    </a:p>
                    <a:p>
                      <a:pPr marL="0" indent="0" algn="l">
                        <a:buNone/>
                      </a:pPr>
                      <a:r>
                        <a:rPr lang="en-US" sz="2800" b="0" baseline="0" dirty="0" smtClean="0">
                          <a:solidFill>
                            <a:schemeClr val="tx1"/>
                          </a:solidFill>
                        </a:rPr>
                        <a:t>list2=Map square(list1) </a:t>
                      </a:r>
                    </a:p>
                    <a:p>
                      <a:pPr marL="0" indent="0" algn="l">
                        <a:buNone/>
                      </a:pPr>
                      <a:r>
                        <a:rPr lang="en-US" sz="2800" b="0" baseline="0" dirty="0" smtClean="0">
                          <a:solidFill>
                            <a:schemeClr val="tx1"/>
                          </a:solidFill>
                        </a:rPr>
                        <a:t>print list2 </a:t>
                      </a:r>
                    </a:p>
                    <a:p>
                      <a:pPr marL="0" indent="0" algn="l">
                        <a:buNone/>
                      </a:pPr>
                      <a:r>
                        <a:rPr lang="en-US" sz="2800" b="0" baseline="0" dirty="0" smtClean="0">
                          <a:solidFill>
                            <a:schemeClr val="tx1"/>
                          </a:solidFill>
                        </a:rPr>
                        <a:t>-&gt; [1,4,9,16,25]</a:t>
                      </a:r>
                      <a:endParaRPr lang="en-US" sz="28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r>
                        <a:rPr lang="en-US" sz="2800" dirty="0" smtClean="0">
                          <a:solidFill>
                            <a:schemeClr val="tx1"/>
                          </a:solidFill>
                        </a:rPr>
                        <a:t>                          Reduce:</a:t>
                      </a:r>
                    </a:p>
                    <a:p>
                      <a:pPr marL="0" indent="0" algn="l">
                        <a:buNone/>
                      </a:pPr>
                      <a:r>
                        <a:rPr lang="en-US" sz="2800" b="0" dirty="0" smtClean="0">
                          <a:solidFill>
                            <a:schemeClr val="tx1"/>
                          </a:solidFill>
                        </a:rPr>
                        <a:t>Combine all the elements of list for a summary</a:t>
                      </a:r>
                    </a:p>
                    <a:p>
                      <a:pPr marL="0" indent="0" algn="l">
                        <a:buNone/>
                      </a:pPr>
                      <a:endParaRPr lang="en-US" sz="2800" b="0" dirty="0" smtClean="0">
                        <a:solidFill>
                          <a:schemeClr val="tx1"/>
                        </a:solidFill>
                      </a:endParaRPr>
                    </a:p>
                    <a:p>
                      <a:pPr marL="0" indent="0" algn="l">
                        <a:buNone/>
                      </a:pPr>
                      <a:r>
                        <a:rPr lang="en-US" sz="2800" b="0" baseline="0" dirty="0" smtClean="0">
                          <a:solidFill>
                            <a:schemeClr val="tx1"/>
                          </a:solidFill>
                        </a:rPr>
                        <a:t>list1 = [1,2,3,4,5];</a:t>
                      </a:r>
                    </a:p>
                    <a:p>
                      <a:pPr marL="0" indent="0" algn="l">
                        <a:buNone/>
                      </a:pPr>
                      <a:r>
                        <a:rPr lang="en-US" sz="2800" b="0" baseline="0" dirty="0" smtClean="0">
                          <a:solidFill>
                            <a:schemeClr val="tx1"/>
                          </a:solidFill>
                        </a:rPr>
                        <a:t>A = reduce (+) list1</a:t>
                      </a:r>
                    </a:p>
                    <a:p>
                      <a:pPr marL="0" indent="0" algn="l">
                        <a:buNone/>
                      </a:pPr>
                      <a:r>
                        <a:rPr lang="en-US" sz="2800" b="0" baseline="0" dirty="0" smtClean="0">
                          <a:solidFill>
                            <a:schemeClr val="tx1"/>
                          </a:solidFill>
                        </a:rPr>
                        <a:t>Print A</a:t>
                      </a:r>
                    </a:p>
                    <a:p>
                      <a:pPr marL="0" indent="0" algn="l">
                        <a:buNone/>
                      </a:pPr>
                      <a:r>
                        <a:rPr lang="en-US" sz="2800" b="0" baseline="0" dirty="0" smtClean="0">
                          <a:solidFill>
                            <a:schemeClr val="tx1"/>
                          </a:solidFill>
                        </a:rPr>
                        <a:t>-&gt; 15</a:t>
                      </a:r>
                    </a:p>
                    <a:p>
                      <a:endParaRPr lang="en-US" sz="2800" b="0" dirty="0" smtClean="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bl>
          </a:graphicData>
        </a:graphic>
      </p:graphicFrame>
      <p:sp>
        <p:nvSpPr>
          <p:cNvPr id="5" name="Rectangle 4"/>
          <p:cNvSpPr/>
          <p:nvPr/>
        </p:nvSpPr>
        <p:spPr>
          <a:xfrm>
            <a:off x="2411491" y="5238743"/>
            <a:ext cx="1209996" cy="640346"/>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Input</a:t>
            </a:r>
            <a:endParaRPr lang="en-US" dirty="0">
              <a:solidFill>
                <a:schemeClr val="tx1"/>
              </a:solidFill>
            </a:endParaRPr>
          </a:p>
        </p:txBody>
      </p:sp>
      <p:sp>
        <p:nvSpPr>
          <p:cNvPr id="6" name="Rectangle 5"/>
          <p:cNvSpPr/>
          <p:nvPr/>
        </p:nvSpPr>
        <p:spPr>
          <a:xfrm>
            <a:off x="8238640" y="5259228"/>
            <a:ext cx="1248189" cy="6555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Output</a:t>
            </a:r>
            <a:endParaRPr lang="en-US" dirty="0">
              <a:solidFill>
                <a:schemeClr val="tx1"/>
              </a:solidFill>
            </a:endParaRPr>
          </a:p>
        </p:txBody>
      </p:sp>
      <p:sp>
        <p:nvSpPr>
          <p:cNvPr id="7" name="Rounded Rectangle 6"/>
          <p:cNvSpPr/>
          <p:nvPr/>
        </p:nvSpPr>
        <p:spPr>
          <a:xfrm>
            <a:off x="4368505" y="5259228"/>
            <a:ext cx="1316427" cy="638430"/>
          </a:xfrm>
          <a:prstGeom prst="round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Map</a:t>
            </a:r>
            <a:endParaRPr lang="en-US" dirty="0">
              <a:solidFill>
                <a:schemeClr val="tx1"/>
              </a:solidFill>
            </a:endParaRPr>
          </a:p>
        </p:txBody>
      </p:sp>
      <p:sp>
        <p:nvSpPr>
          <p:cNvPr id="8" name="Rounded Rectangle 7"/>
          <p:cNvSpPr/>
          <p:nvPr/>
        </p:nvSpPr>
        <p:spPr>
          <a:xfrm>
            <a:off x="6443977" y="5242158"/>
            <a:ext cx="1194847" cy="655500"/>
          </a:xfrm>
          <a:prstGeom prst="round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Reduce</a:t>
            </a:r>
            <a:endParaRPr lang="en-US" dirty="0">
              <a:solidFill>
                <a:schemeClr val="tx1"/>
              </a:solidFill>
            </a:endParaRPr>
          </a:p>
        </p:txBody>
      </p:sp>
      <p:cxnSp>
        <p:nvCxnSpPr>
          <p:cNvPr id="9" name="Straight Arrow Connector 8"/>
          <p:cNvCxnSpPr>
            <a:endCxn id="9" idx="1"/>
          </p:cNvCxnSpPr>
          <p:nvPr/>
        </p:nvCxnSpPr>
        <p:spPr>
          <a:xfrm>
            <a:off x="3650197" y="5569908"/>
            <a:ext cx="689598" cy="341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10" idx="1"/>
          </p:cNvCxnSpPr>
          <p:nvPr/>
        </p:nvCxnSpPr>
        <p:spPr>
          <a:xfrm>
            <a:off x="5713412" y="5576735"/>
            <a:ext cx="730565" cy="0"/>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7638824" y="5569908"/>
            <a:ext cx="596200" cy="3414"/>
          </a:xfrm>
          <a:prstGeom prst="straightConnector1">
            <a:avLst/>
          </a:prstGeom>
          <a:ln>
            <a:solidFill>
              <a:schemeClr val="accent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92333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smtClean="0">
                <a:solidFill>
                  <a:schemeClr val="tx2"/>
                </a:solidFill>
                <a:latin typeface="Calibri" charset="0"/>
                <a:ea typeface="Calibri" charset="0"/>
                <a:cs typeface="Calibri" charset="0"/>
              </a:rPr>
              <a:t>Back to the counting problem</a:t>
            </a:r>
            <a:r>
              <a:rPr lang="en-US" b="1" dirty="0" smtClean="0">
                <a:solidFill>
                  <a:schemeClr val="tx2"/>
                </a:solidFill>
                <a:latin typeface="Calibri" charset="0"/>
                <a:ea typeface="Calibri" charset="0"/>
                <a:cs typeface="Calibri" charset="0"/>
              </a:rPr>
              <a:t>?</a:t>
            </a:r>
            <a:endParaRPr lang="en-US" b="1" dirty="0">
              <a:solidFill>
                <a:schemeClr val="tx2"/>
              </a:solidFill>
              <a:latin typeface="Calibri" charset="0"/>
              <a:ea typeface="Calibri" charset="0"/>
              <a:cs typeface="Calibri" charset="0"/>
            </a:endParaRPr>
          </a:p>
        </p:txBody>
      </p:sp>
      <p:pic>
        <p:nvPicPr>
          <p:cNvPr id="4" name="Content Placeholder 3"/>
          <p:cNvPicPr>
            <a:picLocks noGrp="1" noChangeAspect="1"/>
          </p:cNvPicPr>
          <p:nvPr>
            <p:ph idx="1"/>
          </p:nvPr>
        </p:nvPicPr>
        <p:blipFill>
          <a:blip r:embed="rId3"/>
          <a:stretch>
            <a:fillRect/>
          </a:stretch>
        </p:blipFill>
        <p:spPr>
          <a:xfrm>
            <a:off x="912812" y="1719695"/>
            <a:ext cx="1551264" cy="3842905"/>
          </a:xfrm>
          <a:prstGeom prst="rect">
            <a:avLst/>
          </a:prstGeom>
        </p:spPr>
      </p:pic>
      <p:cxnSp>
        <p:nvCxnSpPr>
          <p:cNvPr id="6" name="Straight Connector 5"/>
          <p:cNvCxnSpPr/>
          <p:nvPr/>
        </p:nvCxnSpPr>
        <p:spPr>
          <a:xfrm>
            <a:off x="684212" y="2667000"/>
            <a:ext cx="2057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4212" y="3657600"/>
            <a:ext cx="2057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84212" y="4495800"/>
            <a:ext cx="20574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Arrow: Right 10"/>
          <p:cNvSpPr/>
          <p:nvPr/>
        </p:nvSpPr>
        <p:spPr>
          <a:xfrm>
            <a:off x="3275012" y="195376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p:cNvSpPr/>
          <p:nvPr/>
        </p:nvSpPr>
        <p:spPr>
          <a:xfrm>
            <a:off x="3275012" y="29718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p:cNvSpPr/>
          <p:nvPr/>
        </p:nvSpPr>
        <p:spPr>
          <a:xfrm>
            <a:off x="3287204" y="38862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p:cNvSpPr/>
          <p:nvPr/>
        </p:nvSpPr>
        <p:spPr>
          <a:xfrm>
            <a:off x="3287204" y="477316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673015" y="1495253"/>
            <a:ext cx="349776" cy="461665"/>
          </a:xfrm>
          <a:prstGeom prst="rect">
            <a:avLst/>
          </a:prstGeom>
          <a:noFill/>
        </p:spPr>
        <p:txBody>
          <a:bodyPr wrap="none" rtlCol="0">
            <a:spAutoFit/>
          </a:bodyPr>
          <a:lstStyle/>
          <a:p>
            <a:r>
              <a:rPr lang="en-US" dirty="0"/>
              <a:t>{ </a:t>
            </a:r>
          </a:p>
        </p:txBody>
      </p:sp>
      <p:sp>
        <p:nvSpPr>
          <p:cNvPr id="17" name="TextBox 16"/>
          <p:cNvSpPr txBox="1"/>
          <p:nvPr/>
        </p:nvSpPr>
        <p:spPr>
          <a:xfrm>
            <a:off x="4986702" y="1519535"/>
            <a:ext cx="421910" cy="461665"/>
          </a:xfrm>
          <a:prstGeom prst="rect">
            <a:avLst/>
          </a:prstGeom>
          <a:noFill/>
        </p:spPr>
        <p:txBody>
          <a:bodyPr wrap="none" rtlCol="0">
            <a:spAutoFit/>
          </a:bodyPr>
          <a:lstStyle/>
          <a:p>
            <a:r>
              <a:rPr lang="en-US" dirty="0"/>
              <a:t>:2</a:t>
            </a:r>
          </a:p>
        </p:txBody>
      </p:sp>
      <p:pic>
        <p:nvPicPr>
          <p:cNvPr id="18" name="Picture 17"/>
          <p:cNvPicPr>
            <a:picLocks noChangeAspect="1"/>
          </p:cNvPicPr>
          <p:nvPr/>
        </p:nvPicPr>
        <p:blipFill>
          <a:blip r:embed="rId4"/>
          <a:stretch>
            <a:fillRect/>
          </a:stretch>
        </p:blipFill>
        <p:spPr>
          <a:xfrm>
            <a:off x="4875212" y="1990725"/>
            <a:ext cx="266700" cy="219075"/>
          </a:xfrm>
          <a:prstGeom prst="rect">
            <a:avLst/>
          </a:prstGeom>
        </p:spPr>
      </p:pic>
      <p:sp>
        <p:nvSpPr>
          <p:cNvPr id="19" name="TextBox 18"/>
          <p:cNvSpPr txBox="1"/>
          <p:nvPr/>
        </p:nvSpPr>
        <p:spPr>
          <a:xfrm>
            <a:off x="4986702" y="1828800"/>
            <a:ext cx="421910" cy="461665"/>
          </a:xfrm>
          <a:prstGeom prst="rect">
            <a:avLst/>
          </a:prstGeom>
          <a:noFill/>
        </p:spPr>
        <p:txBody>
          <a:bodyPr wrap="none" rtlCol="0">
            <a:spAutoFit/>
          </a:bodyPr>
          <a:lstStyle/>
          <a:p>
            <a:r>
              <a:rPr lang="en-US" dirty="0"/>
              <a:t>:2</a:t>
            </a:r>
          </a:p>
        </p:txBody>
      </p:sp>
      <p:sp>
        <p:nvSpPr>
          <p:cNvPr id="20" name="TextBox 19"/>
          <p:cNvSpPr txBox="1"/>
          <p:nvPr/>
        </p:nvSpPr>
        <p:spPr>
          <a:xfrm>
            <a:off x="4875212" y="2057400"/>
            <a:ext cx="494046" cy="461665"/>
          </a:xfrm>
          <a:prstGeom prst="rect">
            <a:avLst/>
          </a:prstGeom>
          <a:noFill/>
        </p:spPr>
        <p:txBody>
          <a:bodyPr wrap="none" rtlCol="0">
            <a:spAutoFit/>
          </a:bodyPr>
          <a:lstStyle/>
          <a:p>
            <a:r>
              <a:rPr lang="en-US" dirty="0"/>
              <a:t>…}</a:t>
            </a:r>
          </a:p>
        </p:txBody>
      </p:sp>
      <p:pic>
        <p:nvPicPr>
          <p:cNvPr id="21" name="Picture 20"/>
          <p:cNvPicPr>
            <a:picLocks noChangeAspect="1"/>
          </p:cNvPicPr>
          <p:nvPr/>
        </p:nvPicPr>
        <p:blipFill>
          <a:blip r:embed="rId5"/>
          <a:stretch>
            <a:fillRect/>
          </a:stretch>
        </p:blipFill>
        <p:spPr>
          <a:xfrm>
            <a:off x="4884737" y="1600200"/>
            <a:ext cx="219075" cy="257175"/>
          </a:xfrm>
          <a:prstGeom prst="rect">
            <a:avLst/>
          </a:prstGeom>
        </p:spPr>
      </p:pic>
      <p:pic>
        <p:nvPicPr>
          <p:cNvPr id="22" name="Picture 21"/>
          <p:cNvPicPr>
            <a:picLocks noChangeAspect="1"/>
          </p:cNvPicPr>
          <p:nvPr/>
        </p:nvPicPr>
        <p:blipFill>
          <a:blip r:embed="rId5"/>
          <a:stretch>
            <a:fillRect/>
          </a:stretch>
        </p:blipFill>
        <p:spPr>
          <a:xfrm>
            <a:off x="4875212" y="2971800"/>
            <a:ext cx="219075" cy="257175"/>
          </a:xfrm>
          <a:prstGeom prst="rect">
            <a:avLst/>
          </a:prstGeom>
        </p:spPr>
      </p:pic>
      <p:sp>
        <p:nvSpPr>
          <p:cNvPr id="23" name="TextBox 22"/>
          <p:cNvSpPr txBox="1"/>
          <p:nvPr/>
        </p:nvSpPr>
        <p:spPr>
          <a:xfrm>
            <a:off x="4649102" y="2828745"/>
            <a:ext cx="280846" cy="461665"/>
          </a:xfrm>
          <a:prstGeom prst="rect">
            <a:avLst/>
          </a:prstGeom>
          <a:noFill/>
        </p:spPr>
        <p:txBody>
          <a:bodyPr wrap="none" rtlCol="0">
            <a:spAutoFit/>
          </a:bodyPr>
          <a:lstStyle/>
          <a:p>
            <a:r>
              <a:rPr lang="en-US" dirty="0"/>
              <a:t>{</a:t>
            </a:r>
          </a:p>
        </p:txBody>
      </p:sp>
      <p:sp>
        <p:nvSpPr>
          <p:cNvPr id="24" name="TextBox 23"/>
          <p:cNvSpPr txBox="1"/>
          <p:nvPr/>
        </p:nvSpPr>
        <p:spPr>
          <a:xfrm>
            <a:off x="4986702" y="2891135"/>
            <a:ext cx="421910" cy="461665"/>
          </a:xfrm>
          <a:prstGeom prst="rect">
            <a:avLst/>
          </a:prstGeom>
          <a:noFill/>
        </p:spPr>
        <p:txBody>
          <a:bodyPr wrap="none" rtlCol="0">
            <a:spAutoFit/>
          </a:bodyPr>
          <a:lstStyle/>
          <a:p>
            <a:r>
              <a:rPr lang="en-US" dirty="0"/>
              <a:t>:3</a:t>
            </a:r>
          </a:p>
        </p:txBody>
      </p:sp>
      <p:sp>
        <p:nvSpPr>
          <p:cNvPr id="25" name="TextBox 24"/>
          <p:cNvSpPr txBox="1"/>
          <p:nvPr/>
        </p:nvSpPr>
        <p:spPr>
          <a:xfrm>
            <a:off x="4875212" y="3124200"/>
            <a:ext cx="494046" cy="461665"/>
          </a:xfrm>
          <a:prstGeom prst="rect">
            <a:avLst/>
          </a:prstGeom>
          <a:noFill/>
        </p:spPr>
        <p:txBody>
          <a:bodyPr wrap="none" rtlCol="0">
            <a:spAutoFit/>
          </a:bodyPr>
          <a:lstStyle/>
          <a:p>
            <a:r>
              <a:rPr lang="en-US" dirty="0"/>
              <a:t>…}</a:t>
            </a:r>
          </a:p>
        </p:txBody>
      </p:sp>
      <p:pic>
        <p:nvPicPr>
          <p:cNvPr id="26" name="Picture 25"/>
          <p:cNvPicPr>
            <a:picLocks noChangeAspect="1"/>
          </p:cNvPicPr>
          <p:nvPr/>
        </p:nvPicPr>
        <p:blipFill>
          <a:blip r:embed="rId6"/>
          <a:stretch>
            <a:fillRect/>
          </a:stretch>
        </p:blipFill>
        <p:spPr>
          <a:xfrm>
            <a:off x="4911724" y="3880866"/>
            <a:ext cx="238125" cy="247650"/>
          </a:xfrm>
          <a:prstGeom prst="rect">
            <a:avLst/>
          </a:prstGeom>
        </p:spPr>
      </p:pic>
      <p:sp>
        <p:nvSpPr>
          <p:cNvPr id="27" name="TextBox 26"/>
          <p:cNvSpPr txBox="1"/>
          <p:nvPr/>
        </p:nvSpPr>
        <p:spPr>
          <a:xfrm>
            <a:off x="4713390" y="3773858"/>
            <a:ext cx="271359" cy="461665"/>
          </a:xfrm>
          <a:prstGeom prst="rect">
            <a:avLst/>
          </a:prstGeom>
          <a:noFill/>
        </p:spPr>
        <p:txBody>
          <a:bodyPr wrap="square" rtlCol="0">
            <a:spAutoFit/>
          </a:bodyPr>
          <a:lstStyle/>
          <a:p>
            <a:r>
              <a:rPr lang="en-US" dirty="0"/>
              <a:t>{</a:t>
            </a:r>
          </a:p>
        </p:txBody>
      </p:sp>
      <p:sp>
        <p:nvSpPr>
          <p:cNvPr id="28" name="TextBox 27"/>
          <p:cNvSpPr txBox="1"/>
          <p:nvPr/>
        </p:nvSpPr>
        <p:spPr>
          <a:xfrm>
            <a:off x="5088740" y="3795943"/>
            <a:ext cx="421910" cy="461665"/>
          </a:xfrm>
          <a:prstGeom prst="rect">
            <a:avLst/>
          </a:prstGeom>
          <a:noFill/>
        </p:spPr>
        <p:txBody>
          <a:bodyPr wrap="none" rtlCol="0">
            <a:spAutoFit/>
          </a:bodyPr>
          <a:lstStyle/>
          <a:p>
            <a:r>
              <a:rPr lang="en-US" dirty="0"/>
              <a:t>:2</a:t>
            </a:r>
          </a:p>
        </p:txBody>
      </p:sp>
      <p:sp>
        <p:nvSpPr>
          <p:cNvPr id="29" name="TextBox 28"/>
          <p:cNvSpPr txBox="1"/>
          <p:nvPr/>
        </p:nvSpPr>
        <p:spPr>
          <a:xfrm>
            <a:off x="4894889" y="4102975"/>
            <a:ext cx="494046" cy="461665"/>
          </a:xfrm>
          <a:prstGeom prst="rect">
            <a:avLst/>
          </a:prstGeom>
          <a:noFill/>
        </p:spPr>
        <p:txBody>
          <a:bodyPr wrap="none" rtlCol="0">
            <a:spAutoFit/>
          </a:bodyPr>
          <a:lstStyle/>
          <a:p>
            <a:r>
              <a:rPr lang="en-US" dirty="0"/>
              <a:t>…}</a:t>
            </a:r>
          </a:p>
        </p:txBody>
      </p:sp>
      <p:pic>
        <p:nvPicPr>
          <p:cNvPr id="30" name="Picture 29"/>
          <p:cNvPicPr>
            <a:picLocks noChangeAspect="1"/>
          </p:cNvPicPr>
          <p:nvPr/>
        </p:nvPicPr>
        <p:blipFill>
          <a:blip r:embed="rId7"/>
          <a:stretch>
            <a:fillRect/>
          </a:stretch>
        </p:blipFill>
        <p:spPr>
          <a:xfrm>
            <a:off x="4951412" y="4867275"/>
            <a:ext cx="247650" cy="238125"/>
          </a:xfrm>
          <a:prstGeom prst="rect">
            <a:avLst/>
          </a:prstGeom>
        </p:spPr>
      </p:pic>
      <p:sp>
        <p:nvSpPr>
          <p:cNvPr id="31" name="TextBox 30"/>
          <p:cNvSpPr txBox="1"/>
          <p:nvPr/>
        </p:nvSpPr>
        <p:spPr>
          <a:xfrm>
            <a:off x="4722812" y="4719935"/>
            <a:ext cx="280846" cy="461665"/>
          </a:xfrm>
          <a:prstGeom prst="rect">
            <a:avLst/>
          </a:prstGeom>
          <a:noFill/>
        </p:spPr>
        <p:txBody>
          <a:bodyPr wrap="none" rtlCol="0">
            <a:spAutoFit/>
          </a:bodyPr>
          <a:lstStyle/>
          <a:p>
            <a:r>
              <a:rPr lang="en-US" dirty="0"/>
              <a:t>{</a:t>
            </a:r>
          </a:p>
        </p:txBody>
      </p:sp>
      <p:sp>
        <p:nvSpPr>
          <p:cNvPr id="32" name="TextBox 31"/>
          <p:cNvSpPr txBox="1"/>
          <p:nvPr/>
        </p:nvSpPr>
        <p:spPr>
          <a:xfrm>
            <a:off x="5103812" y="4728661"/>
            <a:ext cx="421910" cy="461665"/>
          </a:xfrm>
          <a:prstGeom prst="rect">
            <a:avLst/>
          </a:prstGeom>
          <a:noFill/>
        </p:spPr>
        <p:txBody>
          <a:bodyPr wrap="none" rtlCol="0">
            <a:spAutoFit/>
          </a:bodyPr>
          <a:lstStyle/>
          <a:p>
            <a:r>
              <a:rPr lang="en-US" dirty="0"/>
              <a:t>:2</a:t>
            </a:r>
          </a:p>
        </p:txBody>
      </p:sp>
      <p:sp>
        <p:nvSpPr>
          <p:cNvPr id="33" name="TextBox 32"/>
          <p:cNvSpPr txBox="1"/>
          <p:nvPr/>
        </p:nvSpPr>
        <p:spPr>
          <a:xfrm>
            <a:off x="4924193" y="5020723"/>
            <a:ext cx="494046" cy="461665"/>
          </a:xfrm>
          <a:prstGeom prst="rect">
            <a:avLst/>
          </a:prstGeom>
          <a:noFill/>
        </p:spPr>
        <p:txBody>
          <a:bodyPr wrap="none" rtlCol="0">
            <a:spAutoFit/>
          </a:bodyPr>
          <a:lstStyle/>
          <a:p>
            <a:r>
              <a:rPr lang="en-US" dirty="0"/>
              <a:t>…}</a:t>
            </a:r>
          </a:p>
        </p:txBody>
      </p:sp>
      <p:sp>
        <p:nvSpPr>
          <p:cNvPr id="37" name="TextBox 36"/>
          <p:cNvSpPr txBox="1"/>
          <p:nvPr/>
        </p:nvSpPr>
        <p:spPr>
          <a:xfrm>
            <a:off x="7161212" y="1506031"/>
            <a:ext cx="435653" cy="462782"/>
          </a:xfrm>
          <a:prstGeom prst="rect">
            <a:avLst/>
          </a:prstGeom>
          <a:noFill/>
        </p:spPr>
        <p:txBody>
          <a:bodyPr wrap="square" rtlCol="0">
            <a:spAutoFit/>
          </a:bodyPr>
          <a:lstStyle/>
          <a:p>
            <a:r>
              <a:rPr lang="en-US" dirty="0"/>
              <a:t>{</a:t>
            </a:r>
          </a:p>
        </p:txBody>
      </p:sp>
      <p:pic>
        <p:nvPicPr>
          <p:cNvPr id="36" name="Picture 35"/>
          <p:cNvPicPr>
            <a:picLocks noChangeAspect="1"/>
          </p:cNvPicPr>
          <p:nvPr/>
        </p:nvPicPr>
        <p:blipFill>
          <a:blip r:embed="rId7"/>
          <a:stretch>
            <a:fillRect/>
          </a:stretch>
        </p:blipFill>
        <p:spPr>
          <a:xfrm>
            <a:off x="7389812" y="1676400"/>
            <a:ext cx="247650" cy="238125"/>
          </a:xfrm>
          <a:prstGeom prst="rect">
            <a:avLst/>
          </a:prstGeom>
        </p:spPr>
      </p:pic>
      <p:sp>
        <p:nvSpPr>
          <p:cNvPr id="39" name="TextBox 38"/>
          <p:cNvSpPr txBox="1"/>
          <p:nvPr/>
        </p:nvSpPr>
        <p:spPr>
          <a:xfrm>
            <a:off x="7501302" y="1524000"/>
            <a:ext cx="421910" cy="461665"/>
          </a:xfrm>
          <a:prstGeom prst="rect">
            <a:avLst/>
          </a:prstGeom>
          <a:noFill/>
        </p:spPr>
        <p:txBody>
          <a:bodyPr wrap="none" rtlCol="0">
            <a:spAutoFit/>
          </a:bodyPr>
          <a:lstStyle/>
          <a:p>
            <a:r>
              <a:rPr lang="en-US" dirty="0"/>
              <a:t>:8</a:t>
            </a:r>
          </a:p>
        </p:txBody>
      </p:sp>
      <p:pic>
        <p:nvPicPr>
          <p:cNvPr id="40" name="Picture 39"/>
          <p:cNvPicPr>
            <a:picLocks noChangeAspect="1"/>
          </p:cNvPicPr>
          <p:nvPr/>
        </p:nvPicPr>
        <p:blipFill>
          <a:blip r:embed="rId8"/>
          <a:stretch>
            <a:fillRect/>
          </a:stretch>
        </p:blipFill>
        <p:spPr>
          <a:xfrm>
            <a:off x="7446962" y="1981200"/>
            <a:ext cx="247650" cy="228600"/>
          </a:xfrm>
          <a:prstGeom prst="rect">
            <a:avLst/>
          </a:prstGeom>
        </p:spPr>
      </p:pic>
      <p:sp>
        <p:nvSpPr>
          <p:cNvPr id="41" name="TextBox 40"/>
          <p:cNvSpPr txBox="1"/>
          <p:nvPr/>
        </p:nvSpPr>
        <p:spPr>
          <a:xfrm>
            <a:off x="7577502" y="1828800"/>
            <a:ext cx="518091" cy="461665"/>
          </a:xfrm>
          <a:prstGeom prst="rect">
            <a:avLst/>
          </a:prstGeom>
          <a:noFill/>
        </p:spPr>
        <p:txBody>
          <a:bodyPr wrap="none" rtlCol="0">
            <a:spAutoFit/>
          </a:bodyPr>
          <a:lstStyle/>
          <a:p>
            <a:r>
              <a:rPr lang="en-US" dirty="0"/>
              <a:t>:4}</a:t>
            </a:r>
          </a:p>
        </p:txBody>
      </p:sp>
      <p:pic>
        <p:nvPicPr>
          <p:cNvPr id="42" name="Picture 41"/>
          <p:cNvPicPr>
            <a:picLocks noChangeAspect="1"/>
          </p:cNvPicPr>
          <p:nvPr/>
        </p:nvPicPr>
        <p:blipFill>
          <a:blip r:embed="rId6"/>
          <a:stretch>
            <a:fillRect/>
          </a:stretch>
        </p:blipFill>
        <p:spPr>
          <a:xfrm>
            <a:off x="7532687" y="3943350"/>
            <a:ext cx="238125" cy="247650"/>
          </a:xfrm>
          <a:prstGeom prst="rect">
            <a:avLst/>
          </a:prstGeom>
        </p:spPr>
      </p:pic>
      <p:pic>
        <p:nvPicPr>
          <p:cNvPr id="43" name="Picture 42"/>
          <p:cNvPicPr>
            <a:picLocks noChangeAspect="1"/>
          </p:cNvPicPr>
          <p:nvPr/>
        </p:nvPicPr>
        <p:blipFill>
          <a:blip r:embed="rId9"/>
          <a:stretch>
            <a:fillRect/>
          </a:stretch>
        </p:blipFill>
        <p:spPr>
          <a:xfrm>
            <a:off x="7458752" y="3005931"/>
            <a:ext cx="276225" cy="219075"/>
          </a:xfrm>
          <a:prstGeom prst="rect">
            <a:avLst/>
          </a:prstGeom>
        </p:spPr>
      </p:pic>
      <p:sp>
        <p:nvSpPr>
          <p:cNvPr id="44" name="TextBox 43"/>
          <p:cNvSpPr txBox="1"/>
          <p:nvPr/>
        </p:nvSpPr>
        <p:spPr>
          <a:xfrm>
            <a:off x="7649535" y="2885869"/>
            <a:ext cx="518091" cy="461665"/>
          </a:xfrm>
          <a:prstGeom prst="rect">
            <a:avLst/>
          </a:prstGeom>
          <a:noFill/>
        </p:spPr>
        <p:txBody>
          <a:bodyPr wrap="none" rtlCol="0">
            <a:spAutoFit/>
          </a:bodyPr>
          <a:lstStyle/>
          <a:p>
            <a:r>
              <a:rPr lang="en-US" dirty="0"/>
              <a:t>:5}</a:t>
            </a:r>
          </a:p>
        </p:txBody>
      </p:sp>
      <p:sp>
        <p:nvSpPr>
          <p:cNvPr id="45" name="TextBox 44"/>
          <p:cNvSpPr txBox="1"/>
          <p:nvPr/>
        </p:nvSpPr>
        <p:spPr>
          <a:xfrm>
            <a:off x="7653702" y="3805535"/>
            <a:ext cx="518091" cy="461665"/>
          </a:xfrm>
          <a:prstGeom prst="rect">
            <a:avLst/>
          </a:prstGeom>
          <a:noFill/>
        </p:spPr>
        <p:txBody>
          <a:bodyPr wrap="none" rtlCol="0">
            <a:spAutoFit/>
          </a:bodyPr>
          <a:lstStyle/>
          <a:p>
            <a:r>
              <a:rPr lang="en-US" dirty="0"/>
              <a:t>:4}</a:t>
            </a:r>
          </a:p>
        </p:txBody>
      </p:sp>
      <p:pic>
        <p:nvPicPr>
          <p:cNvPr id="46" name="Picture 45"/>
          <p:cNvPicPr>
            <a:picLocks noChangeAspect="1"/>
          </p:cNvPicPr>
          <p:nvPr/>
        </p:nvPicPr>
        <p:blipFill>
          <a:blip r:embed="rId10"/>
          <a:stretch>
            <a:fillRect/>
          </a:stretch>
        </p:blipFill>
        <p:spPr>
          <a:xfrm>
            <a:off x="7466012" y="4812706"/>
            <a:ext cx="257175" cy="180975"/>
          </a:xfrm>
          <a:prstGeom prst="rect">
            <a:avLst/>
          </a:prstGeom>
        </p:spPr>
      </p:pic>
      <p:sp>
        <p:nvSpPr>
          <p:cNvPr id="47" name="TextBox 46"/>
          <p:cNvSpPr txBox="1"/>
          <p:nvPr/>
        </p:nvSpPr>
        <p:spPr>
          <a:xfrm>
            <a:off x="7618412" y="4649597"/>
            <a:ext cx="518091" cy="461665"/>
          </a:xfrm>
          <a:prstGeom prst="rect">
            <a:avLst/>
          </a:prstGeom>
          <a:noFill/>
        </p:spPr>
        <p:txBody>
          <a:bodyPr wrap="none" rtlCol="0">
            <a:spAutoFit/>
          </a:bodyPr>
          <a:lstStyle/>
          <a:p>
            <a:r>
              <a:rPr lang="en-US" dirty="0"/>
              <a:t>:3}</a:t>
            </a:r>
          </a:p>
        </p:txBody>
      </p:sp>
      <p:sp>
        <p:nvSpPr>
          <p:cNvPr id="3" name="TextBox 2"/>
          <p:cNvSpPr txBox="1"/>
          <p:nvPr/>
        </p:nvSpPr>
        <p:spPr>
          <a:xfrm>
            <a:off x="7273298" y="2869554"/>
            <a:ext cx="280846" cy="461665"/>
          </a:xfrm>
          <a:prstGeom prst="rect">
            <a:avLst/>
          </a:prstGeom>
          <a:noFill/>
        </p:spPr>
        <p:txBody>
          <a:bodyPr wrap="none" rtlCol="0">
            <a:spAutoFit/>
          </a:bodyPr>
          <a:lstStyle/>
          <a:p>
            <a:r>
              <a:rPr lang="en-US" dirty="0"/>
              <a:t>{</a:t>
            </a:r>
          </a:p>
        </p:txBody>
      </p:sp>
      <p:sp>
        <p:nvSpPr>
          <p:cNvPr id="5" name="TextBox 4"/>
          <p:cNvSpPr txBox="1"/>
          <p:nvPr/>
        </p:nvSpPr>
        <p:spPr>
          <a:xfrm>
            <a:off x="7313612" y="4649597"/>
            <a:ext cx="445178" cy="461665"/>
          </a:xfrm>
          <a:prstGeom prst="rect">
            <a:avLst/>
          </a:prstGeom>
          <a:noFill/>
        </p:spPr>
        <p:txBody>
          <a:bodyPr wrap="square" rtlCol="0">
            <a:spAutoFit/>
          </a:bodyPr>
          <a:lstStyle/>
          <a:p>
            <a:r>
              <a:rPr lang="en-US" dirty="0"/>
              <a:t>{</a:t>
            </a:r>
          </a:p>
        </p:txBody>
      </p:sp>
      <p:sp>
        <p:nvSpPr>
          <p:cNvPr id="48" name="TextBox 47"/>
          <p:cNvSpPr txBox="1"/>
          <p:nvPr/>
        </p:nvSpPr>
        <p:spPr>
          <a:xfrm>
            <a:off x="7337566" y="3810000"/>
            <a:ext cx="280846" cy="461665"/>
          </a:xfrm>
          <a:prstGeom prst="rect">
            <a:avLst/>
          </a:prstGeom>
          <a:noFill/>
        </p:spPr>
        <p:txBody>
          <a:bodyPr wrap="none" rtlCol="0">
            <a:spAutoFit/>
          </a:bodyPr>
          <a:lstStyle/>
          <a:p>
            <a:r>
              <a:rPr lang="en-US" dirty="0"/>
              <a:t>{</a:t>
            </a:r>
          </a:p>
        </p:txBody>
      </p:sp>
      <p:cxnSp>
        <p:nvCxnSpPr>
          <p:cNvPr id="8" name="Straight Arrow Connector 7"/>
          <p:cNvCxnSpPr/>
          <p:nvPr/>
        </p:nvCxnSpPr>
        <p:spPr>
          <a:xfrm flipV="1">
            <a:off x="5735289" y="1857375"/>
            <a:ext cx="1425923" cy="57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3" idx="1"/>
          </p:cNvCxnSpPr>
          <p:nvPr/>
        </p:nvCxnSpPr>
        <p:spPr>
          <a:xfrm>
            <a:off x="5713412" y="1914525"/>
            <a:ext cx="1559886" cy="118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48" idx="1"/>
          </p:cNvCxnSpPr>
          <p:nvPr/>
        </p:nvCxnSpPr>
        <p:spPr>
          <a:xfrm>
            <a:off x="5709348" y="1946746"/>
            <a:ext cx="1628218" cy="2094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5" idx="1"/>
          </p:cNvCxnSpPr>
          <p:nvPr/>
        </p:nvCxnSpPr>
        <p:spPr>
          <a:xfrm>
            <a:off x="5735289" y="1953768"/>
            <a:ext cx="1578323" cy="2926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735289" y="1885950"/>
            <a:ext cx="1425923" cy="1328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3" idx="1"/>
          </p:cNvCxnSpPr>
          <p:nvPr/>
        </p:nvCxnSpPr>
        <p:spPr>
          <a:xfrm flipV="1">
            <a:off x="5735289" y="3100387"/>
            <a:ext cx="1538009" cy="124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5735289" y="3208671"/>
            <a:ext cx="1578323" cy="93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5" idx="1"/>
          </p:cNvCxnSpPr>
          <p:nvPr/>
        </p:nvCxnSpPr>
        <p:spPr>
          <a:xfrm>
            <a:off x="5735289" y="3242691"/>
            <a:ext cx="1578323" cy="1637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endCxn id="3" idx="1"/>
          </p:cNvCxnSpPr>
          <p:nvPr/>
        </p:nvCxnSpPr>
        <p:spPr>
          <a:xfrm flipV="1">
            <a:off x="5874448" y="3100387"/>
            <a:ext cx="1398850" cy="1233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5881480" y="1943100"/>
            <a:ext cx="1315022" cy="2390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48" idx="1"/>
          </p:cNvCxnSpPr>
          <p:nvPr/>
        </p:nvCxnSpPr>
        <p:spPr>
          <a:xfrm flipV="1">
            <a:off x="5913151" y="4040833"/>
            <a:ext cx="1424415" cy="226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5" idx="1"/>
          </p:cNvCxnSpPr>
          <p:nvPr/>
        </p:nvCxnSpPr>
        <p:spPr>
          <a:xfrm>
            <a:off x="5929249" y="4282456"/>
            <a:ext cx="1384363" cy="597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6018212" y="1990725"/>
            <a:ext cx="1255086" cy="3114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endCxn id="3" idx="1"/>
          </p:cNvCxnSpPr>
          <p:nvPr/>
        </p:nvCxnSpPr>
        <p:spPr>
          <a:xfrm flipV="1">
            <a:off x="6053502" y="3100387"/>
            <a:ext cx="1219796" cy="2005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48" idx="1"/>
          </p:cNvCxnSpPr>
          <p:nvPr/>
        </p:nvCxnSpPr>
        <p:spPr>
          <a:xfrm flipV="1">
            <a:off x="6053502" y="4040833"/>
            <a:ext cx="1284064" cy="1064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endCxn id="5" idx="1"/>
          </p:cNvCxnSpPr>
          <p:nvPr/>
        </p:nvCxnSpPr>
        <p:spPr>
          <a:xfrm flipV="1">
            <a:off x="6018212" y="4880430"/>
            <a:ext cx="1295400" cy="224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2817812" y="1371600"/>
            <a:ext cx="2707910" cy="426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MAP</a:t>
            </a:r>
          </a:p>
        </p:txBody>
      </p:sp>
      <p:sp>
        <p:nvSpPr>
          <p:cNvPr id="83" name="Rectangle 82"/>
          <p:cNvSpPr/>
          <p:nvPr/>
        </p:nvSpPr>
        <p:spPr>
          <a:xfrm>
            <a:off x="5637212" y="1371600"/>
            <a:ext cx="2590800" cy="426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REDUCE</a:t>
            </a:r>
          </a:p>
        </p:txBody>
      </p:sp>
    </p:spTree>
    <p:extLst>
      <p:ext uri="{BB962C8B-B14F-4D97-AF65-F5344CB8AC3E}">
        <p14:creationId xmlns:p14="http://schemas.microsoft.com/office/powerpoint/2010/main" val="343593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7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7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7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82"/>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p:bldP spid="17" grpId="0"/>
      <p:bldP spid="19" grpId="0"/>
      <p:bldP spid="20" grpId="0"/>
      <p:bldP spid="23" grpId="0"/>
      <p:bldP spid="24" grpId="0"/>
      <p:bldP spid="25" grpId="0"/>
      <p:bldP spid="27" grpId="0"/>
      <p:bldP spid="28" grpId="0"/>
      <p:bldP spid="29" grpId="0"/>
      <p:bldP spid="31" grpId="0"/>
      <p:bldP spid="32" grpId="0"/>
      <p:bldP spid="33" grpId="0"/>
      <p:bldP spid="37" grpId="0"/>
      <p:bldP spid="39" grpId="0"/>
      <p:bldP spid="41" grpId="0"/>
      <p:bldP spid="44" grpId="0"/>
      <p:bldP spid="45" grpId="0"/>
      <p:bldP spid="47" grpId="0"/>
      <p:bldP spid="3" grpId="0"/>
      <p:bldP spid="5" grpId="0"/>
      <p:bldP spid="48" grpId="0"/>
      <p:bldP spid="82" grpId="0" animBg="1"/>
      <p:bldP spid="8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969943" cy="1071561"/>
          </a:xfrm>
        </p:spPr>
        <p:txBody>
          <a:bodyPr>
            <a:normAutofit fontScale="90000"/>
          </a:bodyPr>
          <a:lstStyle/>
          <a:p>
            <a:r>
              <a:rPr lang="vi-VN" dirty="0" smtClean="0">
                <a:latin typeface="Calibri" charset="0"/>
                <a:ea typeface="Calibri" charset="0"/>
                <a:cs typeface="Calibri" charset="0"/>
              </a:rPr>
              <a:t>Another counting example:</a:t>
            </a:r>
            <a:br>
              <a:rPr lang="vi-VN" dirty="0" smtClean="0">
                <a:latin typeface="Calibri" charset="0"/>
                <a:ea typeface="Calibri" charset="0"/>
                <a:cs typeface="Calibri" charset="0"/>
              </a:rPr>
            </a:br>
            <a:r>
              <a:rPr lang="vi-VN" dirty="0" smtClean="0">
                <a:latin typeface="Calibri" charset="0"/>
                <a:ea typeface="Calibri" charset="0"/>
                <a:cs typeface="Calibri" charset="0"/>
              </a:rPr>
              <a:t>(</a:t>
            </a:r>
            <a:r>
              <a:rPr lang="en-US" b="1" dirty="0"/>
              <a:t>Dear, Bear, River, Car, Car, River, Deer, Car and Bear</a:t>
            </a:r>
            <a:r>
              <a:rPr lang="vi-VN" dirty="0" smtClean="0">
                <a:latin typeface="Calibri" charset="0"/>
                <a:ea typeface="Calibri" charset="0"/>
                <a:cs typeface="Calibri" charset="0"/>
              </a:rPr>
              <a:t>)</a:t>
            </a:r>
            <a:endParaRPr lang="en-US" dirty="0">
              <a:latin typeface="Calibri" charset="0"/>
              <a:ea typeface="Calibri" charset="0"/>
              <a:cs typeface="Calibri" charset="0"/>
            </a:endParaRPr>
          </a:p>
        </p:txBody>
      </p:sp>
      <p:pic>
        <p:nvPicPr>
          <p:cNvPr id="4" name="Content Placeholder 3"/>
          <p:cNvPicPr>
            <a:picLocks noGrp="1" noChangeAspect="1"/>
          </p:cNvPicPr>
          <p:nvPr>
            <p:ph idx="1"/>
          </p:nvPr>
        </p:nvPicPr>
        <p:blipFill>
          <a:blip r:embed="rId3"/>
          <a:stretch>
            <a:fillRect/>
          </a:stretch>
        </p:blipFill>
        <p:spPr>
          <a:xfrm>
            <a:off x="379412" y="1523999"/>
            <a:ext cx="11353800" cy="5015175"/>
          </a:xfrm>
          <a:prstGeom prst="rect">
            <a:avLst/>
          </a:prstGeom>
        </p:spPr>
      </p:pic>
    </p:spTree>
    <p:extLst>
      <p:ext uri="{BB962C8B-B14F-4D97-AF65-F5344CB8AC3E}">
        <p14:creationId xmlns:p14="http://schemas.microsoft.com/office/powerpoint/2010/main" val="486865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Map Reduce: </a:t>
            </a:r>
            <a:r>
              <a:rPr lang="vi-VN" b="1" dirty="0" smtClean="0">
                <a:solidFill>
                  <a:schemeClr val="tx2"/>
                </a:solidFill>
                <a:latin typeface="Calibri" charset="0"/>
                <a:ea typeface="Calibri" charset="0"/>
                <a:cs typeface="Calibri" charset="0"/>
              </a:rPr>
              <a:t>it’s still boring ...</a:t>
            </a:r>
            <a:endParaRPr lang="en-US" b="1" dirty="0">
              <a:solidFill>
                <a:schemeClr val="tx2"/>
              </a:solidFill>
              <a:latin typeface="Calibri" charset="0"/>
              <a:ea typeface="Calibri" charset="0"/>
              <a:cs typeface="Calibri" charset="0"/>
            </a:endParaRPr>
          </a:p>
        </p:txBody>
      </p:sp>
      <p:sp>
        <p:nvSpPr>
          <p:cNvPr id="8" name="Content Placeholder 7"/>
          <p:cNvSpPr>
            <a:spLocks noGrp="1"/>
          </p:cNvSpPr>
          <p:nvPr>
            <p:ph idx="1"/>
          </p:nvPr>
        </p:nvSpPr>
        <p:spPr/>
        <p:txBody>
          <a:bodyPr>
            <a:normAutofit fontScale="92500"/>
          </a:bodyPr>
          <a:lstStyle/>
          <a:p>
            <a:r>
              <a:rPr lang="en-US" dirty="0"/>
              <a:t>Iterative jobs involve a lot of disk I/O for each </a:t>
            </a:r>
            <a:r>
              <a:rPr lang="en-US" dirty="0" smtClean="0"/>
              <a:t>repetition</a:t>
            </a:r>
          </a:p>
          <a:p>
            <a:r>
              <a:rPr lang="vi-VN" dirty="0" smtClean="0">
                <a:latin typeface="Calibri" charset="0"/>
                <a:ea typeface="Calibri" charset="0"/>
                <a:cs typeface="Calibri" charset="0"/>
              </a:rPr>
              <a:t>In general, b</a:t>
            </a:r>
            <a:r>
              <a:rPr lang="en-US" dirty="0" err="1" smtClean="0"/>
              <a:t>ased</a:t>
            </a:r>
            <a:r>
              <a:rPr lang="en-US" dirty="0" smtClean="0"/>
              <a:t> </a:t>
            </a:r>
            <a:r>
              <a:rPr lang="en-US" dirty="0"/>
              <a:t>on “Acyclic Data Flow” from Disk to Disk (HDFS)</a:t>
            </a:r>
          </a:p>
          <a:p>
            <a:endParaRPr lang="en-US" dirty="0"/>
          </a:p>
          <a:p>
            <a:endParaRPr lang="en-US" dirty="0"/>
          </a:p>
          <a:p>
            <a:endParaRPr lang="en-US" dirty="0"/>
          </a:p>
          <a:p>
            <a:endParaRPr lang="en-US" dirty="0"/>
          </a:p>
          <a:p>
            <a:pPr marL="0" indent="0">
              <a:buNone/>
            </a:pPr>
            <a:r>
              <a:rPr lang="en-US" dirty="0">
                <a:sym typeface="Wingdings" panose="05000000000000000000" pitchFamily="2" charset="2"/>
              </a:rPr>
              <a:t> Disk I/O is very slow!</a:t>
            </a:r>
            <a:endParaRPr lang="en-US" dirty="0"/>
          </a:p>
        </p:txBody>
      </p:sp>
      <p:pic>
        <p:nvPicPr>
          <p:cNvPr id="9" name="Picture 8"/>
          <p:cNvPicPr>
            <a:picLocks noChangeAspect="1"/>
          </p:cNvPicPr>
          <p:nvPr/>
        </p:nvPicPr>
        <p:blipFill>
          <a:blip r:embed="rId3"/>
          <a:stretch>
            <a:fillRect/>
          </a:stretch>
        </p:blipFill>
        <p:spPr>
          <a:xfrm>
            <a:off x="1141412" y="2895600"/>
            <a:ext cx="8062912" cy="1954645"/>
          </a:xfrm>
          <a:prstGeom prst="rect">
            <a:avLst/>
          </a:prstGeom>
        </p:spPr>
      </p:pic>
    </p:spTree>
    <p:extLst>
      <p:ext uri="{BB962C8B-B14F-4D97-AF65-F5344CB8AC3E}">
        <p14:creationId xmlns:p14="http://schemas.microsoft.com/office/powerpoint/2010/main" val="34686330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smtClean="0">
                <a:solidFill>
                  <a:schemeClr val="tx2"/>
                </a:solidFill>
                <a:latin typeface="Calibri" charset="0"/>
                <a:ea typeface="Calibri" charset="0"/>
                <a:cs typeface="Calibri" charset="0"/>
              </a:rPr>
              <a:t>Other</a:t>
            </a:r>
            <a:r>
              <a:rPr lang="vi-VN" b="1" dirty="0" smtClean="0">
                <a:solidFill>
                  <a:schemeClr val="tx2"/>
                </a:solidFill>
              </a:rPr>
              <a:t> </a:t>
            </a:r>
            <a:r>
              <a:rPr lang="en-US" b="1" dirty="0" smtClean="0">
                <a:solidFill>
                  <a:schemeClr val="tx2"/>
                </a:solidFill>
              </a:rPr>
              <a:t>Shortcoming </a:t>
            </a:r>
            <a:r>
              <a:rPr lang="en-US" b="1" dirty="0">
                <a:solidFill>
                  <a:schemeClr val="tx2"/>
                </a:solidFill>
              </a:rPr>
              <a:t>of </a:t>
            </a:r>
            <a:r>
              <a:rPr lang="en-US" b="1" dirty="0" err="1">
                <a:solidFill>
                  <a:schemeClr val="tx2"/>
                </a:solidFill>
              </a:rPr>
              <a:t>MapReduce</a:t>
            </a:r>
            <a:endParaRPr lang="en-US" b="1" dirty="0">
              <a:solidFill>
                <a:schemeClr val="tx2"/>
              </a:solidFill>
            </a:endParaRPr>
          </a:p>
        </p:txBody>
      </p:sp>
      <p:sp>
        <p:nvSpPr>
          <p:cNvPr id="4" name="Content Placeholder 2"/>
          <p:cNvSpPr>
            <a:spLocks noGrp="1"/>
          </p:cNvSpPr>
          <p:nvPr>
            <p:ph idx="1"/>
          </p:nvPr>
        </p:nvSpPr>
        <p:spPr>
          <a:xfrm>
            <a:off x="1" y="985720"/>
            <a:ext cx="12188824" cy="5491280"/>
          </a:xfrm>
        </p:spPr>
        <p:txBody>
          <a:bodyPr>
            <a:noAutofit/>
          </a:bodyPr>
          <a:lstStyle/>
          <a:p>
            <a:r>
              <a:rPr lang="en-US" sz="3200" dirty="0" smtClean="0"/>
              <a:t>Forces </a:t>
            </a:r>
            <a:r>
              <a:rPr lang="en-US" sz="3200" dirty="0"/>
              <a:t>data processing into Map </a:t>
            </a:r>
            <a:r>
              <a:rPr lang="en-US" sz="3200" dirty="0" smtClean="0"/>
              <a:t>and Reduce</a:t>
            </a:r>
          </a:p>
          <a:p>
            <a:pPr lvl="1"/>
            <a:r>
              <a:rPr lang="en-US" dirty="0" smtClean="0"/>
              <a:t>Other workflows missing: join, filter, </a:t>
            </a:r>
            <a:r>
              <a:rPr lang="en-US" dirty="0" err="1" smtClean="0"/>
              <a:t>flatMap</a:t>
            </a:r>
            <a:r>
              <a:rPr lang="en-US" dirty="0" smtClean="0"/>
              <a:t>, </a:t>
            </a:r>
            <a:r>
              <a:rPr lang="en-US" dirty="0" err="1" smtClean="0"/>
              <a:t>groupByKey</a:t>
            </a:r>
            <a:r>
              <a:rPr lang="en-US" dirty="0" smtClean="0"/>
              <a:t>, union, intersection, …</a:t>
            </a:r>
          </a:p>
          <a:p>
            <a:r>
              <a:rPr lang="en-US" sz="3200" dirty="0" smtClean="0"/>
              <a:t>Read &amp; write to Disk before &amp; after Map Reduce (stateless machine)</a:t>
            </a:r>
          </a:p>
          <a:p>
            <a:pPr lvl="1"/>
            <a:r>
              <a:rPr lang="vi-VN" b="1" dirty="0" smtClean="0">
                <a:latin typeface="Calibri" charset="0"/>
                <a:ea typeface="Calibri" charset="0"/>
                <a:cs typeface="Calibri" charset="0"/>
              </a:rPr>
              <a:t>NOT</a:t>
            </a:r>
            <a:r>
              <a:rPr lang="en-US" dirty="0" smtClean="0"/>
              <a:t> efficient for iterative tasks, i.e. Machine Learning</a:t>
            </a:r>
          </a:p>
          <a:p>
            <a:r>
              <a:rPr lang="vi-VN" sz="3200" dirty="0" smtClean="0">
                <a:latin typeface="Calibri" charset="0"/>
                <a:ea typeface="Calibri" charset="0"/>
                <a:cs typeface="Calibri" charset="0"/>
              </a:rPr>
              <a:t>S</a:t>
            </a:r>
            <a:r>
              <a:rPr lang="en-US" sz="3200" dirty="0" err="1" smtClean="0"/>
              <a:t>upport</a:t>
            </a:r>
            <a:r>
              <a:rPr lang="en-US" sz="3200" dirty="0" smtClean="0"/>
              <a:t> </a:t>
            </a:r>
            <a:r>
              <a:rPr lang="vi-VN" sz="3200" dirty="0" smtClean="0">
                <a:latin typeface="Calibri" charset="0"/>
                <a:ea typeface="Calibri" charset="0"/>
                <a:cs typeface="Calibri" charset="0"/>
              </a:rPr>
              <a:t>o</a:t>
            </a:r>
            <a:r>
              <a:rPr lang="en-US" sz="3200" dirty="0" err="1" smtClean="0"/>
              <a:t>nly</a:t>
            </a:r>
            <a:r>
              <a:rPr lang="en-US" sz="3200" dirty="0" smtClean="0"/>
              <a:t> Java natively</a:t>
            </a:r>
          </a:p>
          <a:p>
            <a:pPr lvl="1"/>
            <a:r>
              <a:rPr lang="en-US" dirty="0" smtClean="0"/>
              <a:t>Support for others languages needed</a:t>
            </a:r>
          </a:p>
          <a:p>
            <a:r>
              <a:rPr lang="en-US" sz="3200" dirty="0" smtClean="0"/>
              <a:t>Only for Batch processing</a:t>
            </a:r>
          </a:p>
          <a:p>
            <a:pPr lvl="1"/>
            <a:r>
              <a:rPr lang="en-US" dirty="0" smtClean="0"/>
              <a:t>Interactivity, streaming data</a:t>
            </a:r>
            <a:endParaRPr lang="en-US" dirty="0"/>
          </a:p>
        </p:txBody>
      </p:sp>
    </p:spTree>
    <p:extLst>
      <p:ext uri="{BB962C8B-B14F-4D97-AF65-F5344CB8AC3E}">
        <p14:creationId xmlns:p14="http://schemas.microsoft.com/office/powerpoint/2010/main" val="14821760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Opportunity</a:t>
            </a:r>
          </a:p>
        </p:txBody>
      </p:sp>
      <p:sp>
        <p:nvSpPr>
          <p:cNvPr id="3" name="Content Placeholder 2"/>
          <p:cNvSpPr>
            <a:spLocks noGrp="1"/>
          </p:cNvSpPr>
          <p:nvPr>
            <p:ph idx="1"/>
          </p:nvPr>
        </p:nvSpPr>
        <p:spPr/>
        <p:txBody>
          <a:bodyPr/>
          <a:lstStyle/>
          <a:p>
            <a:r>
              <a:rPr lang="en-US" dirty="0"/>
              <a:t>Tech Trend</a:t>
            </a:r>
          </a:p>
          <a:p>
            <a:pPr lvl="1"/>
            <a:r>
              <a:rPr lang="en-US" dirty="0"/>
              <a:t>Cost of memory is reducing </a:t>
            </a:r>
            <a:r>
              <a:rPr lang="en-US" dirty="0">
                <a:sym typeface="Wingdings" panose="05000000000000000000" pitchFamily="2" charset="2"/>
              </a:rPr>
              <a:t> keep more data in memory</a:t>
            </a:r>
          </a:p>
          <a:p>
            <a:r>
              <a:rPr lang="en-US" dirty="0">
                <a:sym typeface="Wingdings" panose="05000000000000000000" pitchFamily="2" charset="2"/>
              </a:rPr>
              <a:t>Create new distributed execution engine </a:t>
            </a:r>
            <a:endParaRPr lang="en-US" dirty="0" smtClean="0">
              <a:sym typeface="Wingdings" panose="05000000000000000000" pitchFamily="2" charset="2"/>
            </a:endParaRPr>
          </a:p>
          <a:p>
            <a:r>
              <a:rPr lang="en-US" dirty="0">
                <a:sym typeface="Wingdings" panose="05000000000000000000" pitchFamily="2" charset="2"/>
              </a:rPr>
              <a:t>The rise of data </a:t>
            </a:r>
            <a:r>
              <a:rPr lang="en-US" dirty="0" smtClean="0">
                <a:sym typeface="Wingdings" panose="05000000000000000000" pitchFamily="2" charset="2"/>
              </a:rPr>
              <a:t>analytics.</a:t>
            </a:r>
            <a:endParaRPr lang="en-US" dirty="0">
              <a:sym typeface="Wingdings" panose="05000000000000000000" pitchFamily="2" charset="2"/>
            </a:endParaRPr>
          </a:p>
          <a:p>
            <a:pPr marL="0" indent="0">
              <a:buNone/>
            </a:pPr>
            <a:r>
              <a:rPr lang="en-US" dirty="0" smtClean="0">
                <a:sym typeface="Wingdings" panose="05000000000000000000" pitchFamily="2" charset="2"/>
              </a:rPr>
              <a:t> </a:t>
            </a:r>
            <a:r>
              <a:rPr lang="en-US" dirty="0">
                <a:sym typeface="Wingdings" panose="05000000000000000000" pitchFamily="2" charset="2"/>
              </a:rPr>
              <a:t>Apache Spark </a:t>
            </a:r>
          </a:p>
        </p:txBody>
      </p:sp>
    </p:spTree>
    <p:extLst>
      <p:ext uri="{BB962C8B-B14F-4D97-AF65-F5344CB8AC3E}">
        <p14:creationId xmlns:p14="http://schemas.microsoft.com/office/powerpoint/2010/main" val="12922230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32212" y="2971800"/>
            <a:ext cx="4871142" cy="707886"/>
          </a:xfrm>
          <a:prstGeom prst="rect">
            <a:avLst/>
          </a:prstGeom>
          <a:noFill/>
        </p:spPr>
        <p:txBody>
          <a:bodyPr wrap="none" rtlCol="0">
            <a:spAutoFit/>
          </a:bodyPr>
          <a:lstStyle/>
          <a:p>
            <a:r>
              <a:rPr lang="en-US" sz="4000" dirty="0">
                <a:solidFill>
                  <a:schemeClr val="bg1"/>
                </a:solidFill>
              </a:rPr>
              <a:t>Spark comes into play</a:t>
            </a:r>
          </a:p>
        </p:txBody>
      </p:sp>
    </p:spTree>
    <p:extLst>
      <p:ext uri="{BB962C8B-B14F-4D97-AF65-F5344CB8AC3E}">
        <p14:creationId xmlns:p14="http://schemas.microsoft.com/office/powerpoint/2010/main" val="2520987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smtClean="0">
                <a:solidFill>
                  <a:schemeClr val="tx2"/>
                </a:solidFill>
                <a:latin typeface="Calibri" charset="0"/>
                <a:ea typeface="Calibri" charset="0"/>
                <a:cs typeface="Calibri" charset="0"/>
              </a:rPr>
              <a:t>Motivation</a:t>
            </a:r>
            <a:endParaRPr lang="en-US" b="1" dirty="0">
              <a:solidFill>
                <a:schemeClr val="tx2"/>
              </a:solidFill>
              <a:latin typeface="Calibri" charset="0"/>
              <a:ea typeface="Calibri" charset="0"/>
              <a:cs typeface="Calibri" charset="0"/>
            </a:endParaRPr>
          </a:p>
        </p:txBody>
      </p:sp>
      <p:sp>
        <p:nvSpPr>
          <p:cNvPr id="3" name="Content Placeholder 2"/>
          <p:cNvSpPr>
            <a:spLocks noGrp="1"/>
          </p:cNvSpPr>
          <p:nvPr>
            <p:ph idx="1"/>
          </p:nvPr>
        </p:nvSpPr>
        <p:spPr/>
        <p:txBody>
          <a:bodyPr>
            <a:normAutofit fontScale="92500" lnSpcReduction="10000"/>
          </a:bodyPr>
          <a:lstStyle/>
          <a:p>
            <a:pPr marL="0" indent="0">
              <a:buNone/>
            </a:pPr>
            <a:r>
              <a:rPr lang="vi-VN" dirty="0" smtClean="0">
                <a:latin typeface="Calibri" charset="0"/>
                <a:ea typeface="Calibri" charset="0"/>
                <a:cs typeface="Calibri" charset="0"/>
              </a:rPr>
              <a:t>Why Spark?</a:t>
            </a:r>
          </a:p>
          <a:p>
            <a:pPr>
              <a:buFont typeface="Arial" charset="0"/>
              <a:buChar char="•"/>
            </a:pPr>
            <a:r>
              <a:rPr lang="en-US" dirty="0">
                <a:latin typeface="+mn-lt"/>
              </a:rPr>
              <a:t>Big Data is becoming </a:t>
            </a:r>
            <a:r>
              <a:rPr lang="en-US" dirty="0" smtClean="0">
                <a:latin typeface="+mn-lt"/>
              </a:rPr>
              <a:t>bigger </a:t>
            </a:r>
            <a:r>
              <a:rPr lang="vi-VN" dirty="0" smtClean="0">
                <a:latin typeface="Calibri" charset="0"/>
                <a:ea typeface="Calibri" charset="0"/>
                <a:cs typeface="Calibri" charset="0"/>
              </a:rPr>
              <a:t>and bigger.</a:t>
            </a:r>
          </a:p>
          <a:p>
            <a:pPr>
              <a:buFont typeface="Arial" charset="0"/>
              <a:buChar char="•"/>
            </a:pPr>
            <a:r>
              <a:rPr lang="vi-VN" dirty="0" smtClean="0">
                <a:latin typeface="Calibri" charset="0"/>
                <a:ea typeface="Calibri" charset="0"/>
                <a:cs typeface="Calibri" charset="0"/>
              </a:rPr>
              <a:t>S</a:t>
            </a:r>
            <a:r>
              <a:rPr lang="en-US" dirty="0" smtClean="0">
                <a:latin typeface="Calibri" charset="0"/>
                <a:ea typeface="Calibri" charset="0"/>
                <a:cs typeface="Calibri" charset="0"/>
              </a:rPr>
              <a:t>tore</a:t>
            </a:r>
            <a:r>
              <a:rPr lang="en-US" dirty="0">
                <a:latin typeface="Calibri" charset="0"/>
                <a:ea typeface="Calibri" charset="0"/>
                <a:cs typeface="Calibri" charset="0"/>
              </a:rPr>
              <a:t>, process and use </a:t>
            </a:r>
            <a:r>
              <a:rPr lang="vi-VN" dirty="0" smtClean="0">
                <a:latin typeface="Calibri" charset="0"/>
                <a:ea typeface="Calibri" charset="0"/>
                <a:cs typeface="Calibri" charset="0"/>
              </a:rPr>
              <a:t>big</a:t>
            </a:r>
            <a:r>
              <a:rPr lang="en-US" dirty="0" smtClean="0">
                <a:latin typeface="Calibri" charset="0"/>
                <a:ea typeface="Calibri" charset="0"/>
                <a:cs typeface="Calibri" charset="0"/>
              </a:rPr>
              <a:t> </a:t>
            </a:r>
            <a:r>
              <a:rPr lang="en-US" dirty="0">
                <a:latin typeface="Calibri" charset="0"/>
                <a:ea typeface="Calibri" charset="0"/>
                <a:cs typeface="Calibri" charset="0"/>
              </a:rPr>
              <a:t>amount of data for machine </a:t>
            </a:r>
            <a:r>
              <a:rPr lang="en-US" dirty="0" smtClean="0">
                <a:latin typeface="Calibri" charset="0"/>
                <a:ea typeface="Calibri" charset="0"/>
                <a:cs typeface="Calibri" charset="0"/>
              </a:rPr>
              <a:t>learning.</a:t>
            </a:r>
            <a:endParaRPr lang="vi-VN" dirty="0" smtClean="0">
              <a:latin typeface="Calibri" charset="0"/>
              <a:ea typeface="Calibri" charset="0"/>
              <a:cs typeface="Calibri" charset="0"/>
            </a:endParaRPr>
          </a:p>
          <a:p>
            <a:pPr>
              <a:buFont typeface="Arial" charset="0"/>
              <a:buChar char="•"/>
            </a:pPr>
            <a:endParaRPr lang="vi-VN" dirty="0" smtClean="0">
              <a:latin typeface="Calibri" charset="0"/>
              <a:ea typeface="Calibri" charset="0"/>
              <a:cs typeface="Calibri" charset="0"/>
            </a:endParaRPr>
          </a:p>
          <a:p>
            <a:pPr marL="0" indent="0">
              <a:buNone/>
            </a:pPr>
            <a:r>
              <a:rPr lang="en-US" dirty="0"/>
              <a:t>Prerequisites</a:t>
            </a:r>
            <a:endParaRPr lang="vi-VN" dirty="0" smtClean="0">
              <a:latin typeface="Calibri" charset="0"/>
              <a:ea typeface="Calibri" charset="0"/>
              <a:cs typeface="Calibri" charset="0"/>
            </a:endParaRPr>
          </a:p>
          <a:p>
            <a:r>
              <a:rPr lang="vi-VN" dirty="0" smtClean="0">
                <a:latin typeface="Calibri" charset="0"/>
                <a:ea typeface="Calibri" charset="0"/>
                <a:cs typeface="Calibri" charset="0"/>
              </a:rPr>
              <a:t>Originally, it’s in Scala</a:t>
            </a:r>
            <a:endParaRPr lang="en-US" dirty="0" smtClean="0">
              <a:latin typeface="Calibri" charset="0"/>
              <a:ea typeface="Calibri" charset="0"/>
              <a:cs typeface="Calibri" charset="0"/>
            </a:endParaRPr>
          </a:p>
          <a:p>
            <a:r>
              <a:rPr lang="en-US" dirty="0" smtClean="0"/>
              <a:t>Basic programming skills and </a:t>
            </a:r>
            <a:r>
              <a:rPr lang="vi-VN" dirty="0" smtClean="0">
                <a:latin typeface="Calibri" charset="0"/>
                <a:ea typeface="Calibri" charset="0"/>
                <a:cs typeface="Calibri" charset="0"/>
              </a:rPr>
              <a:t>some analytical </a:t>
            </a:r>
            <a:r>
              <a:rPr lang="en-US" dirty="0" smtClean="0"/>
              <a:t>experience</a:t>
            </a:r>
            <a:r>
              <a:rPr lang="vi-VN" dirty="0" smtClean="0">
                <a:latin typeface="Calibri" charset="0"/>
                <a:ea typeface="Calibri" charset="0"/>
                <a:cs typeface="Calibri" charset="0"/>
              </a:rPr>
              <a:t>s</a:t>
            </a:r>
            <a:endParaRPr lang="en-US" dirty="0" smtClean="0">
              <a:latin typeface="Calibri" charset="0"/>
              <a:ea typeface="Calibri" charset="0"/>
              <a:cs typeface="Calibri" charset="0"/>
            </a:endParaRPr>
          </a:p>
          <a:p>
            <a:r>
              <a:rPr lang="en-US" dirty="0" smtClean="0"/>
              <a:t>Some experience</a:t>
            </a:r>
            <a:r>
              <a:rPr lang="vi-VN" dirty="0" smtClean="0">
                <a:latin typeface="Calibri" charset="0"/>
                <a:ea typeface="Calibri" charset="0"/>
                <a:cs typeface="Calibri" charset="0"/>
              </a:rPr>
              <a:t>s</a:t>
            </a:r>
            <a:r>
              <a:rPr lang="en-US" dirty="0" smtClean="0"/>
              <a:t> with Python </a:t>
            </a:r>
            <a:endParaRPr lang="en-US" dirty="0"/>
          </a:p>
        </p:txBody>
      </p:sp>
    </p:spTree>
    <p:extLst>
      <p:ext uri="{BB962C8B-B14F-4D97-AF65-F5344CB8AC3E}">
        <p14:creationId xmlns:p14="http://schemas.microsoft.com/office/powerpoint/2010/main" val="7078016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Apache Spark </a:t>
            </a:r>
          </a:p>
        </p:txBody>
      </p:sp>
      <p:sp>
        <p:nvSpPr>
          <p:cNvPr id="3" name="Content Placeholder 2"/>
          <p:cNvSpPr>
            <a:spLocks noGrp="1"/>
          </p:cNvSpPr>
          <p:nvPr>
            <p:ph idx="1"/>
          </p:nvPr>
        </p:nvSpPr>
        <p:spPr/>
        <p:txBody>
          <a:bodyPr/>
          <a:lstStyle/>
          <a:p>
            <a:r>
              <a:rPr lang="vi-VN" dirty="0" smtClean="0">
                <a:latin typeface="Calibri" charset="0"/>
                <a:ea typeface="Calibri" charset="0"/>
                <a:cs typeface="Calibri" charset="0"/>
              </a:rPr>
              <a:t>Built on top the idea of MapReduce.</a:t>
            </a:r>
          </a:p>
          <a:p>
            <a:r>
              <a:rPr lang="vi-VN" dirty="0" smtClean="0">
                <a:latin typeface="Calibri" charset="0"/>
                <a:ea typeface="Calibri" charset="0"/>
                <a:cs typeface="Calibri" charset="0"/>
              </a:rPr>
              <a:t>Modern, interactive and ease to use.</a:t>
            </a:r>
            <a:endParaRPr lang="en-US" dirty="0" smtClean="0">
              <a:latin typeface="Calibri" charset="0"/>
              <a:ea typeface="Calibri" charset="0"/>
              <a:cs typeface="Calibri" charset="0"/>
            </a:endParaRPr>
          </a:p>
          <a:p>
            <a:r>
              <a:rPr lang="vi-VN" dirty="0" smtClean="0">
                <a:latin typeface="Calibri" charset="0"/>
                <a:ea typeface="Calibri" charset="0"/>
                <a:cs typeface="Calibri" charset="0"/>
              </a:rPr>
              <a:t>Officially,</a:t>
            </a:r>
            <a:r>
              <a:rPr lang="vi-VN" dirty="0" smtClean="0"/>
              <a:t> </a:t>
            </a:r>
            <a:r>
              <a:rPr lang="en-US" dirty="0" smtClean="0"/>
              <a:t>Spark </a:t>
            </a:r>
            <a:r>
              <a:rPr lang="en-US" dirty="0"/>
              <a:t>computing framework provides programming abstraction and parallel runtime to hide </a:t>
            </a:r>
            <a:r>
              <a:rPr lang="en-US" dirty="0" smtClean="0"/>
              <a:t>complexities (</a:t>
            </a:r>
            <a:r>
              <a:rPr lang="vi-VN" dirty="0" smtClean="0">
                <a:latin typeface="Calibri" charset="0"/>
                <a:ea typeface="Calibri" charset="0"/>
                <a:cs typeface="Calibri" charset="0"/>
              </a:rPr>
              <a:t>partition processes</a:t>
            </a:r>
            <a:r>
              <a:rPr lang="en-US" dirty="0" smtClean="0"/>
              <a:t>) </a:t>
            </a:r>
            <a:r>
              <a:rPr lang="en-US" dirty="0"/>
              <a:t>of </a:t>
            </a:r>
            <a:r>
              <a:rPr lang="en-US" dirty="0" smtClean="0"/>
              <a:t>fault-tolerance </a:t>
            </a:r>
            <a:r>
              <a:rPr lang="en-US" dirty="0"/>
              <a:t>and slow </a:t>
            </a:r>
            <a:r>
              <a:rPr lang="en-US" dirty="0" smtClean="0"/>
              <a:t>machines.</a:t>
            </a:r>
            <a:endParaRPr lang="en-US" dirty="0"/>
          </a:p>
        </p:txBody>
      </p:sp>
      <p:pic>
        <p:nvPicPr>
          <p:cNvPr id="4" name="Picture 2" descr="http://spark.apache.org/images/spark-logo-trademar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4212" y="4831607"/>
            <a:ext cx="2764932" cy="1470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9519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Use Memory instead of Disk</a:t>
            </a:r>
          </a:p>
        </p:txBody>
      </p:sp>
      <p:pic>
        <p:nvPicPr>
          <p:cNvPr id="4" name="Content Placeholder 3"/>
          <p:cNvPicPr>
            <a:picLocks noGrp="1" noChangeAspect="1"/>
          </p:cNvPicPr>
          <p:nvPr>
            <p:ph idx="1"/>
          </p:nvPr>
        </p:nvPicPr>
        <p:blipFill>
          <a:blip r:embed="rId3"/>
          <a:stretch>
            <a:fillRect/>
          </a:stretch>
        </p:blipFill>
        <p:spPr>
          <a:xfrm>
            <a:off x="1065212" y="3549581"/>
            <a:ext cx="6357257" cy="1447800"/>
          </a:xfrm>
          <a:prstGeom prst="rect">
            <a:avLst/>
          </a:prstGeom>
        </p:spPr>
      </p:pic>
      <p:pic>
        <p:nvPicPr>
          <p:cNvPr id="5" name="Picture 4"/>
          <p:cNvPicPr>
            <a:picLocks noChangeAspect="1"/>
          </p:cNvPicPr>
          <p:nvPr/>
        </p:nvPicPr>
        <p:blipFill>
          <a:blip r:embed="rId4"/>
          <a:stretch>
            <a:fillRect/>
          </a:stretch>
        </p:blipFill>
        <p:spPr>
          <a:xfrm>
            <a:off x="1065212" y="1507205"/>
            <a:ext cx="6176962" cy="1497445"/>
          </a:xfrm>
          <a:prstGeom prst="rect">
            <a:avLst/>
          </a:prstGeom>
        </p:spPr>
      </p:pic>
      <p:sp>
        <p:nvSpPr>
          <p:cNvPr id="6" name="TextBox 5"/>
          <p:cNvSpPr txBox="1"/>
          <p:nvPr/>
        </p:nvSpPr>
        <p:spPr>
          <a:xfrm>
            <a:off x="912812" y="5530589"/>
            <a:ext cx="5632696" cy="461665"/>
          </a:xfrm>
          <a:prstGeom prst="rect">
            <a:avLst/>
          </a:prstGeom>
          <a:noFill/>
        </p:spPr>
        <p:txBody>
          <a:bodyPr wrap="none" rtlCol="0">
            <a:spAutoFit/>
          </a:bodyPr>
          <a:lstStyle/>
          <a:p>
            <a:r>
              <a:rPr lang="en-US" dirty="0">
                <a:sym typeface="Wingdings" panose="05000000000000000000" pitchFamily="2" charset="2"/>
              </a:rPr>
              <a:t> </a:t>
            </a:r>
            <a:r>
              <a:rPr lang="en-US" dirty="0"/>
              <a:t>10-100x faster than Hadoop MapReduce</a:t>
            </a:r>
          </a:p>
        </p:txBody>
      </p:sp>
    </p:spTree>
    <p:extLst>
      <p:ext uri="{BB962C8B-B14F-4D97-AF65-F5344CB8AC3E}">
        <p14:creationId xmlns:p14="http://schemas.microsoft.com/office/powerpoint/2010/main" val="29990134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Spark and Map Reduce differences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6522257"/>
              </p:ext>
            </p:extLst>
          </p:nvPr>
        </p:nvGraphicFramePr>
        <p:xfrm>
          <a:off x="609600" y="1138238"/>
          <a:ext cx="10969626" cy="3017520"/>
        </p:xfrm>
        <a:graphic>
          <a:graphicData uri="http://schemas.openxmlformats.org/drawingml/2006/table">
            <a:tbl>
              <a:tblPr firstRow="1" bandRow="1">
                <a:tableStyleId>{5C22544A-7EE6-4342-B048-85BDC9FD1C3A}</a:tableStyleId>
              </a:tblPr>
              <a:tblGrid>
                <a:gridCol w="2436812">
                  <a:extLst>
                    <a:ext uri="{9D8B030D-6E8A-4147-A177-3AD203B41FA5}">
                      <a16:colId xmlns:a16="http://schemas.microsoft.com/office/drawing/2014/main" xmlns="" val="4104119693"/>
                    </a:ext>
                  </a:extLst>
                </a:gridCol>
                <a:gridCol w="3733800">
                  <a:extLst>
                    <a:ext uri="{9D8B030D-6E8A-4147-A177-3AD203B41FA5}">
                      <a16:colId xmlns:a16="http://schemas.microsoft.com/office/drawing/2014/main" xmlns="" val="3734751770"/>
                    </a:ext>
                  </a:extLst>
                </a:gridCol>
                <a:gridCol w="4799014">
                  <a:extLst>
                    <a:ext uri="{9D8B030D-6E8A-4147-A177-3AD203B41FA5}">
                      <a16:colId xmlns:a16="http://schemas.microsoft.com/office/drawing/2014/main" xmlns="" val="921115765"/>
                    </a:ext>
                  </a:extLst>
                </a:gridCol>
              </a:tblGrid>
              <a:tr h="457200">
                <a:tc>
                  <a:txBody>
                    <a:bodyPr/>
                    <a:lstStyle/>
                    <a:p>
                      <a:endParaRPr lang="en-US" dirty="0"/>
                    </a:p>
                  </a:txBody>
                  <a:tcPr/>
                </a:tc>
                <a:tc>
                  <a:txBody>
                    <a:bodyPr/>
                    <a:lstStyle/>
                    <a:p>
                      <a:r>
                        <a:rPr lang="en-US" dirty="0"/>
                        <a:t>Apache Hadoop MR</a:t>
                      </a:r>
                    </a:p>
                  </a:txBody>
                  <a:tcPr/>
                </a:tc>
                <a:tc>
                  <a:txBody>
                    <a:bodyPr/>
                    <a:lstStyle/>
                    <a:p>
                      <a:r>
                        <a:rPr lang="en-US" dirty="0"/>
                        <a:t>Apache Spark</a:t>
                      </a:r>
                    </a:p>
                  </a:txBody>
                  <a:tcPr/>
                </a:tc>
                <a:extLst>
                  <a:ext uri="{0D108BD9-81ED-4DB2-BD59-A6C34878D82A}">
                    <a16:rowId xmlns:a16="http://schemas.microsoft.com/office/drawing/2014/main" xmlns="" val="1723432210"/>
                  </a:ext>
                </a:extLst>
              </a:tr>
              <a:tr h="457200">
                <a:tc>
                  <a:txBody>
                    <a:bodyPr/>
                    <a:lstStyle/>
                    <a:p>
                      <a:r>
                        <a:rPr lang="en-US" dirty="0"/>
                        <a:t>Storage</a:t>
                      </a:r>
                    </a:p>
                  </a:txBody>
                  <a:tcPr/>
                </a:tc>
                <a:tc>
                  <a:txBody>
                    <a:bodyPr/>
                    <a:lstStyle/>
                    <a:p>
                      <a:r>
                        <a:rPr lang="en-US" dirty="0"/>
                        <a:t>Disk only</a:t>
                      </a:r>
                    </a:p>
                  </a:txBody>
                  <a:tcPr/>
                </a:tc>
                <a:tc>
                  <a:txBody>
                    <a:bodyPr/>
                    <a:lstStyle/>
                    <a:p>
                      <a:r>
                        <a:rPr lang="en-US" dirty="0"/>
                        <a:t>In-memory or on disk</a:t>
                      </a:r>
                    </a:p>
                  </a:txBody>
                  <a:tcPr/>
                </a:tc>
                <a:extLst>
                  <a:ext uri="{0D108BD9-81ED-4DB2-BD59-A6C34878D82A}">
                    <a16:rowId xmlns:a16="http://schemas.microsoft.com/office/drawing/2014/main" xmlns="" val="1275178003"/>
                  </a:ext>
                </a:extLst>
              </a:tr>
              <a:tr h="1188720">
                <a:tc>
                  <a:txBody>
                    <a:bodyPr/>
                    <a:lstStyle/>
                    <a:p>
                      <a:r>
                        <a:rPr lang="en-US" dirty="0"/>
                        <a:t>Operations</a:t>
                      </a:r>
                    </a:p>
                  </a:txBody>
                  <a:tcPr/>
                </a:tc>
                <a:tc>
                  <a:txBody>
                    <a:bodyPr/>
                    <a:lstStyle/>
                    <a:p>
                      <a:r>
                        <a:rPr lang="en-US" dirty="0"/>
                        <a:t>Map and Reduce</a:t>
                      </a:r>
                    </a:p>
                  </a:txBody>
                  <a:tcPr/>
                </a:tc>
                <a:tc>
                  <a:txBody>
                    <a:bodyPr/>
                    <a:lstStyle/>
                    <a:p>
                      <a:r>
                        <a:rPr lang="en-US" dirty="0"/>
                        <a:t>Many transformations</a:t>
                      </a:r>
                      <a:r>
                        <a:rPr lang="en-US" baseline="0" dirty="0"/>
                        <a:t> and actions, including Map and Reduce </a:t>
                      </a:r>
                      <a:endParaRPr lang="en-US" dirty="0"/>
                    </a:p>
                  </a:txBody>
                  <a:tcPr/>
                </a:tc>
                <a:extLst>
                  <a:ext uri="{0D108BD9-81ED-4DB2-BD59-A6C34878D82A}">
                    <a16:rowId xmlns:a16="http://schemas.microsoft.com/office/drawing/2014/main" xmlns="" val="1593572911"/>
                  </a:ext>
                </a:extLst>
              </a:tr>
              <a:tr h="457200">
                <a:tc>
                  <a:txBody>
                    <a:bodyPr/>
                    <a:lstStyle/>
                    <a:p>
                      <a:r>
                        <a:rPr lang="en-US" dirty="0"/>
                        <a:t>Execution</a:t>
                      </a:r>
                      <a:r>
                        <a:rPr lang="en-US" baseline="0" dirty="0"/>
                        <a:t> model</a:t>
                      </a:r>
                      <a:endParaRPr lang="en-US" dirty="0"/>
                    </a:p>
                  </a:txBody>
                  <a:tcPr/>
                </a:tc>
                <a:tc>
                  <a:txBody>
                    <a:bodyPr/>
                    <a:lstStyle/>
                    <a:p>
                      <a:r>
                        <a:rPr lang="en-US" dirty="0"/>
                        <a:t>Batch</a:t>
                      </a:r>
                    </a:p>
                  </a:txBody>
                  <a:tcPr/>
                </a:tc>
                <a:tc>
                  <a:txBody>
                    <a:bodyPr/>
                    <a:lstStyle/>
                    <a:p>
                      <a:r>
                        <a:rPr lang="en-US" dirty="0"/>
                        <a:t>Batch, iterative,</a:t>
                      </a:r>
                      <a:r>
                        <a:rPr lang="en-US" baseline="0" dirty="0"/>
                        <a:t> streaming</a:t>
                      </a:r>
                      <a:endParaRPr lang="en-US" dirty="0"/>
                    </a:p>
                  </a:txBody>
                  <a:tcPr/>
                </a:tc>
                <a:extLst>
                  <a:ext uri="{0D108BD9-81ED-4DB2-BD59-A6C34878D82A}">
                    <a16:rowId xmlns:a16="http://schemas.microsoft.com/office/drawing/2014/main" xmlns="" val="2142411152"/>
                  </a:ext>
                </a:extLst>
              </a:tr>
              <a:tr h="457200">
                <a:tc>
                  <a:txBody>
                    <a:bodyPr/>
                    <a:lstStyle/>
                    <a:p>
                      <a:r>
                        <a:rPr lang="en-US" dirty="0"/>
                        <a:t>Languages</a:t>
                      </a:r>
                    </a:p>
                  </a:txBody>
                  <a:tcPr/>
                </a:tc>
                <a:tc>
                  <a:txBody>
                    <a:bodyPr/>
                    <a:lstStyle/>
                    <a:p>
                      <a:r>
                        <a:rPr lang="en-US" dirty="0"/>
                        <a:t>Java</a:t>
                      </a:r>
                    </a:p>
                  </a:txBody>
                  <a:tcPr/>
                </a:tc>
                <a:tc>
                  <a:txBody>
                    <a:bodyPr/>
                    <a:lstStyle/>
                    <a:p>
                      <a:r>
                        <a:rPr lang="en-US" dirty="0"/>
                        <a:t>Scala, Java,</a:t>
                      </a:r>
                      <a:r>
                        <a:rPr lang="en-US" baseline="0" dirty="0"/>
                        <a:t> Python and R</a:t>
                      </a:r>
                      <a:r>
                        <a:rPr lang="en-US" dirty="0"/>
                        <a:t> </a:t>
                      </a:r>
                    </a:p>
                  </a:txBody>
                  <a:tcPr/>
                </a:tc>
                <a:extLst>
                  <a:ext uri="{0D108BD9-81ED-4DB2-BD59-A6C34878D82A}">
                    <a16:rowId xmlns:a16="http://schemas.microsoft.com/office/drawing/2014/main" xmlns="" val="500462847"/>
                  </a:ext>
                </a:extLst>
              </a:tr>
            </a:tbl>
          </a:graphicData>
        </a:graphic>
      </p:graphicFrame>
    </p:spTree>
    <p:extLst>
      <p:ext uri="{BB962C8B-B14F-4D97-AF65-F5344CB8AC3E}">
        <p14:creationId xmlns:p14="http://schemas.microsoft.com/office/powerpoint/2010/main" val="20298956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0" y="225907"/>
            <a:ext cx="10969943" cy="711081"/>
          </a:xfrm>
        </p:spPr>
        <p:txBody>
          <a:bodyPr/>
          <a:lstStyle/>
          <a:p>
            <a:r>
              <a:rPr lang="en-US" b="1" dirty="0">
                <a:solidFill>
                  <a:schemeClr val="tx2"/>
                </a:solidFill>
              </a:rPr>
              <a:t>Apache Spark vs Apache Hadoop</a:t>
            </a:r>
          </a:p>
        </p:txBody>
      </p:sp>
      <p:graphicFrame>
        <p:nvGraphicFramePr>
          <p:cNvPr id="6" name="Content Placeholder 7"/>
          <p:cNvGraphicFramePr>
            <a:graphicFrameLocks/>
          </p:cNvGraphicFramePr>
          <p:nvPr>
            <p:extLst>
              <p:ext uri="{D42A27DB-BD31-4B8C-83A1-F6EECF244321}">
                <p14:modId xmlns:p14="http://schemas.microsoft.com/office/powerpoint/2010/main" val="547560029"/>
              </p:ext>
            </p:extLst>
          </p:nvPr>
        </p:nvGraphicFramePr>
        <p:xfrm>
          <a:off x="739833" y="972755"/>
          <a:ext cx="8308433" cy="4646175"/>
        </p:xfrm>
        <a:graphic>
          <a:graphicData uri="http://schemas.openxmlformats.org/drawingml/2006/table">
            <a:tbl>
              <a:tblPr firstRow="1" bandRow="1">
                <a:tableStyleId>{5C22544A-7EE6-4342-B048-85BDC9FD1C3A}</a:tableStyleId>
              </a:tblPr>
              <a:tblGrid>
                <a:gridCol w="2322788"/>
                <a:gridCol w="2369937"/>
                <a:gridCol w="3615708"/>
              </a:tblGrid>
              <a:tr h="709109">
                <a:tc>
                  <a:txBody>
                    <a:bodyPr/>
                    <a:lstStyle/>
                    <a:p>
                      <a:pPr algn="ctr"/>
                      <a:endParaRPr lang="en-US" sz="1800" dirty="0">
                        <a:latin typeface="Tahoma" panose="020B0604030504040204" pitchFamily="34" charset="0"/>
                      </a:endParaRPr>
                    </a:p>
                  </a:txBody>
                  <a:tcPr marL="38100" marR="38100" marT="38091" marB="38091" anchor="ctr"/>
                </a:tc>
                <a:tc>
                  <a:txBody>
                    <a:bodyPr/>
                    <a:lstStyle/>
                    <a:p>
                      <a:pPr algn="ctr"/>
                      <a:r>
                        <a:rPr lang="en-US" sz="1800" b="1" dirty="0">
                          <a:latin typeface="Tahoma" panose="020B0604030504040204" pitchFamily="34" charset="0"/>
                        </a:rPr>
                        <a:t>Hadoop MR</a:t>
                      </a:r>
                      <a:br>
                        <a:rPr lang="en-US" sz="1800" b="1" dirty="0">
                          <a:latin typeface="Tahoma" panose="020B0604030504040204" pitchFamily="34" charset="0"/>
                        </a:rPr>
                      </a:br>
                      <a:r>
                        <a:rPr lang="en-US" sz="1800" b="1" dirty="0" smtClean="0">
                          <a:latin typeface="Tahoma" panose="020B0604030504040204" pitchFamily="34" charset="0"/>
                        </a:rPr>
                        <a:t>Record (2013)</a:t>
                      </a:r>
                      <a:endParaRPr lang="en-US" sz="1800" dirty="0">
                        <a:latin typeface="Tahoma" panose="020B0604030504040204" pitchFamily="34" charset="0"/>
                      </a:endParaRPr>
                    </a:p>
                  </a:txBody>
                  <a:tcPr marL="38100" marR="38100" marT="38091" marB="38091" anchor="ctr"/>
                </a:tc>
                <a:tc>
                  <a:txBody>
                    <a:bodyPr/>
                    <a:lstStyle/>
                    <a:p>
                      <a:pPr algn="ctr"/>
                      <a:r>
                        <a:rPr lang="en-US" sz="1800" b="1" dirty="0">
                          <a:latin typeface="Tahoma" panose="020B0604030504040204" pitchFamily="34" charset="0"/>
                        </a:rPr>
                        <a:t>Spark</a:t>
                      </a:r>
                      <a:br>
                        <a:rPr lang="en-US" sz="1800" b="1" dirty="0">
                          <a:latin typeface="Tahoma" panose="020B0604030504040204" pitchFamily="34" charset="0"/>
                        </a:rPr>
                      </a:br>
                      <a:r>
                        <a:rPr lang="en-US" sz="1800" b="1" dirty="0" smtClean="0">
                          <a:latin typeface="Tahoma" panose="020B0604030504040204" pitchFamily="34" charset="0"/>
                        </a:rPr>
                        <a:t>Record (2014)</a:t>
                      </a:r>
                      <a:endParaRPr lang="en-US" sz="1800" dirty="0">
                        <a:latin typeface="Tahoma" panose="020B0604030504040204" pitchFamily="34" charset="0"/>
                      </a:endParaRPr>
                    </a:p>
                  </a:txBody>
                  <a:tcPr marL="38100" marR="38100" marT="38091" marB="38091" anchor="ctr"/>
                </a:tc>
              </a:tr>
              <a:tr h="419808">
                <a:tc>
                  <a:txBody>
                    <a:bodyPr/>
                    <a:lstStyle/>
                    <a:p>
                      <a:pPr algn="ctr"/>
                      <a:r>
                        <a:rPr lang="en-US" sz="1800" dirty="0">
                          <a:latin typeface="Tahoma" panose="020B0604030504040204" pitchFamily="34" charset="0"/>
                        </a:rPr>
                        <a:t>Data Size</a:t>
                      </a:r>
                    </a:p>
                  </a:txBody>
                  <a:tcPr marL="38100" marR="38100" marT="38091" marB="38091" anchor="ctr"/>
                </a:tc>
                <a:tc>
                  <a:txBody>
                    <a:bodyPr/>
                    <a:lstStyle/>
                    <a:p>
                      <a:pPr algn="ctr"/>
                      <a:r>
                        <a:rPr lang="en-US" sz="1800" dirty="0">
                          <a:latin typeface="Tahoma" panose="020B0604030504040204" pitchFamily="34" charset="0"/>
                        </a:rPr>
                        <a:t>102.5 TB</a:t>
                      </a:r>
                    </a:p>
                  </a:txBody>
                  <a:tcPr marL="38100" marR="38100" marT="38091" marB="38091" anchor="ctr"/>
                </a:tc>
                <a:tc>
                  <a:txBody>
                    <a:bodyPr/>
                    <a:lstStyle/>
                    <a:p>
                      <a:pPr algn="ctr"/>
                      <a:r>
                        <a:rPr lang="en-US" sz="1800" dirty="0">
                          <a:latin typeface="Tahoma" panose="020B0604030504040204" pitchFamily="34" charset="0"/>
                        </a:rPr>
                        <a:t>100 TB</a:t>
                      </a:r>
                    </a:p>
                  </a:txBody>
                  <a:tcPr marL="38100" marR="38100" marT="38091" marB="38091" anchor="ctr"/>
                </a:tc>
              </a:tr>
              <a:tr h="419808">
                <a:tc>
                  <a:txBody>
                    <a:bodyPr/>
                    <a:lstStyle/>
                    <a:p>
                      <a:pPr algn="ctr"/>
                      <a:r>
                        <a:rPr lang="en-US" sz="1800" dirty="0">
                          <a:latin typeface="Tahoma" panose="020B0604030504040204" pitchFamily="34" charset="0"/>
                        </a:rPr>
                        <a:t>Elapsed Time</a:t>
                      </a:r>
                    </a:p>
                  </a:txBody>
                  <a:tcPr marL="38100" marR="38100" marT="38091" marB="38091" anchor="ctr"/>
                </a:tc>
                <a:tc>
                  <a:txBody>
                    <a:bodyPr/>
                    <a:lstStyle/>
                    <a:p>
                      <a:pPr algn="ctr"/>
                      <a:r>
                        <a:rPr lang="en-US" sz="1800" dirty="0">
                          <a:latin typeface="Tahoma" panose="020B0604030504040204" pitchFamily="34" charset="0"/>
                        </a:rPr>
                        <a:t>72 mins</a:t>
                      </a:r>
                    </a:p>
                  </a:txBody>
                  <a:tcPr marL="38100" marR="38100" marT="38091" marB="38091" anchor="ctr"/>
                </a:tc>
                <a:tc>
                  <a:txBody>
                    <a:bodyPr/>
                    <a:lstStyle/>
                    <a:p>
                      <a:pPr algn="ctr"/>
                      <a:r>
                        <a:rPr lang="en-US" sz="1800" dirty="0">
                          <a:latin typeface="Tahoma" panose="020B0604030504040204" pitchFamily="34" charset="0"/>
                        </a:rPr>
                        <a:t>23 mins</a:t>
                      </a:r>
                    </a:p>
                  </a:txBody>
                  <a:tcPr marL="38100" marR="38100" marT="38091" marB="38091" anchor="ctr"/>
                </a:tc>
              </a:tr>
              <a:tr h="419808">
                <a:tc>
                  <a:txBody>
                    <a:bodyPr/>
                    <a:lstStyle/>
                    <a:p>
                      <a:pPr algn="ctr"/>
                      <a:r>
                        <a:rPr lang="en-US" sz="1800" dirty="0">
                          <a:latin typeface="Tahoma" panose="020B0604030504040204" pitchFamily="34" charset="0"/>
                        </a:rPr>
                        <a:t># Nodes</a:t>
                      </a:r>
                    </a:p>
                  </a:txBody>
                  <a:tcPr marL="38100" marR="38100" marT="38091" marB="38091" anchor="ctr"/>
                </a:tc>
                <a:tc>
                  <a:txBody>
                    <a:bodyPr/>
                    <a:lstStyle/>
                    <a:p>
                      <a:pPr algn="ctr"/>
                      <a:r>
                        <a:rPr lang="en-US" sz="1800" dirty="0">
                          <a:latin typeface="Tahoma" panose="020B0604030504040204" pitchFamily="34" charset="0"/>
                        </a:rPr>
                        <a:t>2100</a:t>
                      </a:r>
                    </a:p>
                  </a:txBody>
                  <a:tcPr marL="38100" marR="38100" marT="38091" marB="38091" anchor="ctr"/>
                </a:tc>
                <a:tc>
                  <a:txBody>
                    <a:bodyPr/>
                    <a:lstStyle/>
                    <a:p>
                      <a:pPr algn="ctr"/>
                      <a:r>
                        <a:rPr lang="en-US" sz="1800" dirty="0">
                          <a:latin typeface="Tahoma" panose="020B0604030504040204" pitchFamily="34" charset="0"/>
                        </a:rPr>
                        <a:t>206</a:t>
                      </a:r>
                    </a:p>
                  </a:txBody>
                  <a:tcPr marL="38100" marR="38100" marT="38091" marB="38091" anchor="ctr"/>
                </a:tc>
              </a:tr>
              <a:tr h="419808">
                <a:tc>
                  <a:txBody>
                    <a:bodyPr/>
                    <a:lstStyle/>
                    <a:p>
                      <a:pPr algn="ctr"/>
                      <a:r>
                        <a:rPr lang="en-US" sz="1800" dirty="0">
                          <a:latin typeface="Tahoma" panose="020B0604030504040204" pitchFamily="34" charset="0"/>
                        </a:rPr>
                        <a:t># Cores</a:t>
                      </a:r>
                    </a:p>
                  </a:txBody>
                  <a:tcPr marL="38100" marR="38100" marT="38091" marB="38091" anchor="ctr"/>
                </a:tc>
                <a:tc>
                  <a:txBody>
                    <a:bodyPr/>
                    <a:lstStyle/>
                    <a:p>
                      <a:pPr algn="ctr"/>
                      <a:r>
                        <a:rPr lang="en-US" sz="1800" dirty="0">
                          <a:latin typeface="Tahoma" panose="020B0604030504040204" pitchFamily="34" charset="0"/>
                        </a:rPr>
                        <a:t>50400 physical</a:t>
                      </a:r>
                    </a:p>
                  </a:txBody>
                  <a:tcPr marL="38100" marR="38100" marT="38091" marB="38091" anchor="ctr"/>
                </a:tc>
                <a:tc>
                  <a:txBody>
                    <a:bodyPr/>
                    <a:lstStyle/>
                    <a:p>
                      <a:pPr algn="ctr"/>
                      <a:r>
                        <a:rPr lang="en-US" sz="1800" dirty="0">
                          <a:latin typeface="Tahoma" panose="020B0604030504040204" pitchFamily="34" charset="0"/>
                        </a:rPr>
                        <a:t>6592 virtualized</a:t>
                      </a:r>
                    </a:p>
                  </a:txBody>
                  <a:tcPr marL="38100" marR="38100" marT="38091" marB="38091" anchor="ctr"/>
                </a:tc>
              </a:tr>
              <a:tr h="709109">
                <a:tc>
                  <a:txBody>
                    <a:bodyPr/>
                    <a:lstStyle/>
                    <a:p>
                      <a:pPr algn="ctr"/>
                      <a:r>
                        <a:rPr lang="en-US" sz="1800" dirty="0">
                          <a:latin typeface="Tahoma" panose="020B0604030504040204" pitchFamily="34" charset="0"/>
                        </a:rPr>
                        <a:t>Cluster disk throughput</a:t>
                      </a:r>
                    </a:p>
                  </a:txBody>
                  <a:tcPr marL="38100" marR="38100" marT="38091" marB="38091" anchor="ctr"/>
                </a:tc>
                <a:tc>
                  <a:txBody>
                    <a:bodyPr/>
                    <a:lstStyle/>
                    <a:p>
                      <a:pPr algn="ctr"/>
                      <a:r>
                        <a:rPr lang="en-US" sz="1800" dirty="0">
                          <a:latin typeface="Tahoma" panose="020B0604030504040204" pitchFamily="34" charset="0"/>
                        </a:rPr>
                        <a:t>3150 GB/s</a:t>
                      </a:r>
                      <a:br>
                        <a:rPr lang="en-US" sz="1800" dirty="0">
                          <a:latin typeface="Tahoma" panose="020B0604030504040204" pitchFamily="34" charset="0"/>
                        </a:rPr>
                      </a:br>
                      <a:r>
                        <a:rPr lang="en-US" sz="1800" dirty="0">
                          <a:latin typeface="Tahoma" panose="020B0604030504040204" pitchFamily="34" charset="0"/>
                        </a:rPr>
                        <a:t>(est.)</a:t>
                      </a:r>
                    </a:p>
                  </a:txBody>
                  <a:tcPr marL="38100" marR="38100" marT="38091" marB="38091" anchor="ctr"/>
                </a:tc>
                <a:tc>
                  <a:txBody>
                    <a:bodyPr/>
                    <a:lstStyle/>
                    <a:p>
                      <a:pPr algn="ctr"/>
                      <a:r>
                        <a:rPr lang="en-US" sz="1800" dirty="0">
                          <a:latin typeface="Tahoma" panose="020B0604030504040204" pitchFamily="34" charset="0"/>
                        </a:rPr>
                        <a:t>618 GB/s</a:t>
                      </a:r>
                    </a:p>
                  </a:txBody>
                  <a:tcPr marL="38100" marR="38100" marT="38091" marB="38091" anchor="ctr"/>
                </a:tc>
              </a:tr>
              <a:tr h="709109">
                <a:tc>
                  <a:txBody>
                    <a:bodyPr/>
                    <a:lstStyle/>
                    <a:p>
                      <a:pPr algn="ctr"/>
                      <a:r>
                        <a:rPr lang="en-US" sz="1800" dirty="0">
                          <a:latin typeface="Tahoma" panose="020B0604030504040204" pitchFamily="34" charset="0"/>
                        </a:rPr>
                        <a:t>Network</a:t>
                      </a:r>
                    </a:p>
                  </a:txBody>
                  <a:tcPr marL="38100" marR="38100" marT="38091" marB="38091" anchor="ctr"/>
                </a:tc>
                <a:tc>
                  <a:txBody>
                    <a:bodyPr/>
                    <a:lstStyle/>
                    <a:p>
                      <a:pPr algn="ctr"/>
                      <a:r>
                        <a:rPr lang="en-US" sz="1800" dirty="0">
                          <a:latin typeface="Tahoma" panose="020B0604030504040204" pitchFamily="34" charset="0"/>
                        </a:rPr>
                        <a:t>dedicated data center, 10Gbps</a:t>
                      </a:r>
                    </a:p>
                  </a:txBody>
                  <a:tcPr marL="38100" marR="38100" marT="38091" marB="38091" anchor="ctr"/>
                </a:tc>
                <a:tc>
                  <a:txBody>
                    <a:bodyPr/>
                    <a:lstStyle/>
                    <a:p>
                      <a:pPr algn="ctr"/>
                      <a:r>
                        <a:rPr lang="en-US" sz="1800" dirty="0">
                          <a:latin typeface="Tahoma" panose="020B0604030504040204" pitchFamily="34" charset="0"/>
                        </a:rPr>
                        <a:t>virtualized (EC2) 10Gbps network</a:t>
                      </a:r>
                    </a:p>
                  </a:txBody>
                  <a:tcPr marL="38100" marR="38100" marT="38091" marB="38091" anchor="ctr"/>
                </a:tc>
              </a:tr>
              <a:tr h="419808">
                <a:tc>
                  <a:txBody>
                    <a:bodyPr/>
                    <a:lstStyle/>
                    <a:p>
                      <a:pPr algn="ctr"/>
                      <a:r>
                        <a:rPr lang="en-US" sz="1800" b="1" dirty="0">
                          <a:latin typeface="Tahoma" panose="020B0604030504040204" pitchFamily="34" charset="0"/>
                        </a:rPr>
                        <a:t>Sort rate</a:t>
                      </a:r>
                      <a:endParaRPr lang="en-US" sz="1800" dirty="0">
                        <a:latin typeface="Tahoma" panose="020B0604030504040204" pitchFamily="34" charset="0"/>
                      </a:endParaRPr>
                    </a:p>
                  </a:txBody>
                  <a:tcPr marL="38100" marR="38100" marT="38091" marB="38091" anchor="ctr"/>
                </a:tc>
                <a:tc>
                  <a:txBody>
                    <a:bodyPr/>
                    <a:lstStyle/>
                    <a:p>
                      <a:pPr algn="ctr"/>
                      <a:r>
                        <a:rPr lang="en-US" sz="1800" b="1" dirty="0">
                          <a:latin typeface="Tahoma" panose="020B0604030504040204" pitchFamily="34" charset="0"/>
                        </a:rPr>
                        <a:t>1.42 TB/min</a:t>
                      </a:r>
                      <a:endParaRPr lang="en-US" sz="1800" dirty="0">
                        <a:latin typeface="Tahoma" panose="020B0604030504040204" pitchFamily="34" charset="0"/>
                      </a:endParaRPr>
                    </a:p>
                  </a:txBody>
                  <a:tcPr marL="38100" marR="38100" marT="38091" marB="38091" anchor="ctr"/>
                </a:tc>
                <a:tc>
                  <a:txBody>
                    <a:bodyPr/>
                    <a:lstStyle/>
                    <a:p>
                      <a:pPr algn="ctr"/>
                      <a:r>
                        <a:rPr lang="en-US" sz="1800" b="1" dirty="0">
                          <a:latin typeface="Tahoma" panose="020B0604030504040204" pitchFamily="34" charset="0"/>
                        </a:rPr>
                        <a:t>4.27 TB/min</a:t>
                      </a:r>
                      <a:endParaRPr lang="en-US" sz="1800" dirty="0">
                        <a:latin typeface="Tahoma" panose="020B0604030504040204" pitchFamily="34" charset="0"/>
                      </a:endParaRPr>
                    </a:p>
                  </a:txBody>
                  <a:tcPr marL="38100" marR="38100" marT="38091" marB="38091" anchor="ctr"/>
                </a:tc>
              </a:tr>
              <a:tr h="419808">
                <a:tc>
                  <a:txBody>
                    <a:bodyPr/>
                    <a:lstStyle/>
                    <a:p>
                      <a:pPr algn="ctr"/>
                      <a:r>
                        <a:rPr lang="en-US" sz="1800" b="1" dirty="0">
                          <a:latin typeface="Tahoma" panose="020B0604030504040204" pitchFamily="34" charset="0"/>
                        </a:rPr>
                        <a:t>Sort rate/node</a:t>
                      </a:r>
                      <a:endParaRPr lang="en-US" sz="1800" dirty="0">
                        <a:latin typeface="Tahoma" panose="020B0604030504040204" pitchFamily="34" charset="0"/>
                      </a:endParaRPr>
                    </a:p>
                  </a:txBody>
                  <a:tcPr marL="38100" marR="38100" marT="38091" marB="38091" anchor="ctr"/>
                </a:tc>
                <a:tc>
                  <a:txBody>
                    <a:bodyPr/>
                    <a:lstStyle/>
                    <a:p>
                      <a:pPr algn="ctr"/>
                      <a:r>
                        <a:rPr lang="en-US" sz="1800" b="1" dirty="0">
                          <a:latin typeface="Tahoma" panose="020B0604030504040204" pitchFamily="34" charset="0"/>
                        </a:rPr>
                        <a:t>0.67 GB/min</a:t>
                      </a:r>
                      <a:endParaRPr lang="en-US" sz="1800" dirty="0">
                        <a:latin typeface="Tahoma" panose="020B0604030504040204" pitchFamily="34" charset="0"/>
                      </a:endParaRPr>
                    </a:p>
                  </a:txBody>
                  <a:tcPr marL="38100" marR="38100" marT="38091" marB="38091" anchor="ctr"/>
                </a:tc>
                <a:tc>
                  <a:txBody>
                    <a:bodyPr/>
                    <a:lstStyle/>
                    <a:p>
                      <a:pPr algn="ctr"/>
                      <a:r>
                        <a:rPr lang="en-US" sz="1800" b="1" dirty="0">
                          <a:latin typeface="Tahoma" panose="020B0604030504040204" pitchFamily="34" charset="0"/>
                        </a:rPr>
                        <a:t>20.7 GB/min</a:t>
                      </a:r>
                      <a:endParaRPr lang="en-US" sz="1800" dirty="0">
                        <a:latin typeface="Tahoma" panose="020B0604030504040204" pitchFamily="34" charset="0"/>
                      </a:endParaRPr>
                    </a:p>
                  </a:txBody>
                  <a:tcPr marL="38100" marR="38100" marT="38091" marB="38091" anchor="ctr"/>
                </a:tc>
              </a:tr>
            </a:tbl>
          </a:graphicData>
        </a:graphic>
      </p:graphicFrame>
      <p:sp>
        <p:nvSpPr>
          <p:cNvPr id="7" name="TextBox 6"/>
          <p:cNvSpPr txBox="1"/>
          <p:nvPr/>
        </p:nvSpPr>
        <p:spPr>
          <a:xfrm>
            <a:off x="1047721" y="6061856"/>
            <a:ext cx="9073079" cy="908167"/>
          </a:xfrm>
          <a:prstGeom prst="rect">
            <a:avLst/>
          </a:prstGeom>
          <a:noFill/>
        </p:spPr>
        <p:txBody>
          <a:bodyPr wrap="square" rtlCol="0">
            <a:spAutoFit/>
          </a:bodyPr>
          <a:lstStyle/>
          <a:p>
            <a:r>
              <a:rPr lang="en-US" sz="1400" dirty="0" smtClean="0"/>
              <a:t>Sort benchmark, Daytona Gray: sort of 100 TB of data (1 trillion records)</a:t>
            </a:r>
          </a:p>
          <a:p>
            <a:r>
              <a:rPr lang="en-US" sz="1400" dirty="0" smtClean="0"/>
              <a:t>http://</a:t>
            </a:r>
            <a:r>
              <a:rPr lang="en-US" sz="1400" dirty="0" err="1" smtClean="0"/>
              <a:t>databricks.com</a:t>
            </a:r>
            <a:r>
              <a:rPr lang="en-US" sz="1400" dirty="0" smtClean="0"/>
              <a:t>/blog/2014/11/05/spark-officially-sets-a-new-record-in-large-scale-</a:t>
            </a:r>
            <a:r>
              <a:rPr lang="en-US" sz="1400" dirty="0" err="1" smtClean="0"/>
              <a:t>sorting.html</a:t>
            </a:r>
            <a:endParaRPr lang="en-US" sz="1400" dirty="0" smtClean="0"/>
          </a:p>
          <a:p>
            <a:endParaRPr lang="en-US" dirty="0"/>
          </a:p>
        </p:txBody>
      </p:sp>
      <p:sp>
        <p:nvSpPr>
          <p:cNvPr id="8" name="TextBox 7"/>
          <p:cNvSpPr txBox="1"/>
          <p:nvPr/>
        </p:nvSpPr>
        <p:spPr>
          <a:xfrm>
            <a:off x="8271946" y="1144932"/>
            <a:ext cx="1848854" cy="1569660"/>
          </a:xfrm>
          <a:prstGeom prst="rect">
            <a:avLst/>
          </a:prstGeom>
          <a:solidFill>
            <a:schemeClr val="accent6">
              <a:lumMod val="40000"/>
              <a:lumOff val="60000"/>
            </a:schemeClr>
          </a:solidFill>
          <a:ln>
            <a:solidFill>
              <a:schemeClr val="accent6"/>
            </a:solidFill>
          </a:ln>
        </p:spPr>
        <p:txBody>
          <a:bodyPr wrap="square" rtlCol="0">
            <a:spAutoFit/>
          </a:bodyPr>
          <a:lstStyle/>
          <a:p>
            <a:r>
              <a:rPr lang="en-US" b="1" dirty="0" smtClean="0"/>
              <a:t>Spark, 3x faster with 1/10 the nodes</a:t>
            </a:r>
            <a:endParaRPr lang="en-US" b="1" dirty="0"/>
          </a:p>
        </p:txBody>
      </p:sp>
    </p:spTree>
    <p:extLst>
      <p:ext uri="{BB962C8B-B14F-4D97-AF65-F5344CB8AC3E}">
        <p14:creationId xmlns:p14="http://schemas.microsoft.com/office/powerpoint/2010/main" val="18565788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Components</a:t>
            </a:r>
          </a:p>
        </p:txBody>
      </p:sp>
      <p:pic>
        <p:nvPicPr>
          <p:cNvPr id="3" name="Picture 2" descr="earn Apache Spark: A Comprehensive Guide - Whizlabs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2" y="981197"/>
            <a:ext cx="7620000" cy="5876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7568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Architecture</a:t>
            </a:r>
          </a:p>
        </p:txBody>
      </p:sp>
      <p:sp>
        <p:nvSpPr>
          <p:cNvPr id="4" name="AutoShape 2" descr="http://training.databricks.com/databricks_guide/gentle_introduction/videoss_logo.png"/>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Content Placeholder 5"/>
          <p:cNvSpPr>
            <a:spLocks noGrp="1"/>
          </p:cNvSpPr>
          <p:nvPr>
            <p:ph idx="1"/>
          </p:nvPr>
        </p:nvSpPr>
        <p:spPr>
          <a:xfrm>
            <a:off x="609441" y="1138425"/>
            <a:ext cx="11428571" cy="5033775"/>
          </a:xfrm>
        </p:spPr>
        <p:txBody>
          <a:bodyPr>
            <a:normAutofit fontScale="92500" lnSpcReduction="20000"/>
          </a:bodyPr>
          <a:lstStyle/>
          <a:p>
            <a:r>
              <a:rPr lang="en-US" dirty="0"/>
              <a:t>A master-worker type architecture</a:t>
            </a:r>
          </a:p>
          <a:p>
            <a:pPr lvl="1"/>
            <a:r>
              <a:rPr lang="en-US" dirty="0"/>
              <a:t>A driver or master node</a:t>
            </a:r>
          </a:p>
          <a:p>
            <a:pPr lvl="1"/>
            <a:r>
              <a:rPr lang="en-US" dirty="0"/>
              <a:t>Worker nodes </a:t>
            </a:r>
          </a:p>
          <a:p>
            <a:pPr lvl="1"/>
            <a:endParaRPr lang="en-US" dirty="0"/>
          </a:p>
          <a:p>
            <a:pPr lvl="1"/>
            <a:endParaRPr lang="en-US" dirty="0"/>
          </a:p>
          <a:p>
            <a:pPr marL="609494" lvl="1" indent="0">
              <a:buNone/>
            </a:pPr>
            <a:endParaRPr lang="en-US" dirty="0"/>
          </a:p>
          <a:p>
            <a:pPr marL="609494" lvl="1" indent="0">
              <a:buNone/>
            </a:pPr>
            <a:endParaRPr lang="en-US" dirty="0"/>
          </a:p>
          <a:p>
            <a:r>
              <a:rPr lang="en-US" dirty="0"/>
              <a:t>The master send works to the workers and either instructs them to pull data from memory or from </a:t>
            </a:r>
            <a:r>
              <a:rPr lang="vi-VN" dirty="0" smtClean="0">
                <a:latin typeface="Calibri" charset="0"/>
                <a:ea typeface="Calibri" charset="0"/>
                <a:cs typeface="Calibri" charset="0"/>
              </a:rPr>
              <a:t>hard</a:t>
            </a:r>
            <a:r>
              <a:rPr lang="vi-VN" dirty="0" smtClean="0"/>
              <a:t> </a:t>
            </a:r>
            <a:r>
              <a:rPr lang="en-US" dirty="0" smtClean="0"/>
              <a:t>disk </a:t>
            </a:r>
            <a:r>
              <a:rPr lang="en-US" dirty="0"/>
              <a:t>(or from another source like S3 or HDSF)</a:t>
            </a:r>
          </a:p>
          <a:p>
            <a:endParaRPr lang="en-US" dirty="0"/>
          </a:p>
          <a:p>
            <a:endParaRPr lang="en-US" dirty="0"/>
          </a:p>
          <a:p>
            <a:endParaRPr lang="en-US" dirty="0"/>
          </a:p>
        </p:txBody>
      </p:sp>
      <p:pic>
        <p:nvPicPr>
          <p:cNvPr id="2058" name="Picture 10" descr="http://training.databricks.com/databricks_guide/gentle_introduction/spark_cluster_task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692" y="2057400"/>
            <a:ext cx="6827518"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0729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Architecture(2)</a:t>
            </a:r>
          </a:p>
        </p:txBody>
      </p:sp>
      <p:sp>
        <p:nvSpPr>
          <p:cNvPr id="3" name="Content Placeholder 2"/>
          <p:cNvSpPr>
            <a:spLocks noGrp="1"/>
          </p:cNvSpPr>
          <p:nvPr>
            <p:ph idx="1"/>
          </p:nvPr>
        </p:nvSpPr>
        <p:spPr/>
        <p:txBody>
          <a:bodyPr/>
          <a:lstStyle/>
          <a:p>
            <a:r>
              <a:rPr lang="en-US" dirty="0"/>
              <a:t>A Spark program first creates a </a:t>
            </a:r>
            <a:r>
              <a:rPr lang="en-US" i="1" dirty="0" err="1"/>
              <a:t>SparkContext</a:t>
            </a:r>
            <a:r>
              <a:rPr lang="en-US" dirty="0"/>
              <a:t> object</a:t>
            </a:r>
          </a:p>
          <a:p>
            <a:pPr lvl="1"/>
            <a:r>
              <a:rPr lang="en-US" i="1" dirty="0" err="1"/>
              <a:t>SparkContext</a:t>
            </a:r>
            <a:r>
              <a:rPr lang="en-US" dirty="0"/>
              <a:t> tells Spark how and where to access a cluster</a:t>
            </a:r>
          </a:p>
          <a:p>
            <a:pPr lvl="1"/>
            <a:r>
              <a:rPr lang="en-US" dirty="0"/>
              <a:t>The </a:t>
            </a:r>
            <a:r>
              <a:rPr lang="en-US" i="1" dirty="0"/>
              <a:t>master </a:t>
            </a:r>
            <a:r>
              <a:rPr lang="en-US" dirty="0"/>
              <a:t>parameter for a </a:t>
            </a:r>
            <a:r>
              <a:rPr lang="en-US" i="1" dirty="0" err="1"/>
              <a:t>SparkContext</a:t>
            </a:r>
            <a:r>
              <a:rPr lang="en-US" dirty="0"/>
              <a:t> determines which type and size of cluster to use</a:t>
            </a:r>
          </a:p>
          <a:p>
            <a:endParaRPr lang="en-US" i="1" dirty="0"/>
          </a:p>
        </p:txBody>
      </p:sp>
      <p:graphicFrame>
        <p:nvGraphicFramePr>
          <p:cNvPr id="4" name="Table 3"/>
          <p:cNvGraphicFramePr>
            <a:graphicFrameLocks noGrp="1"/>
          </p:cNvGraphicFramePr>
          <p:nvPr>
            <p:extLst>
              <p:ext uri="{D42A27DB-BD31-4B8C-83A1-F6EECF244321}">
                <p14:modId xmlns:p14="http://schemas.microsoft.com/office/powerpoint/2010/main" val="2437970774"/>
              </p:ext>
            </p:extLst>
          </p:nvPr>
        </p:nvGraphicFramePr>
        <p:xfrm>
          <a:off x="760412" y="3505200"/>
          <a:ext cx="10668000" cy="329184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xmlns="" val="2502312017"/>
                    </a:ext>
                  </a:extLst>
                </a:gridCol>
                <a:gridCol w="7696200">
                  <a:extLst>
                    <a:ext uri="{9D8B030D-6E8A-4147-A177-3AD203B41FA5}">
                      <a16:colId xmlns:a16="http://schemas.microsoft.com/office/drawing/2014/main" xmlns="" val="99635160"/>
                    </a:ext>
                  </a:extLst>
                </a:gridCol>
              </a:tblGrid>
              <a:tr h="533400">
                <a:tc>
                  <a:txBody>
                    <a:bodyPr/>
                    <a:lstStyle/>
                    <a:p>
                      <a:r>
                        <a:rPr lang="en-US" dirty="0"/>
                        <a:t>Master parameter</a:t>
                      </a:r>
                    </a:p>
                  </a:txBody>
                  <a:tcPr/>
                </a:tc>
                <a:tc>
                  <a:txBody>
                    <a:bodyPr/>
                    <a:lstStyle/>
                    <a:p>
                      <a:r>
                        <a:rPr lang="en-US" dirty="0"/>
                        <a:t>Description</a:t>
                      </a:r>
                    </a:p>
                  </a:txBody>
                  <a:tcPr/>
                </a:tc>
                <a:extLst>
                  <a:ext uri="{0D108BD9-81ED-4DB2-BD59-A6C34878D82A}">
                    <a16:rowId xmlns:a16="http://schemas.microsoft.com/office/drawing/2014/main" xmlns="" val="571241013"/>
                  </a:ext>
                </a:extLst>
              </a:tr>
              <a:tr h="482506">
                <a:tc>
                  <a:txBody>
                    <a:bodyPr/>
                    <a:lstStyle/>
                    <a:p>
                      <a:r>
                        <a:rPr lang="en-US" dirty="0"/>
                        <a:t>local</a:t>
                      </a:r>
                    </a:p>
                  </a:txBody>
                  <a:tcPr/>
                </a:tc>
                <a:tc>
                  <a:txBody>
                    <a:bodyPr/>
                    <a:lstStyle/>
                    <a:p>
                      <a:r>
                        <a:rPr lang="en-US" dirty="0"/>
                        <a:t>Run Spark locally with</a:t>
                      </a:r>
                      <a:r>
                        <a:rPr lang="en-US" baseline="0" dirty="0"/>
                        <a:t> one worker thread (no parallelism) </a:t>
                      </a:r>
                      <a:endParaRPr lang="en-US" dirty="0"/>
                    </a:p>
                  </a:txBody>
                  <a:tcPr/>
                </a:tc>
                <a:extLst>
                  <a:ext uri="{0D108BD9-81ED-4DB2-BD59-A6C34878D82A}">
                    <a16:rowId xmlns:a16="http://schemas.microsoft.com/office/drawing/2014/main" xmlns="" val="2552778339"/>
                  </a:ext>
                </a:extLst>
              </a:tr>
              <a:tr h="822960">
                <a:tc>
                  <a:txBody>
                    <a:bodyPr/>
                    <a:lstStyle/>
                    <a:p>
                      <a:r>
                        <a:rPr lang="en-US" dirty="0"/>
                        <a:t>local[K]</a:t>
                      </a:r>
                    </a:p>
                  </a:txBody>
                  <a:tcPr/>
                </a:tc>
                <a:tc>
                  <a:txBody>
                    <a:bodyPr/>
                    <a:lstStyle/>
                    <a:p>
                      <a:r>
                        <a:rPr lang="en-US" dirty="0"/>
                        <a:t>Run Spark locally</a:t>
                      </a:r>
                      <a:r>
                        <a:rPr lang="en-US" baseline="0" dirty="0"/>
                        <a:t> with K worker threads (ideal set to number of cores)</a:t>
                      </a:r>
                      <a:endParaRPr lang="en-US" dirty="0"/>
                    </a:p>
                  </a:txBody>
                  <a:tcPr/>
                </a:tc>
                <a:extLst>
                  <a:ext uri="{0D108BD9-81ED-4DB2-BD59-A6C34878D82A}">
                    <a16:rowId xmlns:a16="http://schemas.microsoft.com/office/drawing/2014/main" xmlns="" val="1499330065"/>
                  </a:ext>
                </a:extLst>
              </a:tr>
              <a:tr h="538574">
                <a:tc>
                  <a:txBody>
                    <a:bodyPr/>
                    <a:lstStyle/>
                    <a:p>
                      <a:r>
                        <a:rPr lang="en-US" dirty="0"/>
                        <a:t>spark://HOST:PORT</a:t>
                      </a:r>
                      <a:r>
                        <a:rPr lang="en-US" baseline="0" dirty="0"/>
                        <a:t> </a:t>
                      </a:r>
                      <a:endParaRPr lang="en-US" dirty="0"/>
                    </a:p>
                  </a:txBody>
                  <a:tcPr/>
                </a:tc>
                <a:tc>
                  <a:txBody>
                    <a:bodyPr/>
                    <a:lstStyle/>
                    <a:p>
                      <a:r>
                        <a:rPr lang="en-US" dirty="0"/>
                        <a:t>Connect to a Spark standalone cluster</a:t>
                      </a:r>
                    </a:p>
                  </a:txBody>
                  <a:tcPr/>
                </a:tc>
                <a:extLst>
                  <a:ext uri="{0D108BD9-81ED-4DB2-BD59-A6C34878D82A}">
                    <a16:rowId xmlns:a16="http://schemas.microsoft.com/office/drawing/2014/main" xmlns="" val="1500411702"/>
                  </a:ext>
                </a:extLst>
              </a:tr>
              <a:tr h="457200">
                <a:tc>
                  <a:txBody>
                    <a:bodyPr/>
                    <a:lstStyle/>
                    <a:p>
                      <a:r>
                        <a:rPr lang="en-US" dirty="0"/>
                        <a:t>mesos://HOST:PORT</a:t>
                      </a:r>
                    </a:p>
                  </a:txBody>
                  <a:tcPr/>
                </a:tc>
                <a:tc>
                  <a:txBody>
                    <a:bodyPr/>
                    <a:lstStyle/>
                    <a:p>
                      <a:r>
                        <a:rPr lang="en-US" dirty="0"/>
                        <a:t>Connect</a:t>
                      </a:r>
                      <a:r>
                        <a:rPr lang="en-US" baseline="0" dirty="0"/>
                        <a:t> to a </a:t>
                      </a:r>
                      <a:r>
                        <a:rPr lang="en-US" baseline="0" dirty="0" err="1"/>
                        <a:t>Mesos</a:t>
                      </a:r>
                      <a:r>
                        <a:rPr lang="en-US" baseline="0" dirty="0"/>
                        <a:t> cluster</a:t>
                      </a:r>
                      <a:endParaRPr lang="en-US" dirty="0"/>
                    </a:p>
                  </a:txBody>
                  <a:tcPr/>
                </a:tc>
                <a:extLst>
                  <a:ext uri="{0D108BD9-81ED-4DB2-BD59-A6C34878D82A}">
                    <a16:rowId xmlns:a16="http://schemas.microsoft.com/office/drawing/2014/main" xmlns="" val="1743691309"/>
                  </a:ext>
                </a:extLst>
              </a:tr>
              <a:tr h="457200">
                <a:tc>
                  <a:txBody>
                    <a:bodyPr/>
                    <a:lstStyle/>
                    <a:p>
                      <a:r>
                        <a:rPr lang="en-US" dirty="0"/>
                        <a:t>yarn</a:t>
                      </a:r>
                    </a:p>
                  </a:txBody>
                  <a:tcPr/>
                </a:tc>
                <a:tc>
                  <a:txBody>
                    <a:bodyPr/>
                    <a:lstStyle/>
                    <a:p>
                      <a:r>
                        <a:rPr lang="en-US" dirty="0"/>
                        <a:t>Connect to a YARN cluster </a:t>
                      </a:r>
                    </a:p>
                  </a:txBody>
                  <a:tcPr/>
                </a:tc>
                <a:extLst>
                  <a:ext uri="{0D108BD9-81ED-4DB2-BD59-A6C34878D82A}">
                    <a16:rowId xmlns:a16="http://schemas.microsoft.com/office/drawing/2014/main" xmlns="" val="3955919251"/>
                  </a:ext>
                </a:extLst>
              </a:tr>
            </a:tbl>
          </a:graphicData>
        </a:graphic>
      </p:graphicFrame>
    </p:spTree>
    <p:extLst>
      <p:ext uri="{BB962C8B-B14F-4D97-AF65-F5344CB8AC3E}">
        <p14:creationId xmlns:p14="http://schemas.microsoft.com/office/powerpoint/2010/main" val="41417179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chemeClr val="tx2"/>
                </a:solidFill>
              </a:rPr>
              <a:t>DataFrame</a:t>
            </a:r>
            <a:endParaRPr lang="en-US" b="1" dirty="0">
              <a:solidFill>
                <a:schemeClr val="tx2"/>
              </a:solidFill>
            </a:endParaRPr>
          </a:p>
        </p:txBody>
      </p:sp>
      <p:sp>
        <p:nvSpPr>
          <p:cNvPr id="3" name="Content Placeholder 2"/>
          <p:cNvSpPr>
            <a:spLocks noGrp="1"/>
          </p:cNvSpPr>
          <p:nvPr>
            <p:ph idx="1"/>
          </p:nvPr>
        </p:nvSpPr>
        <p:spPr>
          <a:xfrm>
            <a:off x="609441" y="1138425"/>
            <a:ext cx="11199971" cy="5262375"/>
          </a:xfrm>
        </p:spPr>
        <p:txBody>
          <a:bodyPr>
            <a:normAutofit/>
          </a:bodyPr>
          <a:lstStyle/>
          <a:p>
            <a:r>
              <a:rPr lang="en-US" dirty="0"/>
              <a:t>A primary abstraction in Spark</a:t>
            </a:r>
          </a:p>
          <a:p>
            <a:pPr lvl="1"/>
            <a:r>
              <a:rPr lang="en-US" dirty="0"/>
              <a:t>Immutable once constructed</a:t>
            </a:r>
          </a:p>
          <a:p>
            <a:pPr lvl="1"/>
            <a:r>
              <a:rPr lang="en-US" dirty="0"/>
              <a:t>Track lineage information to efficiently re-compute lost data</a:t>
            </a:r>
          </a:p>
          <a:p>
            <a:pPr lvl="1"/>
            <a:r>
              <a:rPr lang="en-US" dirty="0"/>
              <a:t>Enable operations on collection of elements in parallel</a:t>
            </a:r>
          </a:p>
          <a:p>
            <a:r>
              <a:rPr lang="en-US" dirty="0"/>
              <a:t>To construct </a:t>
            </a:r>
            <a:r>
              <a:rPr lang="en-US" dirty="0" err="1" smtClean="0"/>
              <a:t>DataFrame</a:t>
            </a:r>
            <a:endParaRPr lang="en-US" dirty="0"/>
          </a:p>
          <a:p>
            <a:pPr lvl="1"/>
            <a:r>
              <a:rPr lang="en-US" dirty="0"/>
              <a:t>By </a:t>
            </a:r>
            <a:r>
              <a:rPr lang="en-US" i="1" dirty="0"/>
              <a:t>parallelizing</a:t>
            </a:r>
            <a:r>
              <a:rPr lang="en-US" dirty="0"/>
              <a:t> existing Python collections (lists)</a:t>
            </a:r>
          </a:p>
          <a:p>
            <a:pPr lvl="1"/>
            <a:r>
              <a:rPr lang="en-US" dirty="0"/>
              <a:t>By transforming an existing </a:t>
            </a:r>
            <a:r>
              <a:rPr lang="en-US" dirty="0" smtClean="0"/>
              <a:t>Spark </a:t>
            </a:r>
            <a:r>
              <a:rPr lang="vi-VN" dirty="0" smtClean="0">
                <a:latin typeface="Calibri" charset="0"/>
                <a:ea typeface="Calibri" charset="0"/>
                <a:cs typeface="Calibri" charset="0"/>
              </a:rPr>
              <a:t>DF</a:t>
            </a:r>
            <a:r>
              <a:rPr lang="en-US" dirty="0" smtClean="0"/>
              <a:t> </a:t>
            </a:r>
            <a:r>
              <a:rPr lang="en-US" dirty="0"/>
              <a:t>or pandas </a:t>
            </a:r>
            <a:r>
              <a:rPr lang="en-US" dirty="0" smtClean="0"/>
              <a:t>DF</a:t>
            </a:r>
            <a:endParaRPr lang="en-US" dirty="0"/>
          </a:p>
          <a:p>
            <a:pPr lvl="1"/>
            <a:r>
              <a:rPr lang="en-US" dirty="0"/>
              <a:t>From </a:t>
            </a:r>
            <a:r>
              <a:rPr lang="en-US" i="1" dirty="0"/>
              <a:t>files </a:t>
            </a:r>
            <a:r>
              <a:rPr lang="en-US" dirty="0"/>
              <a:t>in HDFS or other storage system  </a:t>
            </a:r>
          </a:p>
        </p:txBody>
      </p:sp>
    </p:spTree>
    <p:extLst>
      <p:ext uri="{BB962C8B-B14F-4D97-AF65-F5344CB8AC3E}">
        <p14:creationId xmlns:p14="http://schemas.microsoft.com/office/powerpoint/2010/main" val="14324080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Using </a:t>
            </a:r>
            <a:r>
              <a:rPr lang="en-US" b="1" dirty="0" err="1" smtClean="0">
                <a:solidFill>
                  <a:schemeClr val="tx2"/>
                </a:solidFill>
              </a:rPr>
              <a:t>DataFrame</a:t>
            </a:r>
            <a:r>
              <a:rPr lang="en-US" b="1" dirty="0" smtClean="0">
                <a:solidFill>
                  <a:schemeClr val="tx2"/>
                </a:solidFill>
              </a:rPr>
              <a:t>: </a:t>
            </a:r>
            <a:r>
              <a:rPr lang="vi-VN" b="1" dirty="0" smtClean="0">
                <a:solidFill>
                  <a:schemeClr val="tx2"/>
                </a:solidFill>
                <a:latin typeface="Calibri" charset="0"/>
                <a:ea typeface="Calibri" charset="0"/>
                <a:cs typeface="Calibri" charset="0"/>
              </a:rPr>
              <a:t>an example in pyspark</a:t>
            </a:r>
            <a:endParaRPr lang="en-US" b="1" dirty="0">
              <a:solidFill>
                <a:schemeClr val="tx2"/>
              </a:solidFill>
              <a:latin typeface="Calibri" charset="0"/>
              <a:ea typeface="Calibri" charset="0"/>
              <a:cs typeface="Calibri" charset="0"/>
            </a:endParaRPr>
          </a:p>
        </p:txBody>
      </p:sp>
      <p:sp>
        <p:nvSpPr>
          <p:cNvPr id="3" name="Content Placeholder 2"/>
          <p:cNvSpPr>
            <a:spLocks noGrp="1"/>
          </p:cNvSpPr>
          <p:nvPr>
            <p:ph idx="1"/>
          </p:nvPr>
        </p:nvSpPr>
        <p:spPr/>
        <p:txBody>
          <a:bodyPr/>
          <a:lstStyle/>
          <a:p>
            <a:pPr marL="0" indent="0">
              <a:buNone/>
            </a:pPr>
            <a:r>
              <a:rPr lang="en-US" dirty="0"/>
              <a:t>&gt;&gt;&gt; data = [(‘Alice’, 1), (‘Bob’, 2), (‘Bob’, 2)]</a:t>
            </a:r>
          </a:p>
          <a:p>
            <a:pPr marL="0" indent="0">
              <a:buNone/>
            </a:pPr>
            <a:r>
              <a:rPr lang="en-US" dirty="0"/>
              <a:t>&gt;&gt;&gt; df1 = </a:t>
            </a:r>
            <a:r>
              <a:rPr lang="en-US" dirty="0" err="1"/>
              <a:t>sqlContext.createDataFrame</a:t>
            </a:r>
            <a:r>
              <a:rPr lang="en-US" dirty="0"/>
              <a:t>(data, [‘name’, ‘age’])</a:t>
            </a:r>
          </a:p>
          <a:p>
            <a:pPr marL="0" indent="0">
              <a:buNone/>
            </a:pPr>
            <a:r>
              <a:rPr lang="en-US" i="1" dirty="0"/>
              <a:t>[Row(name=</a:t>
            </a:r>
            <a:r>
              <a:rPr lang="en-US" i="1" dirty="0" err="1"/>
              <a:t>u’Alice</a:t>
            </a:r>
            <a:r>
              <a:rPr lang="en-US" i="1" dirty="0"/>
              <a:t>’, age=1), Row=(name=</a:t>
            </a:r>
            <a:r>
              <a:rPr lang="en-US" i="1" dirty="0" err="1"/>
              <a:t>u’Bob</a:t>
            </a:r>
            <a:r>
              <a:rPr lang="en-US" i="1" dirty="0"/>
              <a:t>’, age=2), Row=(name=</a:t>
            </a:r>
            <a:r>
              <a:rPr lang="en-US" i="1" dirty="0" err="1"/>
              <a:t>u’Bob</a:t>
            </a:r>
            <a:r>
              <a:rPr lang="en-US" i="1" dirty="0"/>
              <a:t>’, age=2)]</a:t>
            </a:r>
          </a:p>
          <a:p>
            <a:endParaRPr lang="en-US" dirty="0"/>
          </a:p>
        </p:txBody>
      </p:sp>
    </p:spTree>
    <p:extLst>
      <p:ext uri="{BB962C8B-B14F-4D97-AF65-F5344CB8AC3E}">
        <p14:creationId xmlns:p14="http://schemas.microsoft.com/office/powerpoint/2010/main" val="13817867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smtClean="0">
                <a:solidFill>
                  <a:schemeClr val="tx2"/>
                </a:solidFill>
                <a:latin typeface="Calibri" charset="0"/>
                <a:ea typeface="Calibri" charset="0"/>
                <a:cs typeface="Calibri" charset="0"/>
              </a:rPr>
              <a:t>Original Mechanism</a:t>
            </a:r>
            <a:endParaRPr lang="en-US" b="1" dirty="0">
              <a:solidFill>
                <a:schemeClr val="tx2"/>
              </a:solidFill>
              <a:latin typeface="Calibri" charset="0"/>
              <a:ea typeface="Calibri" charset="0"/>
              <a:cs typeface="Calibri" charset="0"/>
            </a:endParaRPr>
          </a:p>
        </p:txBody>
      </p:sp>
      <p:pic>
        <p:nvPicPr>
          <p:cNvPr id="4" name="Content Placeholder 3"/>
          <p:cNvPicPr>
            <a:picLocks noGrp="1" noChangeAspect="1"/>
          </p:cNvPicPr>
          <p:nvPr>
            <p:ph idx="1"/>
          </p:nvPr>
        </p:nvPicPr>
        <p:blipFill>
          <a:blip r:embed="rId3"/>
          <a:stretch>
            <a:fillRect/>
          </a:stretch>
        </p:blipFill>
        <p:spPr>
          <a:xfrm>
            <a:off x="609441" y="985720"/>
            <a:ext cx="11168691" cy="5338880"/>
          </a:xfrm>
          <a:prstGeom prst="rect">
            <a:avLst/>
          </a:prstGeom>
        </p:spPr>
      </p:pic>
    </p:spTree>
    <p:extLst>
      <p:ext uri="{BB962C8B-B14F-4D97-AF65-F5344CB8AC3E}">
        <p14:creationId xmlns:p14="http://schemas.microsoft.com/office/powerpoint/2010/main" val="12274494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1410401" y="533400"/>
            <a:ext cx="3329152" cy="5638800"/>
          </a:xfrm>
          <a:custGeom>
            <a:avLst/>
            <a:gdLst>
              <a:gd name="connsiteX0" fmla="*/ 63062 w 3799490"/>
              <a:gd name="connsiteY0" fmla="*/ 1497724 h 4887310"/>
              <a:gd name="connsiteX1" fmla="*/ 141890 w 3799490"/>
              <a:gd name="connsiteY1" fmla="*/ 1481959 h 4887310"/>
              <a:gd name="connsiteX2" fmla="*/ 252248 w 3799490"/>
              <a:gd name="connsiteY2" fmla="*/ 1355834 h 4887310"/>
              <a:gd name="connsiteX3" fmla="*/ 299545 w 3799490"/>
              <a:gd name="connsiteY3" fmla="*/ 1261241 h 4887310"/>
              <a:gd name="connsiteX4" fmla="*/ 315310 w 3799490"/>
              <a:gd name="connsiteY4" fmla="*/ 1198179 h 4887310"/>
              <a:gd name="connsiteX5" fmla="*/ 346841 w 3799490"/>
              <a:gd name="connsiteY5" fmla="*/ 1072055 h 4887310"/>
              <a:gd name="connsiteX6" fmla="*/ 409903 w 3799490"/>
              <a:gd name="connsiteY6" fmla="*/ 993227 h 4887310"/>
              <a:gd name="connsiteX7" fmla="*/ 441434 w 3799490"/>
              <a:gd name="connsiteY7" fmla="*/ 945931 h 4887310"/>
              <a:gd name="connsiteX8" fmla="*/ 488731 w 3799490"/>
              <a:gd name="connsiteY8" fmla="*/ 930165 h 4887310"/>
              <a:gd name="connsiteX9" fmla="*/ 536027 w 3799490"/>
              <a:gd name="connsiteY9" fmla="*/ 898634 h 4887310"/>
              <a:gd name="connsiteX10" fmla="*/ 662152 w 3799490"/>
              <a:gd name="connsiteY10" fmla="*/ 867103 h 4887310"/>
              <a:gd name="connsiteX11" fmla="*/ 756745 w 3799490"/>
              <a:gd name="connsiteY11" fmla="*/ 835572 h 4887310"/>
              <a:gd name="connsiteX12" fmla="*/ 804041 w 3799490"/>
              <a:gd name="connsiteY12" fmla="*/ 819807 h 4887310"/>
              <a:gd name="connsiteX13" fmla="*/ 914400 w 3799490"/>
              <a:gd name="connsiteY13" fmla="*/ 756745 h 4887310"/>
              <a:gd name="connsiteX14" fmla="*/ 1024759 w 3799490"/>
              <a:gd name="connsiteY14" fmla="*/ 725214 h 4887310"/>
              <a:gd name="connsiteX15" fmla="*/ 1072055 w 3799490"/>
              <a:gd name="connsiteY15" fmla="*/ 693683 h 4887310"/>
              <a:gd name="connsiteX16" fmla="*/ 1182414 w 3799490"/>
              <a:gd name="connsiteY16" fmla="*/ 630621 h 4887310"/>
              <a:gd name="connsiteX17" fmla="*/ 1308538 w 3799490"/>
              <a:gd name="connsiteY17" fmla="*/ 488731 h 4887310"/>
              <a:gd name="connsiteX18" fmla="*/ 1387365 w 3799490"/>
              <a:gd name="connsiteY18" fmla="*/ 394138 h 4887310"/>
              <a:gd name="connsiteX19" fmla="*/ 1434662 w 3799490"/>
              <a:gd name="connsiteY19" fmla="*/ 299545 h 4887310"/>
              <a:gd name="connsiteX20" fmla="*/ 1481959 w 3799490"/>
              <a:gd name="connsiteY20" fmla="*/ 204952 h 4887310"/>
              <a:gd name="connsiteX21" fmla="*/ 1529255 w 3799490"/>
              <a:gd name="connsiteY21" fmla="*/ 173421 h 4887310"/>
              <a:gd name="connsiteX22" fmla="*/ 1671145 w 3799490"/>
              <a:gd name="connsiteY22" fmla="*/ 189186 h 4887310"/>
              <a:gd name="connsiteX23" fmla="*/ 1686910 w 3799490"/>
              <a:gd name="connsiteY23" fmla="*/ 236483 h 4887310"/>
              <a:gd name="connsiteX24" fmla="*/ 1702676 w 3799490"/>
              <a:gd name="connsiteY24" fmla="*/ 362607 h 4887310"/>
              <a:gd name="connsiteX25" fmla="*/ 1781503 w 3799490"/>
              <a:gd name="connsiteY25" fmla="*/ 346841 h 4887310"/>
              <a:gd name="connsiteX26" fmla="*/ 1923393 w 3799490"/>
              <a:gd name="connsiteY26" fmla="*/ 236483 h 4887310"/>
              <a:gd name="connsiteX27" fmla="*/ 2002221 w 3799490"/>
              <a:gd name="connsiteY27" fmla="*/ 157655 h 4887310"/>
              <a:gd name="connsiteX28" fmla="*/ 2049517 w 3799490"/>
              <a:gd name="connsiteY28" fmla="*/ 78827 h 4887310"/>
              <a:gd name="connsiteX29" fmla="*/ 2112579 w 3799490"/>
              <a:gd name="connsiteY29" fmla="*/ 0 h 4887310"/>
              <a:gd name="connsiteX30" fmla="*/ 2270234 w 3799490"/>
              <a:gd name="connsiteY30" fmla="*/ 15765 h 4887310"/>
              <a:gd name="connsiteX31" fmla="*/ 2364827 w 3799490"/>
              <a:gd name="connsiteY31" fmla="*/ 110359 h 4887310"/>
              <a:gd name="connsiteX32" fmla="*/ 2396359 w 3799490"/>
              <a:gd name="connsiteY32" fmla="*/ 141890 h 4887310"/>
              <a:gd name="connsiteX33" fmla="*/ 2443655 w 3799490"/>
              <a:gd name="connsiteY33" fmla="*/ 157655 h 4887310"/>
              <a:gd name="connsiteX34" fmla="*/ 2538248 w 3799490"/>
              <a:gd name="connsiteY34" fmla="*/ 220717 h 4887310"/>
              <a:gd name="connsiteX35" fmla="*/ 2632841 w 3799490"/>
              <a:gd name="connsiteY35" fmla="*/ 236483 h 4887310"/>
              <a:gd name="connsiteX36" fmla="*/ 2743200 w 3799490"/>
              <a:gd name="connsiteY36" fmla="*/ 268014 h 4887310"/>
              <a:gd name="connsiteX37" fmla="*/ 2806262 w 3799490"/>
              <a:gd name="connsiteY37" fmla="*/ 331076 h 4887310"/>
              <a:gd name="connsiteX38" fmla="*/ 2932386 w 3799490"/>
              <a:gd name="connsiteY38" fmla="*/ 394138 h 4887310"/>
              <a:gd name="connsiteX39" fmla="*/ 2948152 w 3799490"/>
              <a:gd name="connsiteY39" fmla="*/ 441434 h 4887310"/>
              <a:gd name="connsiteX40" fmla="*/ 3026979 w 3799490"/>
              <a:gd name="connsiteY40" fmla="*/ 536027 h 4887310"/>
              <a:gd name="connsiteX41" fmla="*/ 3042745 w 3799490"/>
              <a:gd name="connsiteY41" fmla="*/ 583324 h 4887310"/>
              <a:gd name="connsiteX42" fmla="*/ 3121572 w 3799490"/>
              <a:gd name="connsiteY42" fmla="*/ 740979 h 4887310"/>
              <a:gd name="connsiteX43" fmla="*/ 3168869 w 3799490"/>
              <a:gd name="connsiteY43" fmla="*/ 772510 h 4887310"/>
              <a:gd name="connsiteX44" fmla="*/ 3247696 w 3799490"/>
              <a:gd name="connsiteY44" fmla="*/ 867103 h 4887310"/>
              <a:gd name="connsiteX45" fmla="*/ 3279227 w 3799490"/>
              <a:gd name="connsiteY45" fmla="*/ 961696 h 4887310"/>
              <a:gd name="connsiteX46" fmla="*/ 3294993 w 3799490"/>
              <a:gd name="connsiteY46" fmla="*/ 1008993 h 4887310"/>
              <a:gd name="connsiteX47" fmla="*/ 3358055 w 3799490"/>
              <a:gd name="connsiteY47" fmla="*/ 1103586 h 4887310"/>
              <a:gd name="connsiteX48" fmla="*/ 3373821 w 3799490"/>
              <a:gd name="connsiteY48" fmla="*/ 1150883 h 4887310"/>
              <a:gd name="connsiteX49" fmla="*/ 3468414 w 3799490"/>
              <a:gd name="connsiteY49" fmla="*/ 1245476 h 4887310"/>
              <a:gd name="connsiteX50" fmla="*/ 3499945 w 3799490"/>
              <a:gd name="connsiteY50" fmla="*/ 1355834 h 4887310"/>
              <a:gd name="connsiteX51" fmla="*/ 3531476 w 3799490"/>
              <a:gd name="connsiteY51" fmla="*/ 1513490 h 4887310"/>
              <a:gd name="connsiteX52" fmla="*/ 3563007 w 3799490"/>
              <a:gd name="connsiteY52" fmla="*/ 1560786 h 4887310"/>
              <a:gd name="connsiteX53" fmla="*/ 3594538 w 3799490"/>
              <a:gd name="connsiteY53" fmla="*/ 1623848 h 4887310"/>
              <a:gd name="connsiteX54" fmla="*/ 3641834 w 3799490"/>
              <a:gd name="connsiteY54" fmla="*/ 1765738 h 4887310"/>
              <a:gd name="connsiteX55" fmla="*/ 3657600 w 3799490"/>
              <a:gd name="connsiteY55" fmla="*/ 1813034 h 4887310"/>
              <a:gd name="connsiteX56" fmla="*/ 3720662 w 3799490"/>
              <a:gd name="connsiteY56" fmla="*/ 1923393 h 4887310"/>
              <a:gd name="connsiteX57" fmla="*/ 3736427 w 3799490"/>
              <a:gd name="connsiteY57" fmla="*/ 1970690 h 4887310"/>
              <a:gd name="connsiteX58" fmla="*/ 3767959 w 3799490"/>
              <a:gd name="connsiteY58" fmla="*/ 2238703 h 4887310"/>
              <a:gd name="connsiteX59" fmla="*/ 3783724 w 3799490"/>
              <a:gd name="connsiteY59" fmla="*/ 2286000 h 4887310"/>
              <a:gd name="connsiteX60" fmla="*/ 3799490 w 3799490"/>
              <a:gd name="connsiteY60" fmla="*/ 2364827 h 4887310"/>
              <a:gd name="connsiteX61" fmla="*/ 3783724 w 3799490"/>
              <a:gd name="connsiteY61" fmla="*/ 2900855 h 4887310"/>
              <a:gd name="connsiteX62" fmla="*/ 3752193 w 3799490"/>
              <a:gd name="connsiteY62" fmla="*/ 3090041 h 4887310"/>
              <a:gd name="connsiteX63" fmla="*/ 3689131 w 3799490"/>
              <a:gd name="connsiteY63" fmla="*/ 3421117 h 4887310"/>
              <a:gd name="connsiteX64" fmla="*/ 3626069 w 3799490"/>
              <a:gd name="connsiteY64" fmla="*/ 3452648 h 4887310"/>
              <a:gd name="connsiteX65" fmla="*/ 3326524 w 3799490"/>
              <a:gd name="connsiteY65" fmla="*/ 3436883 h 4887310"/>
              <a:gd name="connsiteX66" fmla="*/ 3294993 w 3799490"/>
              <a:gd name="connsiteY66" fmla="*/ 3389586 h 4887310"/>
              <a:gd name="connsiteX67" fmla="*/ 3247696 w 3799490"/>
              <a:gd name="connsiteY67" fmla="*/ 3358055 h 4887310"/>
              <a:gd name="connsiteX68" fmla="*/ 3168869 w 3799490"/>
              <a:gd name="connsiteY68" fmla="*/ 3373821 h 4887310"/>
              <a:gd name="connsiteX69" fmla="*/ 3137338 w 3799490"/>
              <a:gd name="connsiteY69" fmla="*/ 3421117 h 4887310"/>
              <a:gd name="connsiteX70" fmla="*/ 3105807 w 3799490"/>
              <a:gd name="connsiteY70" fmla="*/ 3641834 h 4887310"/>
              <a:gd name="connsiteX71" fmla="*/ 3074276 w 3799490"/>
              <a:gd name="connsiteY71" fmla="*/ 3689131 h 4887310"/>
              <a:gd name="connsiteX72" fmla="*/ 3026979 w 3799490"/>
              <a:gd name="connsiteY72" fmla="*/ 3799490 h 4887310"/>
              <a:gd name="connsiteX73" fmla="*/ 2995448 w 3799490"/>
              <a:gd name="connsiteY73" fmla="*/ 3846786 h 4887310"/>
              <a:gd name="connsiteX74" fmla="*/ 2963917 w 3799490"/>
              <a:gd name="connsiteY74" fmla="*/ 4272455 h 4887310"/>
              <a:gd name="connsiteX75" fmla="*/ 2885090 w 3799490"/>
              <a:gd name="connsiteY75" fmla="*/ 4398579 h 4887310"/>
              <a:gd name="connsiteX76" fmla="*/ 2869324 w 3799490"/>
              <a:gd name="connsiteY76" fmla="*/ 4445876 h 4887310"/>
              <a:gd name="connsiteX77" fmla="*/ 2853559 w 3799490"/>
              <a:gd name="connsiteY77" fmla="*/ 4508938 h 4887310"/>
              <a:gd name="connsiteX78" fmla="*/ 2822027 w 3799490"/>
              <a:gd name="connsiteY78" fmla="*/ 4540469 h 4887310"/>
              <a:gd name="connsiteX79" fmla="*/ 2790496 w 3799490"/>
              <a:gd name="connsiteY79" fmla="*/ 4587765 h 4887310"/>
              <a:gd name="connsiteX80" fmla="*/ 2648607 w 3799490"/>
              <a:gd name="connsiteY80" fmla="*/ 4666593 h 4887310"/>
              <a:gd name="connsiteX81" fmla="*/ 2601310 w 3799490"/>
              <a:gd name="connsiteY81" fmla="*/ 4698124 h 4887310"/>
              <a:gd name="connsiteX82" fmla="*/ 2459421 w 3799490"/>
              <a:gd name="connsiteY82" fmla="*/ 4729655 h 4887310"/>
              <a:gd name="connsiteX83" fmla="*/ 2412124 w 3799490"/>
              <a:gd name="connsiteY83" fmla="*/ 4761186 h 4887310"/>
              <a:gd name="connsiteX84" fmla="*/ 2349062 w 3799490"/>
              <a:gd name="connsiteY84" fmla="*/ 4887310 h 4887310"/>
              <a:gd name="connsiteX85" fmla="*/ 2270234 w 3799490"/>
              <a:gd name="connsiteY85" fmla="*/ 4871545 h 4887310"/>
              <a:gd name="connsiteX86" fmla="*/ 2191407 w 3799490"/>
              <a:gd name="connsiteY86" fmla="*/ 4792717 h 4887310"/>
              <a:gd name="connsiteX87" fmla="*/ 1639614 w 3799490"/>
              <a:gd name="connsiteY87" fmla="*/ 4776952 h 4887310"/>
              <a:gd name="connsiteX88" fmla="*/ 1418896 w 3799490"/>
              <a:gd name="connsiteY88" fmla="*/ 4729655 h 4887310"/>
              <a:gd name="connsiteX89" fmla="*/ 1387365 w 3799490"/>
              <a:gd name="connsiteY89" fmla="*/ 4682359 h 4887310"/>
              <a:gd name="connsiteX90" fmla="*/ 1340069 w 3799490"/>
              <a:gd name="connsiteY90" fmla="*/ 4587765 h 4887310"/>
              <a:gd name="connsiteX91" fmla="*/ 1292772 w 3799490"/>
              <a:gd name="connsiteY91" fmla="*/ 4572000 h 4887310"/>
              <a:gd name="connsiteX92" fmla="*/ 1261241 w 3799490"/>
              <a:gd name="connsiteY92" fmla="*/ 4524703 h 4887310"/>
              <a:gd name="connsiteX93" fmla="*/ 1213945 w 3799490"/>
              <a:gd name="connsiteY93" fmla="*/ 4493172 h 4887310"/>
              <a:gd name="connsiteX94" fmla="*/ 1198179 w 3799490"/>
              <a:gd name="connsiteY94" fmla="*/ 4445876 h 4887310"/>
              <a:gd name="connsiteX95" fmla="*/ 1166648 w 3799490"/>
              <a:gd name="connsiteY95" fmla="*/ 4398579 h 4887310"/>
              <a:gd name="connsiteX96" fmla="*/ 1135117 w 3799490"/>
              <a:gd name="connsiteY96" fmla="*/ 4335517 h 4887310"/>
              <a:gd name="connsiteX97" fmla="*/ 1119352 w 3799490"/>
              <a:gd name="connsiteY97" fmla="*/ 4099034 h 4887310"/>
              <a:gd name="connsiteX98" fmla="*/ 1087821 w 3799490"/>
              <a:gd name="connsiteY98" fmla="*/ 4004441 h 4887310"/>
              <a:gd name="connsiteX99" fmla="*/ 1040524 w 3799490"/>
              <a:gd name="connsiteY99" fmla="*/ 3909848 h 4887310"/>
              <a:gd name="connsiteX100" fmla="*/ 993227 w 3799490"/>
              <a:gd name="connsiteY100" fmla="*/ 3815255 h 4887310"/>
              <a:gd name="connsiteX101" fmla="*/ 977462 w 3799490"/>
              <a:gd name="connsiteY101" fmla="*/ 3767959 h 4887310"/>
              <a:gd name="connsiteX102" fmla="*/ 898634 w 3799490"/>
              <a:gd name="connsiteY102" fmla="*/ 3689131 h 4887310"/>
              <a:gd name="connsiteX103" fmla="*/ 851338 w 3799490"/>
              <a:gd name="connsiteY103" fmla="*/ 3641834 h 4887310"/>
              <a:gd name="connsiteX104" fmla="*/ 788276 w 3799490"/>
              <a:gd name="connsiteY104" fmla="*/ 3547241 h 4887310"/>
              <a:gd name="connsiteX105" fmla="*/ 693683 w 3799490"/>
              <a:gd name="connsiteY105" fmla="*/ 3452648 h 4887310"/>
              <a:gd name="connsiteX106" fmla="*/ 646386 w 3799490"/>
              <a:gd name="connsiteY106" fmla="*/ 3405352 h 4887310"/>
              <a:gd name="connsiteX107" fmla="*/ 630621 w 3799490"/>
              <a:gd name="connsiteY107" fmla="*/ 3326524 h 4887310"/>
              <a:gd name="connsiteX108" fmla="*/ 599090 w 3799490"/>
              <a:gd name="connsiteY108" fmla="*/ 3231931 h 4887310"/>
              <a:gd name="connsiteX109" fmla="*/ 583324 w 3799490"/>
              <a:gd name="connsiteY109" fmla="*/ 3153103 h 4887310"/>
              <a:gd name="connsiteX110" fmla="*/ 457200 w 3799490"/>
              <a:gd name="connsiteY110" fmla="*/ 3137338 h 4887310"/>
              <a:gd name="connsiteX111" fmla="*/ 378372 w 3799490"/>
              <a:gd name="connsiteY111" fmla="*/ 3121572 h 4887310"/>
              <a:gd name="connsiteX112" fmla="*/ 283779 w 3799490"/>
              <a:gd name="connsiteY112" fmla="*/ 3090041 h 4887310"/>
              <a:gd name="connsiteX113" fmla="*/ 268014 w 3799490"/>
              <a:gd name="connsiteY113" fmla="*/ 3042745 h 4887310"/>
              <a:gd name="connsiteX114" fmla="*/ 236483 w 3799490"/>
              <a:gd name="connsiteY114" fmla="*/ 2995448 h 4887310"/>
              <a:gd name="connsiteX115" fmla="*/ 220717 w 3799490"/>
              <a:gd name="connsiteY115" fmla="*/ 2916621 h 4887310"/>
              <a:gd name="connsiteX116" fmla="*/ 236483 w 3799490"/>
              <a:gd name="connsiteY116" fmla="*/ 2585545 h 4887310"/>
              <a:gd name="connsiteX117" fmla="*/ 252248 w 3799490"/>
              <a:gd name="connsiteY117" fmla="*/ 2538248 h 4887310"/>
              <a:gd name="connsiteX118" fmla="*/ 283779 w 3799490"/>
              <a:gd name="connsiteY118" fmla="*/ 2412124 h 4887310"/>
              <a:gd name="connsiteX119" fmla="*/ 268014 w 3799490"/>
              <a:gd name="connsiteY119" fmla="*/ 2049517 h 4887310"/>
              <a:gd name="connsiteX120" fmla="*/ 236483 w 3799490"/>
              <a:gd name="connsiteY120" fmla="*/ 2002221 h 4887310"/>
              <a:gd name="connsiteX121" fmla="*/ 141890 w 3799490"/>
              <a:gd name="connsiteY121" fmla="*/ 1907627 h 4887310"/>
              <a:gd name="connsiteX122" fmla="*/ 94593 w 3799490"/>
              <a:gd name="connsiteY122" fmla="*/ 1860331 h 4887310"/>
              <a:gd name="connsiteX123" fmla="*/ 47296 w 3799490"/>
              <a:gd name="connsiteY123" fmla="*/ 1813034 h 4887310"/>
              <a:gd name="connsiteX124" fmla="*/ 15765 w 3799490"/>
              <a:gd name="connsiteY124" fmla="*/ 1718441 h 4887310"/>
              <a:gd name="connsiteX125" fmla="*/ 0 w 3799490"/>
              <a:gd name="connsiteY125" fmla="*/ 1671145 h 4887310"/>
              <a:gd name="connsiteX126" fmla="*/ 15765 w 3799490"/>
              <a:gd name="connsiteY126" fmla="*/ 1576552 h 4887310"/>
              <a:gd name="connsiteX127" fmla="*/ 47296 w 3799490"/>
              <a:gd name="connsiteY127" fmla="*/ 1529255 h 4887310"/>
              <a:gd name="connsiteX128" fmla="*/ 63062 w 3799490"/>
              <a:gd name="connsiteY128" fmla="*/ 1497724 h 488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3799490" h="4887310">
                <a:moveTo>
                  <a:pt x="63062" y="1497724"/>
                </a:moveTo>
                <a:cubicBezTo>
                  <a:pt x="78828" y="1489841"/>
                  <a:pt x="118912" y="1495746"/>
                  <a:pt x="141890" y="1481959"/>
                </a:cubicBezTo>
                <a:cubicBezTo>
                  <a:pt x="171244" y="1464346"/>
                  <a:pt x="232163" y="1396004"/>
                  <a:pt x="252248" y="1355834"/>
                </a:cubicBezTo>
                <a:cubicBezTo>
                  <a:pt x="317521" y="1225290"/>
                  <a:pt x="209181" y="1396789"/>
                  <a:pt x="299545" y="1261241"/>
                </a:cubicBezTo>
                <a:cubicBezTo>
                  <a:pt x="304800" y="1240220"/>
                  <a:pt x="310610" y="1219331"/>
                  <a:pt x="315310" y="1198179"/>
                </a:cubicBezTo>
                <a:cubicBezTo>
                  <a:pt x="322504" y="1165806"/>
                  <a:pt x="329940" y="1105857"/>
                  <a:pt x="346841" y="1072055"/>
                </a:cubicBezTo>
                <a:cubicBezTo>
                  <a:pt x="379187" y="1007363"/>
                  <a:pt x="370803" y="1042102"/>
                  <a:pt x="409903" y="993227"/>
                </a:cubicBezTo>
                <a:cubicBezTo>
                  <a:pt x="421739" y="978431"/>
                  <a:pt x="426638" y="957767"/>
                  <a:pt x="441434" y="945931"/>
                </a:cubicBezTo>
                <a:cubicBezTo>
                  <a:pt x="454411" y="935550"/>
                  <a:pt x="473867" y="937597"/>
                  <a:pt x="488731" y="930165"/>
                </a:cubicBezTo>
                <a:cubicBezTo>
                  <a:pt x="505678" y="921691"/>
                  <a:pt x="518220" y="905109"/>
                  <a:pt x="536027" y="898634"/>
                </a:cubicBezTo>
                <a:cubicBezTo>
                  <a:pt x="576753" y="883824"/>
                  <a:pt x="621040" y="880807"/>
                  <a:pt x="662152" y="867103"/>
                </a:cubicBezTo>
                <a:lnTo>
                  <a:pt x="756745" y="835572"/>
                </a:lnTo>
                <a:lnTo>
                  <a:pt x="804041" y="819807"/>
                </a:lnTo>
                <a:cubicBezTo>
                  <a:pt x="851542" y="788140"/>
                  <a:pt x="858393" y="780749"/>
                  <a:pt x="914400" y="756745"/>
                </a:cubicBezTo>
                <a:cubicBezTo>
                  <a:pt x="946071" y="743172"/>
                  <a:pt x="992749" y="733216"/>
                  <a:pt x="1024759" y="725214"/>
                </a:cubicBezTo>
                <a:cubicBezTo>
                  <a:pt x="1040524" y="714704"/>
                  <a:pt x="1055604" y="703084"/>
                  <a:pt x="1072055" y="693683"/>
                </a:cubicBezTo>
                <a:cubicBezTo>
                  <a:pt x="1112021" y="670845"/>
                  <a:pt x="1147846" y="661348"/>
                  <a:pt x="1182414" y="630621"/>
                </a:cubicBezTo>
                <a:cubicBezTo>
                  <a:pt x="1379512" y="455422"/>
                  <a:pt x="1214409" y="601687"/>
                  <a:pt x="1308538" y="488731"/>
                </a:cubicBezTo>
                <a:cubicBezTo>
                  <a:pt x="1352119" y="436433"/>
                  <a:pt x="1358009" y="452849"/>
                  <a:pt x="1387365" y="394138"/>
                </a:cubicBezTo>
                <a:cubicBezTo>
                  <a:pt x="1452637" y="263595"/>
                  <a:pt x="1344300" y="435087"/>
                  <a:pt x="1434662" y="299545"/>
                </a:cubicBezTo>
                <a:cubicBezTo>
                  <a:pt x="1447485" y="261075"/>
                  <a:pt x="1451394" y="235516"/>
                  <a:pt x="1481959" y="204952"/>
                </a:cubicBezTo>
                <a:cubicBezTo>
                  <a:pt x="1495357" y="191554"/>
                  <a:pt x="1513490" y="183931"/>
                  <a:pt x="1529255" y="173421"/>
                </a:cubicBezTo>
                <a:cubicBezTo>
                  <a:pt x="1576552" y="178676"/>
                  <a:pt x="1626961" y="171512"/>
                  <a:pt x="1671145" y="189186"/>
                </a:cubicBezTo>
                <a:cubicBezTo>
                  <a:pt x="1686575" y="195358"/>
                  <a:pt x="1683937" y="220133"/>
                  <a:pt x="1686910" y="236483"/>
                </a:cubicBezTo>
                <a:cubicBezTo>
                  <a:pt x="1694489" y="278168"/>
                  <a:pt x="1697421" y="320566"/>
                  <a:pt x="1702676" y="362607"/>
                </a:cubicBezTo>
                <a:cubicBezTo>
                  <a:pt x="1728952" y="357352"/>
                  <a:pt x="1757109" y="357929"/>
                  <a:pt x="1781503" y="346841"/>
                </a:cubicBezTo>
                <a:cubicBezTo>
                  <a:pt x="1828662" y="325405"/>
                  <a:pt x="1888122" y="278808"/>
                  <a:pt x="1923393" y="236483"/>
                </a:cubicBezTo>
                <a:cubicBezTo>
                  <a:pt x="1989084" y="157654"/>
                  <a:pt x="1915508" y="215463"/>
                  <a:pt x="2002221" y="157655"/>
                </a:cubicBezTo>
                <a:cubicBezTo>
                  <a:pt x="2046878" y="23681"/>
                  <a:pt x="1984597" y="187026"/>
                  <a:pt x="2049517" y="78827"/>
                </a:cubicBezTo>
                <a:cubicBezTo>
                  <a:pt x="2100283" y="-5783"/>
                  <a:pt x="2018381" y="62799"/>
                  <a:pt x="2112579" y="0"/>
                </a:cubicBezTo>
                <a:cubicBezTo>
                  <a:pt x="2165131" y="5255"/>
                  <a:pt x="2221848" y="-5404"/>
                  <a:pt x="2270234" y="15765"/>
                </a:cubicBezTo>
                <a:cubicBezTo>
                  <a:pt x="2311087" y="33638"/>
                  <a:pt x="2333296" y="78828"/>
                  <a:pt x="2364827" y="110359"/>
                </a:cubicBezTo>
                <a:cubicBezTo>
                  <a:pt x="2375338" y="120870"/>
                  <a:pt x="2382258" y="137190"/>
                  <a:pt x="2396359" y="141890"/>
                </a:cubicBezTo>
                <a:lnTo>
                  <a:pt x="2443655" y="157655"/>
                </a:lnTo>
                <a:cubicBezTo>
                  <a:pt x="2475186" y="178676"/>
                  <a:pt x="2500868" y="214487"/>
                  <a:pt x="2538248" y="220717"/>
                </a:cubicBezTo>
                <a:cubicBezTo>
                  <a:pt x="2569779" y="225972"/>
                  <a:pt x="2601496" y="230214"/>
                  <a:pt x="2632841" y="236483"/>
                </a:cubicBezTo>
                <a:cubicBezTo>
                  <a:pt x="2682337" y="246382"/>
                  <a:pt x="2698117" y="252986"/>
                  <a:pt x="2743200" y="268014"/>
                </a:cubicBezTo>
                <a:cubicBezTo>
                  <a:pt x="2773228" y="358100"/>
                  <a:pt x="2734191" y="283030"/>
                  <a:pt x="2806262" y="331076"/>
                </a:cubicBezTo>
                <a:cubicBezTo>
                  <a:pt x="2919824" y="406783"/>
                  <a:pt x="2774828" y="362625"/>
                  <a:pt x="2932386" y="394138"/>
                </a:cubicBezTo>
                <a:cubicBezTo>
                  <a:pt x="2937641" y="409903"/>
                  <a:pt x="2938934" y="427607"/>
                  <a:pt x="2948152" y="441434"/>
                </a:cubicBezTo>
                <a:cubicBezTo>
                  <a:pt x="3017882" y="546030"/>
                  <a:pt x="2975401" y="432872"/>
                  <a:pt x="3026979" y="536027"/>
                </a:cubicBezTo>
                <a:cubicBezTo>
                  <a:pt x="3034411" y="550891"/>
                  <a:pt x="3038180" y="567345"/>
                  <a:pt x="3042745" y="583324"/>
                </a:cubicBezTo>
                <a:cubicBezTo>
                  <a:pt x="3059479" y="641895"/>
                  <a:pt x="3060870" y="700511"/>
                  <a:pt x="3121572" y="740979"/>
                </a:cubicBezTo>
                <a:cubicBezTo>
                  <a:pt x="3137338" y="751489"/>
                  <a:pt x="3154313" y="760380"/>
                  <a:pt x="3168869" y="772510"/>
                </a:cubicBezTo>
                <a:cubicBezTo>
                  <a:pt x="3195074" y="794348"/>
                  <a:pt x="3233107" y="834278"/>
                  <a:pt x="3247696" y="867103"/>
                </a:cubicBezTo>
                <a:cubicBezTo>
                  <a:pt x="3261195" y="897475"/>
                  <a:pt x="3268717" y="930165"/>
                  <a:pt x="3279227" y="961696"/>
                </a:cubicBezTo>
                <a:cubicBezTo>
                  <a:pt x="3284482" y="977462"/>
                  <a:pt x="3285775" y="995166"/>
                  <a:pt x="3294993" y="1008993"/>
                </a:cubicBezTo>
                <a:cubicBezTo>
                  <a:pt x="3316014" y="1040524"/>
                  <a:pt x="3346071" y="1067635"/>
                  <a:pt x="3358055" y="1103586"/>
                </a:cubicBezTo>
                <a:cubicBezTo>
                  <a:pt x="3363310" y="1119352"/>
                  <a:pt x="3363618" y="1137765"/>
                  <a:pt x="3373821" y="1150883"/>
                </a:cubicBezTo>
                <a:cubicBezTo>
                  <a:pt x="3401198" y="1186081"/>
                  <a:pt x="3468414" y="1245476"/>
                  <a:pt x="3468414" y="1245476"/>
                </a:cubicBezTo>
                <a:cubicBezTo>
                  <a:pt x="3483438" y="1290549"/>
                  <a:pt x="3490048" y="1306350"/>
                  <a:pt x="3499945" y="1355834"/>
                </a:cubicBezTo>
                <a:cubicBezTo>
                  <a:pt x="3504836" y="1380291"/>
                  <a:pt x="3517742" y="1481445"/>
                  <a:pt x="3531476" y="1513490"/>
                </a:cubicBezTo>
                <a:cubicBezTo>
                  <a:pt x="3538940" y="1530906"/>
                  <a:pt x="3553606" y="1544335"/>
                  <a:pt x="3563007" y="1560786"/>
                </a:cubicBezTo>
                <a:cubicBezTo>
                  <a:pt x="3574667" y="1581191"/>
                  <a:pt x="3585810" y="1602027"/>
                  <a:pt x="3594538" y="1623848"/>
                </a:cubicBezTo>
                <a:cubicBezTo>
                  <a:pt x="3594551" y="1623881"/>
                  <a:pt x="3633946" y="1742073"/>
                  <a:pt x="3641834" y="1765738"/>
                </a:cubicBezTo>
                <a:cubicBezTo>
                  <a:pt x="3647089" y="1781503"/>
                  <a:pt x="3650168" y="1798170"/>
                  <a:pt x="3657600" y="1813034"/>
                </a:cubicBezTo>
                <a:cubicBezTo>
                  <a:pt x="3697605" y="1893044"/>
                  <a:pt x="3676095" y="1856541"/>
                  <a:pt x="3720662" y="1923393"/>
                </a:cubicBezTo>
                <a:cubicBezTo>
                  <a:pt x="3725917" y="1939159"/>
                  <a:pt x="3733454" y="1954340"/>
                  <a:pt x="3736427" y="1970690"/>
                </a:cubicBezTo>
                <a:cubicBezTo>
                  <a:pt x="3758969" y="2094673"/>
                  <a:pt x="3746533" y="2110146"/>
                  <a:pt x="3767959" y="2238703"/>
                </a:cubicBezTo>
                <a:cubicBezTo>
                  <a:pt x="3770691" y="2255095"/>
                  <a:pt x="3779693" y="2269878"/>
                  <a:pt x="3783724" y="2286000"/>
                </a:cubicBezTo>
                <a:cubicBezTo>
                  <a:pt x="3790223" y="2311996"/>
                  <a:pt x="3794235" y="2338551"/>
                  <a:pt x="3799490" y="2364827"/>
                </a:cubicBezTo>
                <a:cubicBezTo>
                  <a:pt x="3794235" y="2543503"/>
                  <a:pt x="3792029" y="2722295"/>
                  <a:pt x="3783724" y="2900855"/>
                </a:cubicBezTo>
                <a:cubicBezTo>
                  <a:pt x="3778015" y="3023588"/>
                  <a:pt x="3778855" y="3010057"/>
                  <a:pt x="3752193" y="3090041"/>
                </a:cubicBezTo>
                <a:cubicBezTo>
                  <a:pt x="3731063" y="3512631"/>
                  <a:pt x="3836978" y="3357754"/>
                  <a:pt x="3689131" y="3421117"/>
                </a:cubicBezTo>
                <a:cubicBezTo>
                  <a:pt x="3667529" y="3430375"/>
                  <a:pt x="3647090" y="3442138"/>
                  <a:pt x="3626069" y="3452648"/>
                </a:cubicBezTo>
                <a:cubicBezTo>
                  <a:pt x="3526221" y="3447393"/>
                  <a:pt x="3424745" y="3455592"/>
                  <a:pt x="3326524" y="3436883"/>
                </a:cubicBezTo>
                <a:cubicBezTo>
                  <a:pt x="3307911" y="3433338"/>
                  <a:pt x="3308391" y="3402984"/>
                  <a:pt x="3294993" y="3389586"/>
                </a:cubicBezTo>
                <a:cubicBezTo>
                  <a:pt x="3281595" y="3376188"/>
                  <a:pt x="3263462" y="3368565"/>
                  <a:pt x="3247696" y="3358055"/>
                </a:cubicBezTo>
                <a:cubicBezTo>
                  <a:pt x="3221420" y="3363310"/>
                  <a:pt x="3192134" y="3360526"/>
                  <a:pt x="3168869" y="3373821"/>
                </a:cubicBezTo>
                <a:cubicBezTo>
                  <a:pt x="3152418" y="3383222"/>
                  <a:pt x="3143330" y="3403142"/>
                  <a:pt x="3137338" y="3421117"/>
                </a:cubicBezTo>
                <a:cubicBezTo>
                  <a:pt x="3120132" y="3472736"/>
                  <a:pt x="3118214" y="3596342"/>
                  <a:pt x="3105807" y="3641834"/>
                </a:cubicBezTo>
                <a:cubicBezTo>
                  <a:pt x="3100822" y="3660114"/>
                  <a:pt x="3083677" y="3672680"/>
                  <a:pt x="3074276" y="3689131"/>
                </a:cubicBezTo>
                <a:cubicBezTo>
                  <a:pt x="2943043" y="3918790"/>
                  <a:pt x="3115423" y="3622605"/>
                  <a:pt x="3026979" y="3799490"/>
                </a:cubicBezTo>
                <a:cubicBezTo>
                  <a:pt x="3018505" y="3816437"/>
                  <a:pt x="3005958" y="3831021"/>
                  <a:pt x="2995448" y="3846786"/>
                </a:cubicBezTo>
                <a:cubicBezTo>
                  <a:pt x="2934749" y="4028892"/>
                  <a:pt x="3018487" y="3763136"/>
                  <a:pt x="2963917" y="4272455"/>
                </a:cubicBezTo>
                <a:cubicBezTo>
                  <a:pt x="2960310" y="4306118"/>
                  <a:pt x="2902129" y="4375860"/>
                  <a:pt x="2885090" y="4398579"/>
                </a:cubicBezTo>
                <a:cubicBezTo>
                  <a:pt x="2879835" y="4414345"/>
                  <a:pt x="2873889" y="4429897"/>
                  <a:pt x="2869324" y="4445876"/>
                </a:cubicBezTo>
                <a:cubicBezTo>
                  <a:pt x="2863371" y="4466710"/>
                  <a:pt x="2863249" y="4489558"/>
                  <a:pt x="2853559" y="4508938"/>
                </a:cubicBezTo>
                <a:cubicBezTo>
                  <a:pt x="2846912" y="4522233"/>
                  <a:pt x="2831313" y="4528862"/>
                  <a:pt x="2822027" y="4540469"/>
                </a:cubicBezTo>
                <a:cubicBezTo>
                  <a:pt x="2810190" y="4555264"/>
                  <a:pt x="2804756" y="4575288"/>
                  <a:pt x="2790496" y="4587765"/>
                </a:cubicBezTo>
                <a:cubicBezTo>
                  <a:pt x="2657942" y="4703749"/>
                  <a:pt x="2742437" y="4619677"/>
                  <a:pt x="2648607" y="4666593"/>
                </a:cubicBezTo>
                <a:cubicBezTo>
                  <a:pt x="2631660" y="4675067"/>
                  <a:pt x="2618257" y="4689650"/>
                  <a:pt x="2601310" y="4698124"/>
                </a:cubicBezTo>
                <a:cubicBezTo>
                  <a:pt x="2562496" y="4717531"/>
                  <a:pt x="2495758" y="4723599"/>
                  <a:pt x="2459421" y="4729655"/>
                </a:cubicBezTo>
                <a:cubicBezTo>
                  <a:pt x="2443655" y="4740165"/>
                  <a:pt x="2419819" y="4743871"/>
                  <a:pt x="2412124" y="4761186"/>
                </a:cubicBezTo>
                <a:cubicBezTo>
                  <a:pt x="2349113" y="4902961"/>
                  <a:pt x="2451690" y="4853102"/>
                  <a:pt x="2349062" y="4887310"/>
                </a:cubicBezTo>
                <a:cubicBezTo>
                  <a:pt x="2322786" y="4882055"/>
                  <a:pt x="2293500" y="4884840"/>
                  <a:pt x="2270234" y="4871545"/>
                </a:cubicBezTo>
                <a:cubicBezTo>
                  <a:pt x="2224182" y="4845229"/>
                  <a:pt x="2258480" y="4798012"/>
                  <a:pt x="2191407" y="4792717"/>
                </a:cubicBezTo>
                <a:cubicBezTo>
                  <a:pt x="2007972" y="4778235"/>
                  <a:pt x="1823545" y="4782207"/>
                  <a:pt x="1639614" y="4776952"/>
                </a:cubicBezTo>
                <a:cubicBezTo>
                  <a:pt x="1554699" y="4769232"/>
                  <a:pt x="1479439" y="4790197"/>
                  <a:pt x="1418896" y="4729655"/>
                </a:cubicBezTo>
                <a:cubicBezTo>
                  <a:pt x="1405498" y="4716257"/>
                  <a:pt x="1397875" y="4698124"/>
                  <a:pt x="1387365" y="4682359"/>
                </a:cubicBezTo>
                <a:cubicBezTo>
                  <a:pt x="1376980" y="4651202"/>
                  <a:pt x="1367853" y="4609992"/>
                  <a:pt x="1340069" y="4587765"/>
                </a:cubicBezTo>
                <a:cubicBezTo>
                  <a:pt x="1327092" y="4577384"/>
                  <a:pt x="1308538" y="4577255"/>
                  <a:pt x="1292772" y="4572000"/>
                </a:cubicBezTo>
                <a:cubicBezTo>
                  <a:pt x="1282262" y="4556234"/>
                  <a:pt x="1274639" y="4538101"/>
                  <a:pt x="1261241" y="4524703"/>
                </a:cubicBezTo>
                <a:cubicBezTo>
                  <a:pt x="1247843" y="4511305"/>
                  <a:pt x="1225782" y="4507968"/>
                  <a:pt x="1213945" y="4493172"/>
                </a:cubicBezTo>
                <a:cubicBezTo>
                  <a:pt x="1203564" y="4480195"/>
                  <a:pt x="1205611" y="4460740"/>
                  <a:pt x="1198179" y="4445876"/>
                </a:cubicBezTo>
                <a:cubicBezTo>
                  <a:pt x="1189705" y="4428929"/>
                  <a:pt x="1176049" y="4415030"/>
                  <a:pt x="1166648" y="4398579"/>
                </a:cubicBezTo>
                <a:cubicBezTo>
                  <a:pt x="1154988" y="4378174"/>
                  <a:pt x="1145627" y="4356538"/>
                  <a:pt x="1135117" y="4335517"/>
                </a:cubicBezTo>
                <a:cubicBezTo>
                  <a:pt x="1129862" y="4256689"/>
                  <a:pt x="1130525" y="4177243"/>
                  <a:pt x="1119352" y="4099034"/>
                </a:cubicBezTo>
                <a:cubicBezTo>
                  <a:pt x="1114652" y="4066131"/>
                  <a:pt x="1098331" y="4035972"/>
                  <a:pt x="1087821" y="4004441"/>
                </a:cubicBezTo>
                <a:cubicBezTo>
                  <a:pt x="1066064" y="3939171"/>
                  <a:pt x="1081272" y="3970970"/>
                  <a:pt x="1040524" y="3909848"/>
                </a:cubicBezTo>
                <a:cubicBezTo>
                  <a:pt x="1000899" y="3790970"/>
                  <a:pt x="1054351" y="3937502"/>
                  <a:pt x="993227" y="3815255"/>
                </a:cubicBezTo>
                <a:cubicBezTo>
                  <a:pt x="985795" y="3800391"/>
                  <a:pt x="987433" y="3781253"/>
                  <a:pt x="977462" y="3767959"/>
                </a:cubicBezTo>
                <a:cubicBezTo>
                  <a:pt x="955166" y="3738231"/>
                  <a:pt x="924910" y="3715407"/>
                  <a:pt x="898634" y="3689131"/>
                </a:cubicBezTo>
                <a:cubicBezTo>
                  <a:pt x="882869" y="3673365"/>
                  <a:pt x="863705" y="3660385"/>
                  <a:pt x="851338" y="3641834"/>
                </a:cubicBezTo>
                <a:cubicBezTo>
                  <a:pt x="830317" y="3610303"/>
                  <a:pt x="815072" y="3574037"/>
                  <a:pt x="788276" y="3547241"/>
                </a:cubicBezTo>
                <a:lnTo>
                  <a:pt x="693683" y="3452648"/>
                </a:lnTo>
                <a:lnTo>
                  <a:pt x="646386" y="3405352"/>
                </a:lnTo>
                <a:cubicBezTo>
                  <a:pt x="641131" y="3379076"/>
                  <a:pt x="637671" y="3352376"/>
                  <a:pt x="630621" y="3326524"/>
                </a:cubicBezTo>
                <a:cubicBezTo>
                  <a:pt x="621876" y="3294459"/>
                  <a:pt x="605608" y="3264522"/>
                  <a:pt x="599090" y="3231931"/>
                </a:cubicBezTo>
                <a:cubicBezTo>
                  <a:pt x="593835" y="3205655"/>
                  <a:pt x="605620" y="3167967"/>
                  <a:pt x="583324" y="3153103"/>
                </a:cubicBezTo>
                <a:cubicBezTo>
                  <a:pt x="548071" y="3129601"/>
                  <a:pt x="499076" y="3143780"/>
                  <a:pt x="457200" y="3137338"/>
                </a:cubicBezTo>
                <a:cubicBezTo>
                  <a:pt x="430715" y="3133263"/>
                  <a:pt x="404224" y="3128623"/>
                  <a:pt x="378372" y="3121572"/>
                </a:cubicBezTo>
                <a:cubicBezTo>
                  <a:pt x="346307" y="3112827"/>
                  <a:pt x="283779" y="3090041"/>
                  <a:pt x="283779" y="3090041"/>
                </a:cubicBezTo>
                <a:cubicBezTo>
                  <a:pt x="278524" y="3074276"/>
                  <a:pt x="275446" y="3057609"/>
                  <a:pt x="268014" y="3042745"/>
                </a:cubicBezTo>
                <a:cubicBezTo>
                  <a:pt x="259540" y="3025797"/>
                  <a:pt x="243136" y="3013189"/>
                  <a:pt x="236483" y="2995448"/>
                </a:cubicBezTo>
                <a:cubicBezTo>
                  <a:pt x="227074" y="2970358"/>
                  <a:pt x="225972" y="2942897"/>
                  <a:pt x="220717" y="2916621"/>
                </a:cubicBezTo>
                <a:cubicBezTo>
                  <a:pt x="225972" y="2806262"/>
                  <a:pt x="227308" y="2695647"/>
                  <a:pt x="236483" y="2585545"/>
                </a:cubicBezTo>
                <a:cubicBezTo>
                  <a:pt x="237863" y="2568984"/>
                  <a:pt x="248217" y="2554370"/>
                  <a:pt x="252248" y="2538248"/>
                </a:cubicBezTo>
                <a:lnTo>
                  <a:pt x="283779" y="2412124"/>
                </a:lnTo>
                <a:cubicBezTo>
                  <a:pt x="278524" y="2291255"/>
                  <a:pt x="281881" y="2169703"/>
                  <a:pt x="268014" y="2049517"/>
                </a:cubicBezTo>
                <a:cubicBezTo>
                  <a:pt x="265842" y="2030694"/>
                  <a:pt x="249071" y="2016383"/>
                  <a:pt x="236483" y="2002221"/>
                </a:cubicBezTo>
                <a:cubicBezTo>
                  <a:pt x="206858" y="1968893"/>
                  <a:pt x="173421" y="1939158"/>
                  <a:pt x="141890" y="1907627"/>
                </a:cubicBezTo>
                <a:lnTo>
                  <a:pt x="94593" y="1860331"/>
                </a:lnTo>
                <a:lnTo>
                  <a:pt x="47296" y="1813034"/>
                </a:lnTo>
                <a:lnTo>
                  <a:pt x="15765" y="1718441"/>
                </a:lnTo>
                <a:lnTo>
                  <a:pt x="0" y="1671145"/>
                </a:lnTo>
                <a:cubicBezTo>
                  <a:pt x="5255" y="1639614"/>
                  <a:pt x="5657" y="1606878"/>
                  <a:pt x="15765" y="1576552"/>
                </a:cubicBezTo>
                <a:cubicBezTo>
                  <a:pt x="21757" y="1558576"/>
                  <a:pt x="37547" y="1545503"/>
                  <a:pt x="47296" y="1529255"/>
                </a:cubicBezTo>
                <a:cubicBezTo>
                  <a:pt x="53342" y="1519179"/>
                  <a:pt x="47296" y="1505607"/>
                  <a:pt x="63062" y="1497724"/>
                </a:cubicBezTo>
                <a:close/>
              </a:path>
            </a:pathLst>
          </a:custGeom>
          <a:solidFill>
            <a:schemeClr val="bg1"/>
          </a:solidFill>
          <a:ln>
            <a:noFill/>
          </a:ln>
          <a:effectLst>
            <a:glow rad="1168400">
              <a:schemeClr val="bg1">
                <a:alpha val="35000"/>
              </a:schemeClr>
            </a:glow>
            <a:softEdge rad="127000"/>
          </a:effectLst>
          <a:scene3d>
            <a:camera prst="orthographicFront"/>
            <a:lightRig rig="chilly" dir="t"/>
          </a:scene3d>
          <a:sp3d prstMaterial="dkEdge">
            <a:bevelT w="3949700" h="908050" prst="angle"/>
            <a:bevelB w="247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7354001" y="1284890"/>
            <a:ext cx="3329152" cy="4887310"/>
          </a:xfrm>
          <a:custGeom>
            <a:avLst/>
            <a:gdLst>
              <a:gd name="connsiteX0" fmla="*/ 63062 w 3799490"/>
              <a:gd name="connsiteY0" fmla="*/ 1497724 h 4887310"/>
              <a:gd name="connsiteX1" fmla="*/ 141890 w 3799490"/>
              <a:gd name="connsiteY1" fmla="*/ 1481959 h 4887310"/>
              <a:gd name="connsiteX2" fmla="*/ 252248 w 3799490"/>
              <a:gd name="connsiteY2" fmla="*/ 1355834 h 4887310"/>
              <a:gd name="connsiteX3" fmla="*/ 299545 w 3799490"/>
              <a:gd name="connsiteY3" fmla="*/ 1261241 h 4887310"/>
              <a:gd name="connsiteX4" fmla="*/ 315310 w 3799490"/>
              <a:gd name="connsiteY4" fmla="*/ 1198179 h 4887310"/>
              <a:gd name="connsiteX5" fmla="*/ 346841 w 3799490"/>
              <a:gd name="connsiteY5" fmla="*/ 1072055 h 4887310"/>
              <a:gd name="connsiteX6" fmla="*/ 409903 w 3799490"/>
              <a:gd name="connsiteY6" fmla="*/ 993227 h 4887310"/>
              <a:gd name="connsiteX7" fmla="*/ 441434 w 3799490"/>
              <a:gd name="connsiteY7" fmla="*/ 945931 h 4887310"/>
              <a:gd name="connsiteX8" fmla="*/ 488731 w 3799490"/>
              <a:gd name="connsiteY8" fmla="*/ 930165 h 4887310"/>
              <a:gd name="connsiteX9" fmla="*/ 536027 w 3799490"/>
              <a:gd name="connsiteY9" fmla="*/ 898634 h 4887310"/>
              <a:gd name="connsiteX10" fmla="*/ 662152 w 3799490"/>
              <a:gd name="connsiteY10" fmla="*/ 867103 h 4887310"/>
              <a:gd name="connsiteX11" fmla="*/ 756745 w 3799490"/>
              <a:gd name="connsiteY11" fmla="*/ 835572 h 4887310"/>
              <a:gd name="connsiteX12" fmla="*/ 804041 w 3799490"/>
              <a:gd name="connsiteY12" fmla="*/ 819807 h 4887310"/>
              <a:gd name="connsiteX13" fmla="*/ 914400 w 3799490"/>
              <a:gd name="connsiteY13" fmla="*/ 756745 h 4887310"/>
              <a:gd name="connsiteX14" fmla="*/ 1024759 w 3799490"/>
              <a:gd name="connsiteY14" fmla="*/ 725214 h 4887310"/>
              <a:gd name="connsiteX15" fmla="*/ 1072055 w 3799490"/>
              <a:gd name="connsiteY15" fmla="*/ 693683 h 4887310"/>
              <a:gd name="connsiteX16" fmla="*/ 1182414 w 3799490"/>
              <a:gd name="connsiteY16" fmla="*/ 630621 h 4887310"/>
              <a:gd name="connsiteX17" fmla="*/ 1308538 w 3799490"/>
              <a:gd name="connsiteY17" fmla="*/ 488731 h 4887310"/>
              <a:gd name="connsiteX18" fmla="*/ 1387365 w 3799490"/>
              <a:gd name="connsiteY18" fmla="*/ 394138 h 4887310"/>
              <a:gd name="connsiteX19" fmla="*/ 1434662 w 3799490"/>
              <a:gd name="connsiteY19" fmla="*/ 299545 h 4887310"/>
              <a:gd name="connsiteX20" fmla="*/ 1481959 w 3799490"/>
              <a:gd name="connsiteY20" fmla="*/ 204952 h 4887310"/>
              <a:gd name="connsiteX21" fmla="*/ 1529255 w 3799490"/>
              <a:gd name="connsiteY21" fmla="*/ 173421 h 4887310"/>
              <a:gd name="connsiteX22" fmla="*/ 1671145 w 3799490"/>
              <a:gd name="connsiteY22" fmla="*/ 189186 h 4887310"/>
              <a:gd name="connsiteX23" fmla="*/ 1686910 w 3799490"/>
              <a:gd name="connsiteY23" fmla="*/ 236483 h 4887310"/>
              <a:gd name="connsiteX24" fmla="*/ 1702676 w 3799490"/>
              <a:gd name="connsiteY24" fmla="*/ 362607 h 4887310"/>
              <a:gd name="connsiteX25" fmla="*/ 1781503 w 3799490"/>
              <a:gd name="connsiteY25" fmla="*/ 346841 h 4887310"/>
              <a:gd name="connsiteX26" fmla="*/ 1923393 w 3799490"/>
              <a:gd name="connsiteY26" fmla="*/ 236483 h 4887310"/>
              <a:gd name="connsiteX27" fmla="*/ 2002221 w 3799490"/>
              <a:gd name="connsiteY27" fmla="*/ 157655 h 4887310"/>
              <a:gd name="connsiteX28" fmla="*/ 2049517 w 3799490"/>
              <a:gd name="connsiteY28" fmla="*/ 78827 h 4887310"/>
              <a:gd name="connsiteX29" fmla="*/ 2112579 w 3799490"/>
              <a:gd name="connsiteY29" fmla="*/ 0 h 4887310"/>
              <a:gd name="connsiteX30" fmla="*/ 2270234 w 3799490"/>
              <a:gd name="connsiteY30" fmla="*/ 15765 h 4887310"/>
              <a:gd name="connsiteX31" fmla="*/ 2364827 w 3799490"/>
              <a:gd name="connsiteY31" fmla="*/ 110359 h 4887310"/>
              <a:gd name="connsiteX32" fmla="*/ 2396359 w 3799490"/>
              <a:gd name="connsiteY32" fmla="*/ 141890 h 4887310"/>
              <a:gd name="connsiteX33" fmla="*/ 2443655 w 3799490"/>
              <a:gd name="connsiteY33" fmla="*/ 157655 h 4887310"/>
              <a:gd name="connsiteX34" fmla="*/ 2538248 w 3799490"/>
              <a:gd name="connsiteY34" fmla="*/ 220717 h 4887310"/>
              <a:gd name="connsiteX35" fmla="*/ 2632841 w 3799490"/>
              <a:gd name="connsiteY35" fmla="*/ 236483 h 4887310"/>
              <a:gd name="connsiteX36" fmla="*/ 2743200 w 3799490"/>
              <a:gd name="connsiteY36" fmla="*/ 268014 h 4887310"/>
              <a:gd name="connsiteX37" fmla="*/ 2806262 w 3799490"/>
              <a:gd name="connsiteY37" fmla="*/ 331076 h 4887310"/>
              <a:gd name="connsiteX38" fmla="*/ 2932386 w 3799490"/>
              <a:gd name="connsiteY38" fmla="*/ 394138 h 4887310"/>
              <a:gd name="connsiteX39" fmla="*/ 2948152 w 3799490"/>
              <a:gd name="connsiteY39" fmla="*/ 441434 h 4887310"/>
              <a:gd name="connsiteX40" fmla="*/ 3026979 w 3799490"/>
              <a:gd name="connsiteY40" fmla="*/ 536027 h 4887310"/>
              <a:gd name="connsiteX41" fmla="*/ 3042745 w 3799490"/>
              <a:gd name="connsiteY41" fmla="*/ 583324 h 4887310"/>
              <a:gd name="connsiteX42" fmla="*/ 3121572 w 3799490"/>
              <a:gd name="connsiteY42" fmla="*/ 740979 h 4887310"/>
              <a:gd name="connsiteX43" fmla="*/ 3168869 w 3799490"/>
              <a:gd name="connsiteY43" fmla="*/ 772510 h 4887310"/>
              <a:gd name="connsiteX44" fmla="*/ 3247696 w 3799490"/>
              <a:gd name="connsiteY44" fmla="*/ 867103 h 4887310"/>
              <a:gd name="connsiteX45" fmla="*/ 3279227 w 3799490"/>
              <a:gd name="connsiteY45" fmla="*/ 961696 h 4887310"/>
              <a:gd name="connsiteX46" fmla="*/ 3294993 w 3799490"/>
              <a:gd name="connsiteY46" fmla="*/ 1008993 h 4887310"/>
              <a:gd name="connsiteX47" fmla="*/ 3358055 w 3799490"/>
              <a:gd name="connsiteY47" fmla="*/ 1103586 h 4887310"/>
              <a:gd name="connsiteX48" fmla="*/ 3373821 w 3799490"/>
              <a:gd name="connsiteY48" fmla="*/ 1150883 h 4887310"/>
              <a:gd name="connsiteX49" fmla="*/ 3468414 w 3799490"/>
              <a:gd name="connsiteY49" fmla="*/ 1245476 h 4887310"/>
              <a:gd name="connsiteX50" fmla="*/ 3499945 w 3799490"/>
              <a:gd name="connsiteY50" fmla="*/ 1355834 h 4887310"/>
              <a:gd name="connsiteX51" fmla="*/ 3531476 w 3799490"/>
              <a:gd name="connsiteY51" fmla="*/ 1513490 h 4887310"/>
              <a:gd name="connsiteX52" fmla="*/ 3563007 w 3799490"/>
              <a:gd name="connsiteY52" fmla="*/ 1560786 h 4887310"/>
              <a:gd name="connsiteX53" fmla="*/ 3594538 w 3799490"/>
              <a:gd name="connsiteY53" fmla="*/ 1623848 h 4887310"/>
              <a:gd name="connsiteX54" fmla="*/ 3641834 w 3799490"/>
              <a:gd name="connsiteY54" fmla="*/ 1765738 h 4887310"/>
              <a:gd name="connsiteX55" fmla="*/ 3657600 w 3799490"/>
              <a:gd name="connsiteY55" fmla="*/ 1813034 h 4887310"/>
              <a:gd name="connsiteX56" fmla="*/ 3720662 w 3799490"/>
              <a:gd name="connsiteY56" fmla="*/ 1923393 h 4887310"/>
              <a:gd name="connsiteX57" fmla="*/ 3736427 w 3799490"/>
              <a:gd name="connsiteY57" fmla="*/ 1970690 h 4887310"/>
              <a:gd name="connsiteX58" fmla="*/ 3767959 w 3799490"/>
              <a:gd name="connsiteY58" fmla="*/ 2238703 h 4887310"/>
              <a:gd name="connsiteX59" fmla="*/ 3783724 w 3799490"/>
              <a:gd name="connsiteY59" fmla="*/ 2286000 h 4887310"/>
              <a:gd name="connsiteX60" fmla="*/ 3799490 w 3799490"/>
              <a:gd name="connsiteY60" fmla="*/ 2364827 h 4887310"/>
              <a:gd name="connsiteX61" fmla="*/ 3783724 w 3799490"/>
              <a:gd name="connsiteY61" fmla="*/ 2900855 h 4887310"/>
              <a:gd name="connsiteX62" fmla="*/ 3752193 w 3799490"/>
              <a:gd name="connsiteY62" fmla="*/ 3090041 h 4887310"/>
              <a:gd name="connsiteX63" fmla="*/ 3689131 w 3799490"/>
              <a:gd name="connsiteY63" fmla="*/ 3421117 h 4887310"/>
              <a:gd name="connsiteX64" fmla="*/ 3626069 w 3799490"/>
              <a:gd name="connsiteY64" fmla="*/ 3452648 h 4887310"/>
              <a:gd name="connsiteX65" fmla="*/ 3326524 w 3799490"/>
              <a:gd name="connsiteY65" fmla="*/ 3436883 h 4887310"/>
              <a:gd name="connsiteX66" fmla="*/ 3294993 w 3799490"/>
              <a:gd name="connsiteY66" fmla="*/ 3389586 h 4887310"/>
              <a:gd name="connsiteX67" fmla="*/ 3247696 w 3799490"/>
              <a:gd name="connsiteY67" fmla="*/ 3358055 h 4887310"/>
              <a:gd name="connsiteX68" fmla="*/ 3168869 w 3799490"/>
              <a:gd name="connsiteY68" fmla="*/ 3373821 h 4887310"/>
              <a:gd name="connsiteX69" fmla="*/ 3137338 w 3799490"/>
              <a:gd name="connsiteY69" fmla="*/ 3421117 h 4887310"/>
              <a:gd name="connsiteX70" fmla="*/ 3105807 w 3799490"/>
              <a:gd name="connsiteY70" fmla="*/ 3641834 h 4887310"/>
              <a:gd name="connsiteX71" fmla="*/ 3074276 w 3799490"/>
              <a:gd name="connsiteY71" fmla="*/ 3689131 h 4887310"/>
              <a:gd name="connsiteX72" fmla="*/ 3026979 w 3799490"/>
              <a:gd name="connsiteY72" fmla="*/ 3799490 h 4887310"/>
              <a:gd name="connsiteX73" fmla="*/ 2995448 w 3799490"/>
              <a:gd name="connsiteY73" fmla="*/ 3846786 h 4887310"/>
              <a:gd name="connsiteX74" fmla="*/ 2963917 w 3799490"/>
              <a:gd name="connsiteY74" fmla="*/ 4272455 h 4887310"/>
              <a:gd name="connsiteX75" fmla="*/ 2885090 w 3799490"/>
              <a:gd name="connsiteY75" fmla="*/ 4398579 h 4887310"/>
              <a:gd name="connsiteX76" fmla="*/ 2869324 w 3799490"/>
              <a:gd name="connsiteY76" fmla="*/ 4445876 h 4887310"/>
              <a:gd name="connsiteX77" fmla="*/ 2853559 w 3799490"/>
              <a:gd name="connsiteY77" fmla="*/ 4508938 h 4887310"/>
              <a:gd name="connsiteX78" fmla="*/ 2822027 w 3799490"/>
              <a:gd name="connsiteY78" fmla="*/ 4540469 h 4887310"/>
              <a:gd name="connsiteX79" fmla="*/ 2790496 w 3799490"/>
              <a:gd name="connsiteY79" fmla="*/ 4587765 h 4887310"/>
              <a:gd name="connsiteX80" fmla="*/ 2648607 w 3799490"/>
              <a:gd name="connsiteY80" fmla="*/ 4666593 h 4887310"/>
              <a:gd name="connsiteX81" fmla="*/ 2601310 w 3799490"/>
              <a:gd name="connsiteY81" fmla="*/ 4698124 h 4887310"/>
              <a:gd name="connsiteX82" fmla="*/ 2459421 w 3799490"/>
              <a:gd name="connsiteY82" fmla="*/ 4729655 h 4887310"/>
              <a:gd name="connsiteX83" fmla="*/ 2412124 w 3799490"/>
              <a:gd name="connsiteY83" fmla="*/ 4761186 h 4887310"/>
              <a:gd name="connsiteX84" fmla="*/ 2349062 w 3799490"/>
              <a:gd name="connsiteY84" fmla="*/ 4887310 h 4887310"/>
              <a:gd name="connsiteX85" fmla="*/ 2270234 w 3799490"/>
              <a:gd name="connsiteY85" fmla="*/ 4871545 h 4887310"/>
              <a:gd name="connsiteX86" fmla="*/ 2191407 w 3799490"/>
              <a:gd name="connsiteY86" fmla="*/ 4792717 h 4887310"/>
              <a:gd name="connsiteX87" fmla="*/ 1639614 w 3799490"/>
              <a:gd name="connsiteY87" fmla="*/ 4776952 h 4887310"/>
              <a:gd name="connsiteX88" fmla="*/ 1418896 w 3799490"/>
              <a:gd name="connsiteY88" fmla="*/ 4729655 h 4887310"/>
              <a:gd name="connsiteX89" fmla="*/ 1387365 w 3799490"/>
              <a:gd name="connsiteY89" fmla="*/ 4682359 h 4887310"/>
              <a:gd name="connsiteX90" fmla="*/ 1340069 w 3799490"/>
              <a:gd name="connsiteY90" fmla="*/ 4587765 h 4887310"/>
              <a:gd name="connsiteX91" fmla="*/ 1292772 w 3799490"/>
              <a:gd name="connsiteY91" fmla="*/ 4572000 h 4887310"/>
              <a:gd name="connsiteX92" fmla="*/ 1261241 w 3799490"/>
              <a:gd name="connsiteY92" fmla="*/ 4524703 h 4887310"/>
              <a:gd name="connsiteX93" fmla="*/ 1213945 w 3799490"/>
              <a:gd name="connsiteY93" fmla="*/ 4493172 h 4887310"/>
              <a:gd name="connsiteX94" fmla="*/ 1198179 w 3799490"/>
              <a:gd name="connsiteY94" fmla="*/ 4445876 h 4887310"/>
              <a:gd name="connsiteX95" fmla="*/ 1166648 w 3799490"/>
              <a:gd name="connsiteY95" fmla="*/ 4398579 h 4887310"/>
              <a:gd name="connsiteX96" fmla="*/ 1135117 w 3799490"/>
              <a:gd name="connsiteY96" fmla="*/ 4335517 h 4887310"/>
              <a:gd name="connsiteX97" fmla="*/ 1119352 w 3799490"/>
              <a:gd name="connsiteY97" fmla="*/ 4099034 h 4887310"/>
              <a:gd name="connsiteX98" fmla="*/ 1087821 w 3799490"/>
              <a:gd name="connsiteY98" fmla="*/ 4004441 h 4887310"/>
              <a:gd name="connsiteX99" fmla="*/ 1040524 w 3799490"/>
              <a:gd name="connsiteY99" fmla="*/ 3909848 h 4887310"/>
              <a:gd name="connsiteX100" fmla="*/ 993227 w 3799490"/>
              <a:gd name="connsiteY100" fmla="*/ 3815255 h 4887310"/>
              <a:gd name="connsiteX101" fmla="*/ 977462 w 3799490"/>
              <a:gd name="connsiteY101" fmla="*/ 3767959 h 4887310"/>
              <a:gd name="connsiteX102" fmla="*/ 898634 w 3799490"/>
              <a:gd name="connsiteY102" fmla="*/ 3689131 h 4887310"/>
              <a:gd name="connsiteX103" fmla="*/ 851338 w 3799490"/>
              <a:gd name="connsiteY103" fmla="*/ 3641834 h 4887310"/>
              <a:gd name="connsiteX104" fmla="*/ 788276 w 3799490"/>
              <a:gd name="connsiteY104" fmla="*/ 3547241 h 4887310"/>
              <a:gd name="connsiteX105" fmla="*/ 693683 w 3799490"/>
              <a:gd name="connsiteY105" fmla="*/ 3452648 h 4887310"/>
              <a:gd name="connsiteX106" fmla="*/ 646386 w 3799490"/>
              <a:gd name="connsiteY106" fmla="*/ 3405352 h 4887310"/>
              <a:gd name="connsiteX107" fmla="*/ 630621 w 3799490"/>
              <a:gd name="connsiteY107" fmla="*/ 3326524 h 4887310"/>
              <a:gd name="connsiteX108" fmla="*/ 599090 w 3799490"/>
              <a:gd name="connsiteY108" fmla="*/ 3231931 h 4887310"/>
              <a:gd name="connsiteX109" fmla="*/ 583324 w 3799490"/>
              <a:gd name="connsiteY109" fmla="*/ 3153103 h 4887310"/>
              <a:gd name="connsiteX110" fmla="*/ 457200 w 3799490"/>
              <a:gd name="connsiteY110" fmla="*/ 3137338 h 4887310"/>
              <a:gd name="connsiteX111" fmla="*/ 378372 w 3799490"/>
              <a:gd name="connsiteY111" fmla="*/ 3121572 h 4887310"/>
              <a:gd name="connsiteX112" fmla="*/ 283779 w 3799490"/>
              <a:gd name="connsiteY112" fmla="*/ 3090041 h 4887310"/>
              <a:gd name="connsiteX113" fmla="*/ 268014 w 3799490"/>
              <a:gd name="connsiteY113" fmla="*/ 3042745 h 4887310"/>
              <a:gd name="connsiteX114" fmla="*/ 236483 w 3799490"/>
              <a:gd name="connsiteY114" fmla="*/ 2995448 h 4887310"/>
              <a:gd name="connsiteX115" fmla="*/ 220717 w 3799490"/>
              <a:gd name="connsiteY115" fmla="*/ 2916621 h 4887310"/>
              <a:gd name="connsiteX116" fmla="*/ 236483 w 3799490"/>
              <a:gd name="connsiteY116" fmla="*/ 2585545 h 4887310"/>
              <a:gd name="connsiteX117" fmla="*/ 252248 w 3799490"/>
              <a:gd name="connsiteY117" fmla="*/ 2538248 h 4887310"/>
              <a:gd name="connsiteX118" fmla="*/ 283779 w 3799490"/>
              <a:gd name="connsiteY118" fmla="*/ 2412124 h 4887310"/>
              <a:gd name="connsiteX119" fmla="*/ 268014 w 3799490"/>
              <a:gd name="connsiteY119" fmla="*/ 2049517 h 4887310"/>
              <a:gd name="connsiteX120" fmla="*/ 236483 w 3799490"/>
              <a:gd name="connsiteY120" fmla="*/ 2002221 h 4887310"/>
              <a:gd name="connsiteX121" fmla="*/ 141890 w 3799490"/>
              <a:gd name="connsiteY121" fmla="*/ 1907627 h 4887310"/>
              <a:gd name="connsiteX122" fmla="*/ 94593 w 3799490"/>
              <a:gd name="connsiteY122" fmla="*/ 1860331 h 4887310"/>
              <a:gd name="connsiteX123" fmla="*/ 47296 w 3799490"/>
              <a:gd name="connsiteY123" fmla="*/ 1813034 h 4887310"/>
              <a:gd name="connsiteX124" fmla="*/ 15765 w 3799490"/>
              <a:gd name="connsiteY124" fmla="*/ 1718441 h 4887310"/>
              <a:gd name="connsiteX125" fmla="*/ 0 w 3799490"/>
              <a:gd name="connsiteY125" fmla="*/ 1671145 h 4887310"/>
              <a:gd name="connsiteX126" fmla="*/ 15765 w 3799490"/>
              <a:gd name="connsiteY126" fmla="*/ 1576552 h 4887310"/>
              <a:gd name="connsiteX127" fmla="*/ 47296 w 3799490"/>
              <a:gd name="connsiteY127" fmla="*/ 1529255 h 4887310"/>
              <a:gd name="connsiteX128" fmla="*/ 63062 w 3799490"/>
              <a:gd name="connsiteY128" fmla="*/ 1497724 h 488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3799490" h="4887310">
                <a:moveTo>
                  <a:pt x="63062" y="1497724"/>
                </a:moveTo>
                <a:cubicBezTo>
                  <a:pt x="78828" y="1489841"/>
                  <a:pt x="118912" y="1495746"/>
                  <a:pt x="141890" y="1481959"/>
                </a:cubicBezTo>
                <a:cubicBezTo>
                  <a:pt x="171244" y="1464346"/>
                  <a:pt x="232163" y="1396004"/>
                  <a:pt x="252248" y="1355834"/>
                </a:cubicBezTo>
                <a:cubicBezTo>
                  <a:pt x="317521" y="1225290"/>
                  <a:pt x="209181" y="1396789"/>
                  <a:pt x="299545" y="1261241"/>
                </a:cubicBezTo>
                <a:cubicBezTo>
                  <a:pt x="304800" y="1240220"/>
                  <a:pt x="310610" y="1219331"/>
                  <a:pt x="315310" y="1198179"/>
                </a:cubicBezTo>
                <a:cubicBezTo>
                  <a:pt x="322504" y="1165806"/>
                  <a:pt x="329940" y="1105857"/>
                  <a:pt x="346841" y="1072055"/>
                </a:cubicBezTo>
                <a:cubicBezTo>
                  <a:pt x="379187" y="1007363"/>
                  <a:pt x="370803" y="1042102"/>
                  <a:pt x="409903" y="993227"/>
                </a:cubicBezTo>
                <a:cubicBezTo>
                  <a:pt x="421739" y="978431"/>
                  <a:pt x="426638" y="957767"/>
                  <a:pt x="441434" y="945931"/>
                </a:cubicBezTo>
                <a:cubicBezTo>
                  <a:pt x="454411" y="935550"/>
                  <a:pt x="473867" y="937597"/>
                  <a:pt x="488731" y="930165"/>
                </a:cubicBezTo>
                <a:cubicBezTo>
                  <a:pt x="505678" y="921691"/>
                  <a:pt x="518220" y="905109"/>
                  <a:pt x="536027" y="898634"/>
                </a:cubicBezTo>
                <a:cubicBezTo>
                  <a:pt x="576753" y="883824"/>
                  <a:pt x="621040" y="880807"/>
                  <a:pt x="662152" y="867103"/>
                </a:cubicBezTo>
                <a:lnTo>
                  <a:pt x="756745" y="835572"/>
                </a:lnTo>
                <a:lnTo>
                  <a:pt x="804041" y="819807"/>
                </a:lnTo>
                <a:cubicBezTo>
                  <a:pt x="851542" y="788140"/>
                  <a:pt x="858393" y="780749"/>
                  <a:pt x="914400" y="756745"/>
                </a:cubicBezTo>
                <a:cubicBezTo>
                  <a:pt x="946071" y="743172"/>
                  <a:pt x="992749" y="733216"/>
                  <a:pt x="1024759" y="725214"/>
                </a:cubicBezTo>
                <a:cubicBezTo>
                  <a:pt x="1040524" y="714704"/>
                  <a:pt x="1055604" y="703084"/>
                  <a:pt x="1072055" y="693683"/>
                </a:cubicBezTo>
                <a:cubicBezTo>
                  <a:pt x="1112021" y="670845"/>
                  <a:pt x="1147846" y="661348"/>
                  <a:pt x="1182414" y="630621"/>
                </a:cubicBezTo>
                <a:cubicBezTo>
                  <a:pt x="1379512" y="455422"/>
                  <a:pt x="1214409" y="601687"/>
                  <a:pt x="1308538" y="488731"/>
                </a:cubicBezTo>
                <a:cubicBezTo>
                  <a:pt x="1352119" y="436433"/>
                  <a:pt x="1358009" y="452849"/>
                  <a:pt x="1387365" y="394138"/>
                </a:cubicBezTo>
                <a:cubicBezTo>
                  <a:pt x="1452637" y="263595"/>
                  <a:pt x="1344300" y="435087"/>
                  <a:pt x="1434662" y="299545"/>
                </a:cubicBezTo>
                <a:cubicBezTo>
                  <a:pt x="1447485" y="261075"/>
                  <a:pt x="1451394" y="235516"/>
                  <a:pt x="1481959" y="204952"/>
                </a:cubicBezTo>
                <a:cubicBezTo>
                  <a:pt x="1495357" y="191554"/>
                  <a:pt x="1513490" y="183931"/>
                  <a:pt x="1529255" y="173421"/>
                </a:cubicBezTo>
                <a:cubicBezTo>
                  <a:pt x="1576552" y="178676"/>
                  <a:pt x="1626961" y="171512"/>
                  <a:pt x="1671145" y="189186"/>
                </a:cubicBezTo>
                <a:cubicBezTo>
                  <a:pt x="1686575" y="195358"/>
                  <a:pt x="1683937" y="220133"/>
                  <a:pt x="1686910" y="236483"/>
                </a:cubicBezTo>
                <a:cubicBezTo>
                  <a:pt x="1694489" y="278168"/>
                  <a:pt x="1697421" y="320566"/>
                  <a:pt x="1702676" y="362607"/>
                </a:cubicBezTo>
                <a:cubicBezTo>
                  <a:pt x="1728952" y="357352"/>
                  <a:pt x="1757109" y="357929"/>
                  <a:pt x="1781503" y="346841"/>
                </a:cubicBezTo>
                <a:cubicBezTo>
                  <a:pt x="1828662" y="325405"/>
                  <a:pt x="1888122" y="278808"/>
                  <a:pt x="1923393" y="236483"/>
                </a:cubicBezTo>
                <a:cubicBezTo>
                  <a:pt x="1989084" y="157654"/>
                  <a:pt x="1915508" y="215463"/>
                  <a:pt x="2002221" y="157655"/>
                </a:cubicBezTo>
                <a:cubicBezTo>
                  <a:pt x="2046878" y="23681"/>
                  <a:pt x="1984597" y="187026"/>
                  <a:pt x="2049517" y="78827"/>
                </a:cubicBezTo>
                <a:cubicBezTo>
                  <a:pt x="2100283" y="-5783"/>
                  <a:pt x="2018381" y="62799"/>
                  <a:pt x="2112579" y="0"/>
                </a:cubicBezTo>
                <a:cubicBezTo>
                  <a:pt x="2165131" y="5255"/>
                  <a:pt x="2221848" y="-5404"/>
                  <a:pt x="2270234" y="15765"/>
                </a:cubicBezTo>
                <a:cubicBezTo>
                  <a:pt x="2311087" y="33638"/>
                  <a:pt x="2333296" y="78828"/>
                  <a:pt x="2364827" y="110359"/>
                </a:cubicBezTo>
                <a:cubicBezTo>
                  <a:pt x="2375338" y="120870"/>
                  <a:pt x="2382258" y="137190"/>
                  <a:pt x="2396359" y="141890"/>
                </a:cubicBezTo>
                <a:lnTo>
                  <a:pt x="2443655" y="157655"/>
                </a:lnTo>
                <a:cubicBezTo>
                  <a:pt x="2475186" y="178676"/>
                  <a:pt x="2500868" y="214487"/>
                  <a:pt x="2538248" y="220717"/>
                </a:cubicBezTo>
                <a:cubicBezTo>
                  <a:pt x="2569779" y="225972"/>
                  <a:pt x="2601496" y="230214"/>
                  <a:pt x="2632841" y="236483"/>
                </a:cubicBezTo>
                <a:cubicBezTo>
                  <a:pt x="2682337" y="246382"/>
                  <a:pt x="2698117" y="252986"/>
                  <a:pt x="2743200" y="268014"/>
                </a:cubicBezTo>
                <a:cubicBezTo>
                  <a:pt x="2773228" y="358100"/>
                  <a:pt x="2734191" y="283030"/>
                  <a:pt x="2806262" y="331076"/>
                </a:cubicBezTo>
                <a:cubicBezTo>
                  <a:pt x="2919824" y="406783"/>
                  <a:pt x="2774828" y="362625"/>
                  <a:pt x="2932386" y="394138"/>
                </a:cubicBezTo>
                <a:cubicBezTo>
                  <a:pt x="2937641" y="409903"/>
                  <a:pt x="2938934" y="427607"/>
                  <a:pt x="2948152" y="441434"/>
                </a:cubicBezTo>
                <a:cubicBezTo>
                  <a:pt x="3017882" y="546030"/>
                  <a:pt x="2975401" y="432872"/>
                  <a:pt x="3026979" y="536027"/>
                </a:cubicBezTo>
                <a:cubicBezTo>
                  <a:pt x="3034411" y="550891"/>
                  <a:pt x="3038180" y="567345"/>
                  <a:pt x="3042745" y="583324"/>
                </a:cubicBezTo>
                <a:cubicBezTo>
                  <a:pt x="3059479" y="641895"/>
                  <a:pt x="3060870" y="700511"/>
                  <a:pt x="3121572" y="740979"/>
                </a:cubicBezTo>
                <a:cubicBezTo>
                  <a:pt x="3137338" y="751489"/>
                  <a:pt x="3154313" y="760380"/>
                  <a:pt x="3168869" y="772510"/>
                </a:cubicBezTo>
                <a:cubicBezTo>
                  <a:pt x="3195074" y="794348"/>
                  <a:pt x="3233107" y="834278"/>
                  <a:pt x="3247696" y="867103"/>
                </a:cubicBezTo>
                <a:cubicBezTo>
                  <a:pt x="3261195" y="897475"/>
                  <a:pt x="3268717" y="930165"/>
                  <a:pt x="3279227" y="961696"/>
                </a:cubicBezTo>
                <a:cubicBezTo>
                  <a:pt x="3284482" y="977462"/>
                  <a:pt x="3285775" y="995166"/>
                  <a:pt x="3294993" y="1008993"/>
                </a:cubicBezTo>
                <a:cubicBezTo>
                  <a:pt x="3316014" y="1040524"/>
                  <a:pt x="3346071" y="1067635"/>
                  <a:pt x="3358055" y="1103586"/>
                </a:cubicBezTo>
                <a:cubicBezTo>
                  <a:pt x="3363310" y="1119352"/>
                  <a:pt x="3363618" y="1137765"/>
                  <a:pt x="3373821" y="1150883"/>
                </a:cubicBezTo>
                <a:cubicBezTo>
                  <a:pt x="3401198" y="1186081"/>
                  <a:pt x="3468414" y="1245476"/>
                  <a:pt x="3468414" y="1245476"/>
                </a:cubicBezTo>
                <a:cubicBezTo>
                  <a:pt x="3483438" y="1290549"/>
                  <a:pt x="3490048" y="1306350"/>
                  <a:pt x="3499945" y="1355834"/>
                </a:cubicBezTo>
                <a:cubicBezTo>
                  <a:pt x="3504836" y="1380291"/>
                  <a:pt x="3517742" y="1481445"/>
                  <a:pt x="3531476" y="1513490"/>
                </a:cubicBezTo>
                <a:cubicBezTo>
                  <a:pt x="3538940" y="1530906"/>
                  <a:pt x="3553606" y="1544335"/>
                  <a:pt x="3563007" y="1560786"/>
                </a:cubicBezTo>
                <a:cubicBezTo>
                  <a:pt x="3574667" y="1581191"/>
                  <a:pt x="3585810" y="1602027"/>
                  <a:pt x="3594538" y="1623848"/>
                </a:cubicBezTo>
                <a:cubicBezTo>
                  <a:pt x="3594551" y="1623881"/>
                  <a:pt x="3633946" y="1742073"/>
                  <a:pt x="3641834" y="1765738"/>
                </a:cubicBezTo>
                <a:cubicBezTo>
                  <a:pt x="3647089" y="1781503"/>
                  <a:pt x="3650168" y="1798170"/>
                  <a:pt x="3657600" y="1813034"/>
                </a:cubicBezTo>
                <a:cubicBezTo>
                  <a:pt x="3697605" y="1893044"/>
                  <a:pt x="3676095" y="1856541"/>
                  <a:pt x="3720662" y="1923393"/>
                </a:cubicBezTo>
                <a:cubicBezTo>
                  <a:pt x="3725917" y="1939159"/>
                  <a:pt x="3733454" y="1954340"/>
                  <a:pt x="3736427" y="1970690"/>
                </a:cubicBezTo>
                <a:cubicBezTo>
                  <a:pt x="3758969" y="2094673"/>
                  <a:pt x="3746533" y="2110146"/>
                  <a:pt x="3767959" y="2238703"/>
                </a:cubicBezTo>
                <a:cubicBezTo>
                  <a:pt x="3770691" y="2255095"/>
                  <a:pt x="3779693" y="2269878"/>
                  <a:pt x="3783724" y="2286000"/>
                </a:cubicBezTo>
                <a:cubicBezTo>
                  <a:pt x="3790223" y="2311996"/>
                  <a:pt x="3794235" y="2338551"/>
                  <a:pt x="3799490" y="2364827"/>
                </a:cubicBezTo>
                <a:cubicBezTo>
                  <a:pt x="3794235" y="2543503"/>
                  <a:pt x="3792029" y="2722295"/>
                  <a:pt x="3783724" y="2900855"/>
                </a:cubicBezTo>
                <a:cubicBezTo>
                  <a:pt x="3778015" y="3023588"/>
                  <a:pt x="3778855" y="3010057"/>
                  <a:pt x="3752193" y="3090041"/>
                </a:cubicBezTo>
                <a:cubicBezTo>
                  <a:pt x="3731063" y="3512631"/>
                  <a:pt x="3836978" y="3357754"/>
                  <a:pt x="3689131" y="3421117"/>
                </a:cubicBezTo>
                <a:cubicBezTo>
                  <a:pt x="3667529" y="3430375"/>
                  <a:pt x="3647090" y="3442138"/>
                  <a:pt x="3626069" y="3452648"/>
                </a:cubicBezTo>
                <a:cubicBezTo>
                  <a:pt x="3526221" y="3447393"/>
                  <a:pt x="3424745" y="3455592"/>
                  <a:pt x="3326524" y="3436883"/>
                </a:cubicBezTo>
                <a:cubicBezTo>
                  <a:pt x="3307911" y="3433338"/>
                  <a:pt x="3308391" y="3402984"/>
                  <a:pt x="3294993" y="3389586"/>
                </a:cubicBezTo>
                <a:cubicBezTo>
                  <a:pt x="3281595" y="3376188"/>
                  <a:pt x="3263462" y="3368565"/>
                  <a:pt x="3247696" y="3358055"/>
                </a:cubicBezTo>
                <a:cubicBezTo>
                  <a:pt x="3221420" y="3363310"/>
                  <a:pt x="3192134" y="3360526"/>
                  <a:pt x="3168869" y="3373821"/>
                </a:cubicBezTo>
                <a:cubicBezTo>
                  <a:pt x="3152418" y="3383222"/>
                  <a:pt x="3143330" y="3403142"/>
                  <a:pt x="3137338" y="3421117"/>
                </a:cubicBezTo>
                <a:cubicBezTo>
                  <a:pt x="3120132" y="3472736"/>
                  <a:pt x="3118214" y="3596342"/>
                  <a:pt x="3105807" y="3641834"/>
                </a:cubicBezTo>
                <a:cubicBezTo>
                  <a:pt x="3100822" y="3660114"/>
                  <a:pt x="3083677" y="3672680"/>
                  <a:pt x="3074276" y="3689131"/>
                </a:cubicBezTo>
                <a:cubicBezTo>
                  <a:pt x="2943043" y="3918790"/>
                  <a:pt x="3115423" y="3622605"/>
                  <a:pt x="3026979" y="3799490"/>
                </a:cubicBezTo>
                <a:cubicBezTo>
                  <a:pt x="3018505" y="3816437"/>
                  <a:pt x="3005958" y="3831021"/>
                  <a:pt x="2995448" y="3846786"/>
                </a:cubicBezTo>
                <a:cubicBezTo>
                  <a:pt x="2934749" y="4028892"/>
                  <a:pt x="3018487" y="3763136"/>
                  <a:pt x="2963917" y="4272455"/>
                </a:cubicBezTo>
                <a:cubicBezTo>
                  <a:pt x="2960310" y="4306118"/>
                  <a:pt x="2902129" y="4375860"/>
                  <a:pt x="2885090" y="4398579"/>
                </a:cubicBezTo>
                <a:cubicBezTo>
                  <a:pt x="2879835" y="4414345"/>
                  <a:pt x="2873889" y="4429897"/>
                  <a:pt x="2869324" y="4445876"/>
                </a:cubicBezTo>
                <a:cubicBezTo>
                  <a:pt x="2863371" y="4466710"/>
                  <a:pt x="2863249" y="4489558"/>
                  <a:pt x="2853559" y="4508938"/>
                </a:cubicBezTo>
                <a:cubicBezTo>
                  <a:pt x="2846912" y="4522233"/>
                  <a:pt x="2831313" y="4528862"/>
                  <a:pt x="2822027" y="4540469"/>
                </a:cubicBezTo>
                <a:cubicBezTo>
                  <a:pt x="2810190" y="4555264"/>
                  <a:pt x="2804756" y="4575288"/>
                  <a:pt x="2790496" y="4587765"/>
                </a:cubicBezTo>
                <a:cubicBezTo>
                  <a:pt x="2657942" y="4703749"/>
                  <a:pt x="2742437" y="4619677"/>
                  <a:pt x="2648607" y="4666593"/>
                </a:cubicBezTo>
                <a:cubicBezTo>
                  <a:pt x="2631660" y="4675067"/>
                  <a:pt x="2618257" y="4689650"/>
                  <a:pt x="2601310" y="4698124"/>
                </a:cubicBezTo>
                <a:cubicBezTo>
                  <a:pt x="2562496" y="4717531"/>
                  <a:pt x="2495758" y="4723599"/>
                  <a:pt x="2459421" y="4729655"/>
                </a:cubicBezTo>
                <a:cubicBezTo>
                  <a:pt x="2443655" y="4740165"/>
                  <a:pt x="2419819" y="4743871"/>
                  <a:pt x="2412124" y="4761186"/>
                </a:cubicBezTo>
                <a:cubicBezTo>
                  <a:pt x="2349113" y="4902961"/>
                  <a:pt x="2451690" y="4853102"/>
                  <a:pt x="2349062" y="4887310"/>
                </a:cubicBezTo>
                <a:cubicBezTo>
                  <a:pt x="2322786" y="4882055"/>
                  <a:pt x="2293500" y="4884840"/>
                  <a:pt x="2270234" y="4871545"/>
                </a:cubicBezTo>
                <a:cubicBezTo>
                  <a:pt x="2224182" y="4845229"/>
                  <a:pt x="2258480" y="4798012"/>
                  <a:pt x="2191407" y="4792717"/>
                </a:cubicBezTo>
                <a:cubicBezTo>
                  <a:pt x="2007972" y="4778235"/>
                  <a:pt x="1823545" y="4782207"/>
                  <a:pt x="1639614" y="4776952"/>
                </a:cubicBezTo>
                <a:cubicBezTo>
                  <a:pt x="1554699" y="4769232"/>
                  <a:pt x="1479439" y="4790197"/>
                  <a:pt x="1418896" y="4729655"/>
                </a:cubicBezTo>
                <a:cubicBezTo>
                  <a:pt x="1405498" y="4716257"/>
                  <a:pt x="1397875" y="4698124"/>
                  <a:pt x="1387365" y="4682359"/>
                </a:cubicBezTo>
                <a:cubicBezTo>
                  <a:pt x="1376980" y="4651202"/>
                  <a:pt x="1367853" y="4609992"/>
                  <a:pt x="1340069" y="4587765"/>
                </a:cubicBezTo>
                <a:cubicBezTo>
                  <a:pt x="1327092" y="4577384"/>
                  <a:pt x="1308538" y="4577255"/>
                  <a:pt x="1292772" y="4572000"/>
                </a:cubicBezTo>
                <a:cubicBezTo>
                  <a:pt x="1282262" y="4556234"/>
                  <a:pt x="1274639" y="4538101"/>
                  <a:pt x="1261241" y="4524703"/>
                </a:cubicBezTo>
                <a:cubicBezTo>
                  <a:pt x="1247843" y="4511305"/>
                  <a:pt x="1225782" y="4507968"/>
                  <a:pt x="1213945" y="4493172"/>
                </a:cubicBezTo>
                <a:cubicBezTo>
                  <a:pt x="1203564" y="4480195"/>
                  <a:pt x="1205611" y="4460740"/>
                  <a:pt x="1198179" y="4445876"/>
                </a:cubicBezTo>
                <a:cubicBezTo>
                  <a:pt x="1189705" y="4428929"/>
                  <a:pt x="1176049" y="4415030"/>
                  <a:pt x="1166648" y="4398579"/>
                </a:cubicBezTo>
                <a:cubicBezTo>
                  <a:pt x="1154988" y="4378174"/>
                  <a:pt x="1145627" y="4356538"/>
                  <a:pt x="1135117" y="4335517"/>
                </a:cubicBezTo>
                <a:cubicBezTo>
                  <a:pt x="1129862" y="4256689"/>
                  <a:pt x="1130525" y="4177243"/>
                  <a:pt x="1119352" y="4099034"/>
                </a:cubicBezTo>
                <a:cubicBezTo>
                  <a:pt x="1114652" y="4066131"/>
                  <a:pt x="1098331" y="4035972"/>
                  <a:pt x="1087821" y="4004441"/>
                </a:cubicBezTo>
                <a:cubicBezTo>
                  <a:pt x="1066064" y="3939171"/>
                  <a:pt x="1081272" y="3970970"/>
                  <a:pt x="1040524" y="3909848"/>
                </a:cubicBezTo>
                <a:cubicBezTo>
                  <a:pt x="1000899" y="3790970"/>
                  <a:pt x="1054351" y="3937502"/>
                  <a:pt x="993227" y="3815255"/>
                </a:cubicBezTo>
                <a:cubicBezTo>
                  <a:pt x="985795" y="3800391"/>
                  <a:pt x="987433" y="3781253"/>
                  <a:pt x="977462" y="3767959"/>
                </a:cubicBezTo>
                <a:cubicBezTo>
                  <a:pt x="955166" y="3738231"/>
                  <a:pt x="924910" y="3715407"/>
                  <a:pt x="898634" y="3689131"/>
                </a:cubicBezTo>
                <a:cubicBezTo>
                  <a:pt x="882869" y="3673365"/>
                  <a:pt x="863705" y="3660385"/>
                  <a:pt x="851338" y="3641834"/>
                </a:cubicBezTo>
                <a:cubicBezTo>
                  <a:pt x="830317" y="3610303"/>
                  <a:pt x="815072" y="3574037"/>
                  <a:pt x="788276" y="3547241"/>
                </a:cubicBezTo>
                <a:lnTo>
                  <a:pt x="693683" y="3452648"/>
                </a:lnTo>
                <a:lnTo>
                  <a:pt x="646386" y="3405352"/>
                </a:lnTo>
                <a:cubicBezTo>
                  <a:pt x="641131" y="3379076"/>
                  <a:pt x="637671" y="3352376"/>
                  <a:pt x="630621" y="3326524"/>
                </a:cubicBezTo>
                <a:cubicBezTo>
                  <a:pt x="621876" y="3294459"/>
                  <a:pt x="605608" y="3264522"/>
                  <a:pt x="599090" y="3231931"/>
                </a:cubicBezTo>
                <a:cubicBezTo>
                  <a:pt x="593835" y="3205655"/>
                  <a:pt x="605620" y="3167967"/>
                  <a:pt x="583324" y="3153103"/>
                </a:cubicBezTo>
                <a:cubicBezTo>
                  <a:pt x="548071" y="3129601"/>
                  <a:pt x="499076" y="3143780"/>
                  <a:pt x="457200" y="3137338"/>
                </a:cubicBezTo>
                <a:cubicBezTo>
                  <a:pt x="430715" y="3133263"/>
                  <a:pt x="404224" y="3128623"/>
                  <a:pt x="378372" y="3121572"/>
                </a:cubicBezTo>
                <a:cubicBezTo>
                  <a:pt x="346307" y="3112827"/>
                  <a:pt x="283779" y="3090041"/>
                  <a:pt x="283779" y="3090041"/>
                </a:cubicBezTo>
                <a:cubicBezTo>
                  <a:pt x="278524" y="3074276"/>
                  <a:pt x="275446" y="3057609"/>
                  <a:pt x="268014" y="3042745"/>
                </a:cubicBezTo>
                <a:cubicBezTo>
                  <a:pt x="259540" y="3025797"/>
                  <a:pt x="243136" y="3013189"/>
                  <a:pt x="236483" y="2995448"/>
                </a:cubicBezTo>
                <a:cubicBezTo>
                  <a:pt x="227074" y="2970358"/>
                  <a:pt x="225972" y="2942897"/>
                  <a:pt x="220717" y="2916621"/>
                </a:cubicBezTo>
                <a:cubicBezTo>
                  <a:pt x="225972" y="2806262"/>
                  <a:pt x="227308" y="2695647"/>
                  <a:pt x="236483" y="2585545"/>
                </a:cubicBezTo>
                <a:cubicBezTo>
                  <a:pt x="237863" y="2568984"/>
                  <a:pt x="248217" y="2554370"/>
                  <a:pt x="252248" y="2538248"/>
                </a:cubicBezTo>
                <a:lnTo>
                  <a:pt x="283779" y="2412124"/>
                </a:lnTo>
                <a:cubicBezTo>
                  <a:pt x="278524" y="2291255"/>
                  <a:pt x="281881" y="2169703"/>
                  <a:pt x="268014" y="2049517"/>
                </a:cubicBezTo>
                <a:cubicBezTo>
                  <a:pt x="265842" y="2030694"/>
                  <a:pt x="249071" y="2016383"/>
                  <a:pt x="236483" y="2002221"/>
                </a:cubicBezTo>
                <a:cubicBezTo>
                  <a:pt x="206858" y="1968893"/>
                  <a:pt x="173421" y="1939158"/>
                  <a:pt x="141890" y="1907627"/>
                </a:cubicBezTo>
                <a:lnTo>
                  <a:pt x="94593" y="1860331"/>
                </a:lnTo>
                <a:lnTo>
                  <a:pt x="47296" y="1813034"/>
                </a:lnTo>
                <a:lnTo>
                  <a:pt x="15765" y="1718441"/>
                </a:lnTo>
                <a:lnTo>
                  <a:pt x="0" y="1671145"/>
                </a:lnTo>
                <a:cubicBezTo>
                  <a:pt x="5255" y="1639614"/>
                  <a:pt x="5657" y="1606878"/>
                  <a:pt x="15765" y="1576552"/>
                </a:cubicBezTo>
                <a:cubicBezTo>
                  <a:pt x="21757" y="1558576"/>
                  <a:pt x="37547" y="1545503"/>
                  <a:pt x="47296" y="1529255"/>
                </a:cubicBezTo>
                <a:cubicBezTo>
                  <a:pt x="53342" y="1519179"/>
                  <a:pt x="47296" y="1505607"/>
                  <a:pt x="63062" y="1497724"/>
                </a:cubicBezTo>
                <a:close/>
              </a:path>
            </a:pathLst>
          </a:custGeom>
          <a:solidFill>
            <a:schemeClr val="bg1"/>
          </a:solidFill>
          <a:ln>
            <a:noFill/>
          </a:ln>
          <a:effectLst>
            <a:glow rad="1168400">
              <a:schemeClr val="bg1">
                <a:alpha val="35000"/>
              </a:schemeClr>
            </a:glow>
            <a:softEdge rad="127000"/>
          </a:effectLst>
          <a:scene3d>
            <a:camera prst="orthographicFront"/>
            <a:lightRig rig="chilly" dir="t"/>
          </a:scene3d>
          <a:sp3d prstMaterial="dkEdge">
            <a:bevelT w="3949700" h="908050" prst="angle"/>
            <a:bevelB w="247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2682153" y="958446"/>
            <a:ext cx="6400800" cy="5289954"/>
          </a:xfrm>
          <a:custGeom>
            <a:avLst/>
            <a:gdLst>
              <a:gd name="connsiteX0" fmla="*/ 63062 w 3799490"/>
              <a:gd name="connsiteY0" fmla="*/ 1497724 h 4887310"/>
              <a:gd name="connsiteX1" fmla="*/ 141890 w 3799490"/>
              <a:gd name="connsiteY1" fmla="*/ 1481959 h 4887310"/>
              <a:gd name="connsiteX2" fmla="*/ 252248 w 3799490"/>
              <a:gd name="connsiteY2" fmla="*/ 1355834 h 4887310"/>
              <a:gd name="connsiteX3" fmla="*/ 299545 w 3799490"/>
              <a:gd name="connsiteY3" fmla="*/ 1261241 h 4887310"/>
              <a:gd name="connsiteX4" fmla="*/ 315310 w 3799490"/>
              <a:gd name="connsiteY4" fmla="*/ 1198179 h 4887310"/>
              <a:gd name="connsiteX5" fmla="*/ 346841 w 3799490"/>
              <a:gd name="connsiteY5" fmla="*/ 1072055 h 4887310"/>
              <a:gd name="connsiteX6" fmla="*/ 409903 w 3799490"/>
              <a:gd name="connsiteY6" fmla="*/ 993227 h 4887310"/>
              <a:gd name="connsiteX7" fmla="*/ 441434 w 3799490"/>
              <a:gd name="connsiteY7" fmla="*/ 945931 h 4887310"/>
              <a:gd name="connsiteX8" fmla="*/ 488731 w 3799490"/>
              <a:gd name="connsiteY8" fmla="*/ 930165 h 4887310"/>
              <a:gd name="connsiteX9" fmla="*/ 536027 w 3799490"/>
              <a:gd name="connsiteY9" fmla="*/ 898634 h 4887310"/>
              <a:gd name="connsiteX10" fmla="*/ 662152 w 3799490"/>
              <a:gd name="connsiteY10" fmla="*/ 867103 h 4887310"/>
              <a:gd name="connsiteX11" fmla="*/ 756745 w 3799490"/>
              <a:gd name="connsiteY11" fmla="*/ 835572 h 4887310"/>
              <a:gd name="connsiteX12" fmla="*/ 804041 w 3799490"/>
              <a:gd name="connsiteY12" fmla="*/ 819807 h 4887310"/>
              <a:gd name="connsiteX13" fmla="*/ 914400 w 3799490"/>
              <a:gd name="connsiteY13" fmla="*/ 756745 h 4887310"/>
              <a:gd name="connsiteX14" fmla="*/ 1024759 w 3799490"/>
              <a:gd name="connsiteY14" fmla="*/ 725214 h 4887310"/>
              <a:gd name="connsiteX15" fmla="*/ 1072055 w 3799490"/>
              <a:gd name="connsiteY15" fmla="*/ 693683 h 4887310"/>
              <a:gd name="connsiteX16" fmla="*/ 1182414 w 3799490"/>
              <a:gd name="connsiteY16" fmla="*/ 630621 h 4887310"/>
              <a:gd name="connsiteX17" fmla="*/ 1308538 w 3799490"/>
              <a:gd name="connsiteY17" fmla="*/ 488731 h 4887310"/>
              <a:gd name="connsiteX18" fmla="*/ 1387365 w 3799490"/>
              <a:gd name="connsiteY18" fmla="*/ 394138 h 4887310"/>
              <a:gd name="connsiteX19" fmla="*/ 1434662 w 3799490"/>
              <a:gd name="connsiteY19" fmla="*/ 299545 h 4887310"/>
              <a:gd name="connsiteX20" fmla="*/ 1481959 w 3799490"/>
              <a:gd name="connsiteY20" fmla="*/ 204952 h 4887310"/>
              <a:gd name="connsiteX21" fmla="*/ 1529255 w 3799490"/>
              <a:gd name="connsiteY21" fmla="*/ 173421 h 4887310"/>
              <a:gd name="connsiteX22" fmla="*/ 1671145 w 3799490"/>
              <a:gd name="connsiteY22" fmla="*/ 189186 h 4887310"/>
              <a:gd name="connsiteX23" fmla="*/ 1686910 w 3799490"/>
              <a:gd name="connsiteY23" fmla="*/ 236483 h 4887310"/>
              <a:gd name="connsiteX24" fmla="*/ 1702676 w 3799490"/>
              <a:gd name="connsiteY24" fmla="*/ 362607 h 4887310"/>
              <a:gd name="connsiteX25" fmla="*/ 1781503 w 3799490"/>
              <a:gd name="connsiteY25" fmla="*/ 346841 h 4887310"/>
              <a:gd name="connsiteX26" fmla="*/ 1923393 w 3799490"/>
              <a:gd name="connsiteY26" fmla="*/ 236483 h 4887310"/>
              <a:gd name="connsiteX27" fmla="*/ 2002221 w 3799490"/>
              <a:gd name="connsiteY27" fmla="*/ 157655 h 4887310"/>
              <a:gd name="connsiteX28" fmla="*/ 2049517 w 3799490"/>
              <a:gd name="connsiteY28" fmla="*/ 78827 h 4887310"/>
              <a:gd name="connsiteX29" fmla="*/ 2112579 w 3799490"/>
              <a:gd name="connsiteY29" fmla="*/ 0 h 4887310"/>
              <a:gd name="connsiteX30" fmla="*/ 2270234 w 3799490"/>
              <a:gd name="connsiteY30" fmla="*/ 15765 h 4887310"/>
              <a:gd name="connsiteX31" fmla="*/ 2364827 w 3799490"/>
              <a:gd name="connsiteY31" fmla="*/ 110359 h 4887310"/>
              <a:gd name="connsiteX32" fmla="*/ 2396359 w 3799490"/>
              <a:gd name="connsiteY32" fmla="*/ 141890 h 4887310"/>
              <a:gd name="connsiteX33" fmla="*/ 2443655 w 3799490"/>
              <a:gd name="connsiteY33" fmla="*/ 157655 h 4887310"/>
              <a:gd name="connsiteX34" fmla="*/ 2538248 w 3799490"/>
              <a:gd name="connsiteY34" fmla="*/ 220717 h 4887310"/>
              <a:gd name="connsiteX35" fmla="*/ 2632841 w 3799490"/>
              <a:gd name="connsiteY35" fmla="*/ 236483 h 4887310"/>
              <a:gd name="connsiteX36" fmla="*/ 2743200 w 3799490"/>
              <a:gd name="connsiteY36" fmla="*/ 268014 h 4887310"/>
              <a:gd name="connsiteX37" fmla="*/ 2806262 w 3799490"/>
              <a:gd name="connsiteY37" fmla="*/ 331076 h 4887310"/>
              <a:gd name="connsiteX38" fmla="*/ 2932386 w 3799490"/>
              <a:gd name="connsiteY38" fmla="*/ 394138 h 4887310"/>
              <a:gd name="connsiteX39" fmla="*/ 2948152 w 3799490"/>
              <a:gd name="connsiteY39" fmla="*/ 441434 h 4887310"/>
              <a:gd name="connsiteX40" fmla="*/ 3026979 w 3799490"/>
              <a:gd name="connsiteY40" fmla="*/ 536027 h 4887310"/>
              <a:gd name="connsiteX41" fmla="*/ 3042745 w 3799490"/>
              <a:gd name="connsiteY41" fmla="*/ 583324 h 4887310"/>
              <a:gd name="connsiteX42" fmla="*/ 3121572 w 3799490"/>
              <a:gd name="connsiteY42" fmla="*/ 740979 h 4887310"/>
              <a:gd name="connsiteX43" fmla="*/ 3168869 w 3799490"/>
              <a:gd name="connsiteY43" fmla="*/ 772510 h 4887310"/>
              <a:gd name="connsiteX44" fmla="*/ 3247696 w 3799490"/>
              <a:gd name="connsiteY44" fmla="*/ 867103 h 4887310"/>
              <a:gd name="connsiteX45" fmla="*/ 3279227 w 3799490"/>
              <a:gd name="connsiteY45" fmla="*/ 961696 h 4887310"/>
              <a:gd name="connsiteX46" fmla="*/ 3294993 w 3799490"/>
              <a:gd name="connsiteY46" fmla="*/ 1008993 h 4887310"/>
              <a:gd name="connsiteX47" fmla="*/ 3358055 w 3799490"/>
              <a:gd name="connsiteY47" fmla="*/ 1103586 h 4887310"/>
              <a:gd name="connsiteX48" fmla="*/ 3373821 w 3799490"/>
              <a:gd name="connsiteY48" fmla="*/ 1150883 h 4887310"/>
              <a:gd name="connsiteX49" fmla="*/ 3468414 w 3799490"/>
              <a:gd name="connsiteY49" fmla="*/ 1245476 h 4887310"/>
              <a:gd name="connsiteX50" fmla="*/ 3499945 w 3799490"/>
              <a:gd name="connsiteY50" fmla="*/ 1355834 h 4887310"/>
              <a:gd name="connsiteX51" fmla="*/ 3531476 w 3799490"/>
              <a:gd name="connsiteY51" fmla="*/ 1513490 h 4887310"/>
              <a:gd name="connsiteX52" fmla="*/ 3563007 w 3799490"/>
              <a:gd name="connsiteY52" fmla="*/ 1560786 h 4887310"/>
              <a:gd name="connsiteX53" fmla="*/ 3594538 w 3799490"/>
              <a:gd name="connsiteY53" fmla="*/ 1623848 h 4887310"/>
              <a:gd name="connsiteX54" fmla="*/ 3641834 w 3799490"/>
              <a:gd name="connsiteY54" fmla="*/ 1765738 h 4887310"/>
              <a:gd name="connsiteX55" fmla="*/ 3657600 w 3799490"/>
              <a:gd name="connsiteY55" fmla="*/ 1813034 h 4887310"/>
              <a:gd name="connsiteX56" fmla="*/ 3720662 w 3799490"/>
              <a:gd name="connsiteY56" fmla="*/ 1923393 h 4887310"/>
              <a:gd name="connsiteX57" fmla="*/ 3736427 w 3799490"/>
              <a:gd name="connsiteY57" fmla="*/ 1970690 h 4887310"/>
              <a:gd name="connsiteX58" fmla="*/ 3767959 w 3799490"/>
              <a:gd name="connsiteY58" fmla="*/ 2238703 h 4887310"/>
              <a:gd name="connsiteX59" fmla="*/ 3783724 w 3799490"/>
              <a:gd name="connsiteY59" fmla="*/ 2286000 h 4887310"/>
              <a:gd name="connsiteX60" fmla="*/ 3799490 w 3799490"/>
              <a:gd name="connsiteY60" fmla="*/ 2364827 h 4887310"/>
              <a:gd name="connsiteX61" fmla="*/ 3783724 w 3799490"/>
              <a:gd name="connsiteY61" fmla="*/ 2900855 h 4887310"/>
              <a:gd name="connsiteX62" fmla="*/ 3752193 w 3799490"/>
              <a:gd name="connsiteY62" fmla="*/ 3090041 h 4887310"/>
              <a:gd name="connsiteX63" fmla="*/ 3689131 w 3799490"/>
              <a:gd name="connsiteY63" fmla="*/ 3421117 h 4887310"/>
              <a:gd name="connsiteX64" fmla="*/ 3626069 w 3799490"/>
              <a:gd name="connsiteY64" fmla="*/ 3452648 h 4887310"/>
              <a:gd name="connsiteX65" fmla="*/ 3326524 w 3799490"/>
              <a:gd name="connsiteY65" fmla="*/ 3436883 h 4887310"/>
              <a:gd name="connsiteX66" fmla="*/ 3294993 w 3799490"/>
              <a:gd name="connsiteY66" fmla="*/ 3389586 h 4887310"/>
              <a:gd name="connsiteX67" fmla="*/ 3247696 w 3799490"/>
              <a:gd name="connsiteY67" fmla="*/ 3358055 h 4887310"/>
              <a:gd name="connsiteX68" fmla="*/ 3168869 w 3799490"/>
              <a:gd name="connsiteY68" fmla="*/ 3373821 h 4887310"/>
              <a:gd name="connsiteX69" fmla="*/ 3137338 w 3799490"/>
              <a:gd name="connsiteY69" fmla="*/ 3421117 h 4887310"/>
              <a:gd name="connsiteX70" fmla="*/ 3105807 w 3799490"/>
              <a:gd name="connsiteY70" fmla="*/ 3641834 h 4887310"/>
              <a:gd name="connsiteX71" fmla="*/ 3074276 w 3799490"/>
              <a:gd name="connsiteY71" fmla="*/ 3689131 h 4887310"/>
              <a:gd name="connsiteX72" fmla="*/ 3026979 w 3799490"/>
              <a:gd name="connsiteY72" fmla="*/ 3799490 h 4887310"/>
              <a:gd name="connsiteX73" fmla="*/ 2995448 w 3799490"/>
              <a:gd name="connsiteY73" fmla="*/ 3846786 h 4887310"/>
              <a:gd name="connsiteX74" fmla="*/ 2963917 w 3799490"/>
              <a:gd name="connsiteY74" fmla="*/ 4272455 h 4887310"/>
              <a:gd name="connsiteX75" fmla="*/ 2885090 w 3799490"/>
              <a:gd name="connsiteY75" fmla="*/ 4398579 h 4887310"/>
              <a:gd name="connsiteX76" fmla="*/ 2869324 w 3799490"/>
              <a:gd name="connsiteY76" fmla="*/ 4445876 h 4887310"/>
              <a:gd name="connsiteX77" fmla="*/ 2853559 w 3799490"/>
              <a:gd name="connsiteY77" fmla="*/ 4508938 h 4887310"/>
              <a:gd name="connsiteX78" fmla="*/ 2822027 w 3799490"/>
              <a:gd name="connsiteY78" fmla="*/ 4540469 h 4887310"/>
              <a:gd name="connsiteX79" fmla="*/ 2790496 w 3799490"/>
              <a:gd name="connsiteY79" fmla="*/ 4587765 h 4887310"/>
              <a:gd name="connsiteX80" fmla="*/ 2648607 w 3799490"/>
              <a:gd name="connsiteY80" fmla="*/ 4666593 h 4887310"/>
              <a:gd name="connsiteX81" fmla="*/ 2601310 w 3799490"/>
              <a:gd name="connsiteY81" fmla="*/ 4698124 h 4887310"/>
              <a:gd name="connsiteX82" fmla="*/ 2459421 w 3799490"/>
              <a:gd name="connsiteY82" fmla="*/ 4729655 h 4887310"/>
              <a:gd name="connsiteX83" fmla="*/ 2412124 w 3799490"/>
              <a:gd name="connsiteY83" fmla="*/ 4761186 h 4887310"/>
              <a:gd name="connsiteX84" fmla="*/ 2349062 w 3799490"/>
              <a:gd name="connsiteY84" fmla="*/ 4887310 h 4887310"/>
              <a:gd name="connsiteX85" fmla="*/ 2270234 w 3799490"/>
              <a:gd name="connsiteY85" fmla="*/ 4871545 h 4887310"/>
              <a:gd name="connsiteX86" fmla="*/ 2191407 w 3799490"/>
              <a:gd name="connsiteY86" fmla="*/ 4792717 h 4887310"/>
              <a:gd name="connsiteX87" fmla="*/ 1639614 w 3799490"/>
              <a:gd name="connsiteY87" fmla="*/ 4776952 h 4887310"/>
              <a:gd name="connsiteX88" fmla="*/ 1418896 w 3799490"/>
              <a:gd name="connsiteY88" fmla="*/ 4729655 h 4887310"/>
              <a:gd name="connsiteX89" fmla="*/ 1387365 w 3799490"/>
              <a:gd name="connsiteY89" fmla="*/ 4682359 h 4887310"/>
              <a:gd name="connsiteX90" fmla="*/ 1340069 w 3799490"/>
              <a:gd name="connsiteY90" fmla="*/ 4587765 h 4887310"/>
              <a:gd name="connsiteX91" fmla="*/ 1292772 w 3799490"/>
              <a:gd name="connsiteY91" fmla="*/ 4572000 h 4887310"/>
              <a:gd name="connsiteX92" fmla="*/ 1261241 w 3799490"/>
              <a:gd name="connsiteY92" fmla="*/ 4524703 h 4887310"/>
              <a:gd name="connsiteX93" fmla="*/ 1213945 w 3799490"/>
              <a:gd name="connsiteY93" fmla="*/ 4493172 h 4887310"/>
              <a:gd name="connsiteX94" fmla="*/ 1198179 w 3799490"/>
              <a:gd name="connsiteY94" fmla="*/ 4445876 h 4887310"/>
              <a:gd name="connsiteX95" fmla="*/ 1166648 w 3799490"/>
              <a:gd name="connsiteY95" fmla="*/ 4398579 h 4887310"/>
              <a:gd name="connsiteX96" fmla="*/ 1135117 w 3799490"/>
              <a:gd name="connsiteY96" fmla="*/ 4335517 h 4887310"/>
              <a:gd name="connsiteX97" fmla="*/ 1119352 w 3799490"/>
              <a:gd name="connsiteY97" fmla="*/ 4099034 h 4887310"/>
              <a:gd name="connsiteX98" fmla="*/ 1087821 w 3799490"/>
              <a:gd name="connsiteY98" fmla="*/ 4004441 h 4887310"/>
              <a:gd name="connsiteX99" fmla="*/ 1040524 w 3799490"/>
              <a:gd name="connsiteY99" fmla="*/ 3909848 h 4887310"/>
              <a:gd name="connsiteX100" fmla="*/ 993227 w 3799490"/>
              <a:gd name="connsiteY100" fmla="*/ 3815255 h 4887310"/>
              <a:gd name="connsiteX101" fmla="*/ 977462 w 3799490"/>
              <a:gd name="connsiteY101" fmla="*/ 3767959 h 4887310"/>
              <a:gd name="connsiteX102" fmla="*/ 898634 w 3799490"/>
              <a:gd name="connsiteY102" fmla="*/ 3689131 h 4887310"/>
              <a:gd name="connsiteX103" fmla="*/ 851338 w 3799490"/>
              <a:gd name="connsiteY103" fmla="*/ 3641834 h 4887310"/>
              <a:gd name="connsiteX104" fmla="*/ 788276 w 3799490"/>
              <a:gd name="connsiteY104" fmla="*/ 3547241 h 4887310"/>
              <a:gd name="connsiteX105" fmla="*/ 693683 w 3799490"/>
              <a:gd name="connsiteY105" fmla="*/ 3452648 h 4887310"/>
              <a:gd name="connsiteX106" fmla="*/ 646386 w 3799490"/>
              <a:gd name="connsiteY106" fmla="*/ 3405352 h 4887310"/>
              <a:gd name="connsiteX107" fmla="*/ 630621 w 3799490"/>
              <a:gd name="connsiteY107" fmla="*/ 3326524 h 4887310"/>
              <a:gd name="connsiteX108" fmla="*/ 599090 w 3799490"/>
              <a:gd name="connsiteY108" fmla="*/ 3231931 h 4887310"/>
              <a:gd name="connsiteX109" fmla="*/ 583324 w 3799490"/>
              <a:gd name="connsiteY109" fmla="*/ 3153103 h 4887310"/>
              <a:gd name="connsiteX110" fmla="*/ 457200 w 3799490"/>
              <a:gd name="connsiteY110" fmla="*/ 3137338 h 4887310"/>
              <a:gd name="connsiteX111" fmla="*/ 378372 w 3799490"/>
              <a:gd name="connsiteY111" fmla="*/ 3121572 h 4887310"/>
              <a:gd name="connsiteX112" fmla="*/ 283779 w 3799490"/>
              <a:gd name="connsiteY112" fmla="*/ 3090041 h 4887310"/>
              <a:gd name="connsiteX113" fmla="*/ 268014 w 3799490"/>
              <a:gd name="connsiteY113" fmla="*/ 3042745 h 4887310"/>
              <a:gd name="connsiteX114" fmla="*/ 236483 w 3799490"/>
              <a:gd name="connsiteY114" fmla="*/ 2995448 h 4887310"/>
              <a:gd name="connsiteX115" fmla="*/ 220717 w 3799490"/>
              <a:gd name="connsiteY115" fmla="*/ 2916621 h 4887310"/>
              <a:gd name="connsiteX116" fmla="*/ 236483 w 3799490"/>
              <a:gd name="connsiteY116" fmla="*/ 2585545 h 4887310"/>
              <a:gd name="connsiteX117" fmla="*/ 252248 w 3799490"/>
              <a:gd name="connsiteY117" fmla="*/ 2538248 h 4887310"/>
              <a:gd name="connsiteX118" fmla="*/ 283779 w 3799490"/>
              <a:gd name="connsiteY118" fmla="*/ 2412124 h 4887310"/>
              <a:gd name="connsiteX119" fmla="*/ 268014 w 3799490"/>
              <a:gd name="connsiteY119" fmla="*/ 2049517 h 4887310"/>
              <a:gd name="connsiteX120" fmla="*/ 236483 w 3799490"/>
              <a:gd name="connsiteY120" fmla="*/ 2002221 h 4887310"/>
              <a:gd name="connsiteX121" fmla="*/ 141890 w 3799490"/>
              <a:gd name="connsiteY121" fmla="*/ 1907627 h 4887310"/>
              <a:gd name="connsiteX122" fmla="*/ 94593 w 3799490"/>
              <a:gd name="connsiteY122" fmla="*/ 1860331 h 4887310"/>
              <a:gd name="connsiteX123" fmla="*/ 47296 w 3799490"/>
              <a:gd name="connsiteY123" fmla="*/ 1813034 h 4887310"/>
              <a:gd name="connsiteX124" fmla="*/ 15765 w 3799490"/>
              <a:gd name="connsiteY124" fmla="*/ 1718441 h 4887310"/>
              <a:gd name="connsiteX125" fmla="*/ 0 w 3799490"/>
              <a:gd name="connsiteY125" fmla="*/ 1671145 h 4887310"/>
              <a:gd name="connsiteX126" fmla="*/ 15765 w 3799490"/>
              <a:gd name="connsiteY126" fmla="*/ 1576552 h 4887310"/>
              <a:gd name="connsiteX127" fmla="*/ 47296 w 3799490"/>
              <a:gd name="connsiteY127" fmla="*/ 1529255 h 4887310"/>
              <a:gd name="connsiteX128" fmla="*/ 63062 w 3799490"/>
              <a:gd name="connsiteY128" fmla="*/ 1497724 h 488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3799490" h="4887310">
                <a:moveTo>
                  <a:pt x="63062" y="1497724"/>
                </a:moveTo>
                <a:cubicBezTo>
                  <a:pt x="78828" y="1489841"/>
                  <a:pt x="118912" y="1495746"/>
                  <a:pt x="141890" y="1481959"/>
                </a:cubicBezTo>
                <a:cubicBezTo>
                  <a:pt x="171244" y="1464346"/>
                  <a:pt x="232163" y="1396004"/>
                  <a:pt x="252248" y="1355834"/>
                </a:cubicBezTo>
                <a:cubicBezTo>
                  <a:pt x="317521" y="1225290"/>
                  <a:pt x="209181" y="1396789"/>
                  <a:pt x="299545" y="1261241"/>
                </a:cubicBezTo>
                <a:cubicBezTo>
                  <a:pt x="304800" y="1240220"/>
                  <a:pt x="310610" y="1219331"/>
                  <a:pt x="315310" y="1198179"/>
                </a:cubicBezTo>
                <a:cubicBezTo>
                  <a:pt x="322504" y="1165806"/>
                  <a:pt x="329940" y="1105857"/>
                  <a:pt x="346841" y="1072055"/>
                </a:cubicBezTo>
                <a:cubicBezTo>
                  <a:pt x="379187" y="1007363"/>
                  <a:pt x="370803" y="1042102"/>
                  <a:pt x="409903" y="993227"/>
                </a:cubicBezTo>
                <a:cubicBezTo>
                  <a:pt x="421739" y="978431"/>
                  <a:pt x="426638" y="957767"/>
                  <a:pt x="441434" y="945931"/>
                </a:cubicBezTo>
                <a:cubicBezTo>
                  <a:pt x="454411" y="935550"/>
                  <a:pt x="473867" y="937597"/>
                  <a:pt x="488731" y="930165"/>
                </a:cubicBezTo>
                <a:cubicBezTo>
                  <a:pt x="505678" y="921691"/>
                  <a:pt x="518220" y="905109"/>
                  <a:pt x="536027" y="898634"/>
                </a:cubicBezTo>
                <a:cubicBezTo>
                  <a:pt x="576753" y="883824"/>
                  <a:pt x="621040" y="880807"/>
                  <a:pt x="662152" y="867103"/>
                </a:cubicBezTo>
                <a:lnTo>
                  <a:pt x="756745" y="835572"/>
                </a:lnTo>
                <a:lnTo>
                  <a:pt x="804041" y="819807"/>
                </a:lnTo>
                <a:cubicBezTo>
                  <a:pt x="851542" y="788140"/>
                  <a:pt x="858393" y="780749"/>
                  <a:pt x="914400" y="756745"/>
                </a:cubicBezTo>
                <a:cubicBezTo>
                  <a:pt x="946071" y="743172"/>
                  <a:pt x="992749" y="733216"/>
                  <a:pt x="1024759" y="725214"/>
                </a:cubicBezTo>
                <a:cubicBezTo>
                  <a:pt x="1040524" y="714704"/>
                  <a:pt x="1055604" y="703084"/>
                  <a:pt x="1072055" y="693683"/>
                </a:cubicBezTo>
                <a:cubicBezTo>
                  <a:pt x="1112021" y="670845"/>
                  <a:pt x="1147846" y="661348"/>
                  <a:pt x="1182414" y="630621"/>
                </a:cubicBezTo>
                <a:cubicBezTo>
                  <a:pt x="1379512" y="455422"/>
                  <a:pt x="1214409" y="601687"/>
                  <a:pt x="1308538" y="488731"/>
                </a:cubicBezTo>
                <a:cubicBezTo>
                  <a:pt x="1352119" y="436433"/>
                  <a:pt x="1358009" y="452849"/>
                  <a:pt x="1387365" y="394138"/>
                </a:cubicBezTo>
                <a:cubicBezTo>
                  <a:pt x="1452637" y="263595"/>
                  <a:pt x="1344300" y="435087"/>
                  <a:pt x="1434662" y="299545"/>
                </a:cubicBezTo>
                <a:cubicBezTo>
                  <a:pt x="1447485" y="261075"/>
                  <a:pt x="1451394" y="235516"/>
                  <a:pt x="1481959" y="204952"/>
                </a:cubicBezTo>
                <a:cubicBezTo>
                  <a:pt x="1495357" y="191554"/>
                  <a:pt x="1513490" y="183931"/>
                  <a:pt x="1529255" y="173421"/>
                </a:cubicBezTo>
                <a:cubicBezTo>
                  <a:pt x="1576552" y="178676"/>
                  <a:pt x="1626961" y="171512"/>
                  <a:pt x="1671145" y="189186"/>
                </a:cubicBezTo>
                <a:cubicBezTo>
                  <a:pt x="1686575" y="195358"/>
                  <a:pt x="1683937" y="220133"/>
                  <a:pt x="1686910" y="236483"/>
                </a:cubicBezTo>
                <a:cubicBezTo>
                  <a:pt x="1694489" y="278168"/>
                  <a:pt x="1697421" y="320566"/>
                  <a:pt x="1702676" y="362607"/>
                </a:cubicBezTo>
                <a:cubicBezTo>
                  <a:pt x="1728952" y="357352"/>
                  <a:pt x="1757109" y="357929"/>
                  <a:pt x="1781503" y="346841"/>
                </a:cubicBezTo>
                <a:cubicBezTo>
                  <a:pt x="1828662" y="325405"/>
                  <a:pt x="1888122" y="278808"/>
                  <a:pt x="1923393" y="236483"/>
                </a:cubicBezTo>
                <a:cubicBezTo>
                  <a:pt x="1989084" y="157654"/>
                  <a:pt x="1915508" y="215463"/>
                  <a:pt x="2002221" y="157655"/>
                </a:cubicBezTo>
                <a:cubicBezTo>
                  <a:pt x="2046878" y="23681"/>
                  <a:pt x="1984597" y="187026"/>
                  <a:pt x="2049517" y="78827"/>
                </a:cubicBezTo>
                <a:cubicBezTo>
                  <a:pt x="2100283" y="-5783"/>
                  <a:pt x="2018381" y="62799"/>
                  <a:pt x="2112579" y="0"/>
                </a:cubicBezTo>
                <a:cubicBezTo>
                  <a:pt x="2165131" y="5255"/>
                  <a:pt x="2221848" y="-5404"/>
                  <a:pt x="2270234" y="15765"/>
                </a:cubicBezTo>
                <a:cubicBezTo>
                  <a:pt x="2311087" y="33638"/>
                  <a:pt x="2333296" y="78828"/>
                  <a:pt x="2364827" y="110359"/>
                </a:cubicBezTo>
                <a:cubicBezTo>
                  <a:pt x="2375338" y="120870"/>
                  <a:pt x="2382258" y="137190"/>
                  <a:pt x="2396359" y="141890"/>
                </a:cubicBezTo>
                <a:lnTo>
                  <a:pt x="2443655" y="157655"/>
                </a:lnTo>
                <a:cubicBezTo>
                  <a:pt x="2475186" y="178676"/>
                  <a:pt x="2500868" y="214487"/>
                  <a:pt x="2538248" y="220717"/>
                </a:cubicBezTo>
                <a:cubicBezTo>
                  <a:pt x="2569779" y="225972"/>
                  <a:pt x="2601496" y="230214"/>
                  <a:pt x="2632841" y="236483"/>
                </a:cubicBezTo>
                <a:cubicBezTo>
                  <a:pt x="2682337" y="246382"/>
                  <a:pt x="2698117" y="252986"/>
                  <a:pt x="2743200" y="268014"/>
                </a:cubicBezTo>
                <a:cubicBezTo>
                  <a:pt x="2773228" y="358100"/>
                  <a:pt x="2734191" y="283030"/>
                  <a:pt x="2806262" y="331076"/>
                </a:cubicBezTo>
                <a:cubicBezTo>
                  <a:pt x="2919824" y="406783"/>
                  <a:pt x="2774828" y="362625"/>
                  <a:pt x="2932386" y="394138"/>
                </a:cubicBezTo>
                <a:cubicBezTo>
                  <a:pt x="2937641" y="409903"/>
                  <a:pt x="2938934" y="427607"/>
                  <a:pt x="2948152" y="441434"/>
                </a:cubicBezTo>
                <a:cubicBezTo>
                  <a:pt x="3017882" y="546030"/>
                  <a:pt x="2975401" y="432872"/>
                  <a:pt x="3026979" y="536027"/>
                </a:cubicBezTo>
                <a:cubicBezTo>
                  <a:pt x="3034411" y="550891"/>
                  <a:pt x="3038180" y="567345"/>
                  <a:pt x="3042745" y="583324"/>
                </a:cubicBezTo>
                <a:cubicBezTo>
                  <a:pt x="3059479" y="641895"/>
                  <a:pt x="3060870" y="700511"/>
                  <a:pt x="3121572" y="740979"/>
                </a:cubicBezTo>
                <a:cubicBezTo>
                  <a:pt x="3137338" y="751489"/>
                  <a:pt x="3154313" y="760380"/>
                  <a:pt x="3168869" y="772510"/>
                </a:cubicBezTo>
                <a:cubicBezTo>
                  <a:pt x="3195074" y="794348"/>
                  <a:pt x="3233107" y="834278"/>
                  <a:pt x="3247696" y="867103"/>
                </a:cubicBezTo>
                <a:cubicBezTo>
                  <a:pt x="3261195" y="897475"/>
                  <a:pt x="3268717" y="930165"/>
                  <a:pt x="3279227" y="961696"/>
                </a:cubicBezTo>
                <a:cubicBezTo>
                  <a:pt x="3284482" y="977462"/>
                  <a:pt x="3285775" y="995166"/>
                  <a:pt x="3294993" y="1008993"/>
                </a:cubicBezTo>
                <a:cubicBezTo>
                  <a:pt x="3316014" y="1040524"/>
                  <a:pt x="3346071" y="1067635"/>
                  <a:pt x="3358055" y="1103586"/>
                </a:cubicBezTo>
                <a:cubicBezTo>
                  <a:pt x="3363310" y="1119352"/>
                  <a:pt x="3363618" y="1137765"/>
                  <a:pt x="3373821" y="1150883"/>
                </a:cubicBezTo>
                <a:cubicBezTo>
                  <a:pt x="3401198" y="1186081"/>
                  <a:pt x="3468414" y="1245476"/>
                  <a:pt x="3468414" y="1245476"/>
                </a:cubicBezTo>
                <a:cubicBezTo>
                  <a:pt x="3483438" y="1290549"/>
                  <a:pt x="3490048" y="1306350"/>
                  <a:pt x="3499945" y="1355834"/>
                </a:cubicBezTo>
                <a:cubicBezTo>
                  <a:pt x="3504836" y="1380291"/>
                  <a:pt x="3517742" y="1481445"/>
                  <a:pt x="3531476" y="1513490"/>
                </a:cubicBezTo>
                <a:cubicBezTo>
                  <a:pt x="3538940" y="1530906"/>
                  <a:pt x="3553606" y="1544335"/>
                  <a:pt x="3563007" y="1560786"/>
                </a:cubicBezTo>
                <a:cubicBezTo>
                  <a:pt x="3574667" y="1581191"/>
                  <a:pt x="3585810" y="1602027"/>
                  <a:pt x="3594538" y="1623848"/>
                </a:cubicBezTo>
                <a:cubicBezTo>
                  <a:pt x="3594551" y="1623881"/>
                  <a:pt x="3633946" y="1742073"/>
                  <a:pt x="3641834" y="1765738"/>
                </a:cubicBezTo>
                <a:cubicBezTo>
                  <a:pt x="3647089" y="1781503"/>
                  <a:pt x="3650168" y="1798170"/>
                  <a:pt x="3657600" y="1813034"/>
                </a:cubicBezTo>
                <a:cubicBezTo>
                  <a:pt x="3697605" y="1893044"/>
                  <a:pt x="3676095" y="1856541"/>
                  <a:pt x="3720662" y="1923393"/>
                </a:cubicBezTo>
                <a:cubicBezTo>
                  <a:pt x="3725917" y="1939159"/>
                  <a:pt x="3733454" y="1954340"/>
                  <a:pt x="3736427" y="1970690"/>
                </a:cubicBezTo>
                <a:cubicBezTo>
                  <a:pt x="3758969" y="2094673"/>
                  <a:pt x="3746533" y="2110146"/>
                  <a:pt x="3767959" y="2238703"/>
                </a:cubicBezTo>
                <a:cubicBezTo>
                  <a:pt x="3770691" y="2255095"/>
                  <a:pt x="3779693" y="2269878"/>
                  <a:pt x="3783724" y="2286000"/>
                </a:cubicBezTo>
                <a:cubicBezTo>
                  <a:pt x="3790223" y="2311996"/>
                  <a:pt x="3794235" y="2338551"/>
                  <a:pt x="3799490" y="2364827"/>
                </a:cubicBezTo>
                <a:cubicBezTo>
                  <a:pt x="3794235" y="2543503"/>
                  <a:pt x="3792029" y="2722295"/>
                  <a:pt x="3783724" y="2900855"/>
                </a:cubicBezTo>
                <a:cubicBezTo>
                  <a:pt x="3778015" y="3023588"/>
                  <a:pt x="3778855" y="3010057"/>
                  <a:pt x="3752193" y="3090041"/>
                </a:cubicBezTo>
                <a:cubicBezTo>
                  <a:pt x="3731063" y="3512631"/>
                  <a:pt x="3836978" y="3357754"/>
                  <a:pt x="3689131" y="3421117"/>
                </a:cubicBezTo>
                <a:cubicBezTo>
                  <a:pt x="3667529" y="3430375"/>
                  <a:pt x="3647090" y="3442138"/>
                  <a:pt x="3626069" y="3452648"/>
                </a:cubicBezTo>
                <a:cubicBezTo>
                  <a:pt x="3526221" y="3447393"/>
                  <a:pt x="3424745" y="3455592"/>
                  <a:pt x="3326524" y="3436883"/>
                </a:cubicBezTo>
                <a:cubicBezTo>
                  <a:pt x="3307911" y="3433338"/>
                  <a:pt x="3308391" y="3402984"/>
                  <a:pt x="3294993" y="3389586"/>
                </a:cubicBezTo>
                <a:cubicBezTo>
                  <a:pt x="3281595" y="3376188"/>
                  <a:pt x="3263462" y="3368565"/>
                  <a:pt x="3247696" y="3358055"/>
                </a:cubicBezTo>
                <a:cubicBezTo>
                  <a:pt x="3221420" y="3363310"/>
                  <a:pt x="3192134" y="3360526"/>
                  <a:pt x="3168869" y="3373821"/>
                </a:cubicBezTo>
                <a:cubicBezTo>
                  <a:pt x="3152418" y="3383222"/>
                  <a:pt x="3143330" y="3403142"/>
                  <a:pt x="3137338" y="3421117"/>
                </a:cubicBezTo>
                <a:cubicBezTo>
                  <a:pt x="3120132" y="3472736"/>
                  <a:pt x="3118214" y="3596342"/>
                  <a:pt x="3105807" y="3641834"/>
                </a:cubicBezTo>
                <a:cubicBezTo>
                  <a:pt x="3100822" y="3660114"/>
                  <a:pt x="3083677" y="3672680"/>
                  <a:pt x="3074276" y="3689131"/>
                </a:cubicBezTo>
                <a:cubicBezTo>
                  <a:pt x="2943043" y="3918790"/>
                  <a:pt x="3115423" y="3622605"/>
                  <a:pt x="3026979" y="3799490"/>
                </a:cubicBezTo>
                <a:cubicBezTo>
                  <a:pt x="3018505" y="3816437"/>
                  <a:pt x="3005958" y="3831021"/>
                  <a:pt x="2995448" y="3846786"/>
                </a:cubicBezTo>
                <a:cubicBezTo>
                  <a:pt x="2934749" y="4028892"/>
                  <a:pt x="3018487" y="3763136"/>
                  <a:pt x="2963917" y="4272455"/>
                </a:cubicBezTo>
                <a:cubicBezTo>
                  <a:pt x="2960310" y="4306118"/>
                  <a:pt x="2902129" y="4375860"/>
                  <a:pt x="2885090" y="4398579"/>
                </a:cubicBezTo>
                <a:cubicBezTo>
                  <a:pt x="2879835" y="4414345"/>
                  <a:pt x="2873889" y="4429897"/>
                  <a:pt x="2869324" y="4445876"/>
                </a:cubicBezTo>
                <a:cubicBezTo>
                  <a:pt x="2863371" y="4466710"/>
                  <a:pt x="2863249" y="4489558"/>
                  <a:pt x="2853559" y="4508938"/>
                </a:cubicBezTo>
                <a:cubicBezTo>
                  <a:pt x="2846912" y="4522233"/>
                  <a:pt x="2831313" y="4528862"/>
                  <a:pt x="2822027" y="4540469"/>
                </a:cubicBezTo>
                <a:cubicBezTo>
                  <a:pt x="2810190" y="4555264"/>
                  <a:pt x="2804756" y="4575288"/>
                  <a:pt x="2790496" y="4587765"/>
                </a:cubicBezTo>
                <a:cubicBezTo>
                  <a:pt x="2657942" y="4703749"/>
                  <a:pt x="2742437" y="4619677"/>
                  <a:pt x="2648607" y="4666593"/>
                </a:cubicBezTo>
                <a:cubicBezTo>
                  <a:pt x="2631660" y="4675067"/>
                  <a:pt x="2618257" y="4689650"/>
                  <a:pt x="2601310" y="4698124"/>
                </a:cubicBezTo>
                <a:cubicBezTo>
                  <a:pt x="2562496" y="4717531"/>
                  <a:pt x="2495758" y="4723599"/>
                  <a:pt x="2459421" y="4729655"/>
                </a:cubicBezTo>
                <a:cubicBezTo>
                  <a:pt x="2443655" y="4740165"/>
                  <a:pt x="2419819" y="4743871"/>
                  <a:pt x="2412124" y="4761186"/>
                </a:cubicBezTo>
                <a:cubicBezTo>
                  <a:pt x="2349113" y="4902961"/>
                  <a:pt x="2451690" y="4853102"/>
                  <a:pt x="2349062" y="4887310"/>
                </a:cubicBezTo>
                <a:cubicBezTo>
                  <a:pt x="2322786" y="4882055"/>
                  <a:pt x="2293500" y="4884840"/>
                  <a:pt x="2270234" y="4871545"/>
                </a:cubicBezTo>
                <a:cubicBezTo>
                  <a:pt x="2224182" y="4845229"/>
                  <a:pt x="2258480" y="4798012"/>
                  <a:pt x="2191407" y="4792717"/>
                </a:cubicBezTo>
                <a:cubicBezTo>
                  <a:pt x="2007972" y="4778235"/>
                  <a:pt x="1823545" y="4782207"/>
                  <a:pt x="1639614" y="4776952"/>
                </a:cubicBezTo>
                <a:cubicBezTo>
                  <a:pt x="1554699" y="4769232"/>
                  <a:pt x="1479439" y="4790197"/>
                  <a:pt x="1418896" y="4729655"/>
                </a:cubicBezTo>
                <a:cubicBezTo>
                  <a:pt x="1405498" y="4716257"/>
                  <a:pt x="1397875" y="4698124"/>
                  <a:pt x="1387365" y="4682359"/>
                </a:cubicBezTo>
                <a:cubicBezTo>
                  <a:pt x="1376980" y="4651202"/>
                  <a:pt x="1367853" y="4609992"/>
                  <a:pt x="1340069" y="4587765"/>
                </a:cubicBezTo>
                <a:cubicBezTo>
                  <a:pt x="1327092" y="4577384"/>
                  <a:pt x="1308538" y="4577255"/>
                  <a:pt x="1292772" y="4572000"/>
                </a:cubicBezTo>
                <a:cubicBezTo>
                  <a:pt x="1282262" y="4556234"/>
                  <a:pt x="1274639" y="4538101"/>
                  <a:pt x="1261241" y="4524703"/>
                </a:cubicBezTo>
                <a:cubicBezTo>
                  <a:pt x="1247843" y="4511305"/>
                  <a:pt x="1225782" y="4507968"/>
                  <a:pt x="1213945" y="4493172"/>
                </a:cubicBezTo>
                <a:cubicBezTo>
                  <a:pt x="1203564" y="4480195"/>
                  <a:pt x="1205611" y="4460740"/>
                  <a:pt x="1198179" y="4445876"/>
                </a:cubicBezTo>
                <a:cubicBezTo>
                  <a:pt x="1189705" y="4428929"/>
                  <a:pt x="1176049" y="4415030"/>
                  <a:pt x="1166648" y="4398579"/>
                </a:cubicBezTo>
                <a:cubicBezTo>
                  <a:pt x="1154988" y="4378174"/>
                  <a:pt x="1145627" y="4356538"/>
                  <a:pt x="1135117" y="4335517"/>
                </a:cubicBezTo>
                <a:cubicBezTo>
                  <a:pt x="1129862" y="4256689"/>
                  <a:pt x="1130525" y="4177243"/>
                  <a:pt x="1119352" y="4099034"/>
                </a:cubicBezTo>
                <a:cubicBezTo>
                  <a:pt x="1114652" y="4066131"/>
                  <a:pt x="1098331" y="4035972"/>
                  <a:pt x="1087821" y="4004441"/>
                </a:cubicBezTo>
                <a:cubicBezTo>
                  <a:pt x="1066064" y="3939171"/>
                  <a:pt x="1081272" y="3970970"/>
                  <a:pt x="1040524" y="3909848"/>
                </a:cubicBezTo>
                <a:cubicBezTo>
                  <a:pt x="1000899" y="3790970"/>
                  <a:pt x="1054351" y="3937502"/>
                  <a:pt x="993227" y="3815255"/>
                </a:cubicBezTo>
                <a:cubicBezTo>
                  <a:pt x="985795" y="3800391"/>
                  <a:pt x="987433" y="3781253"/>
                  <a:pt x="977462" y="3767959"/>
                </a:cubicBezTo>
                <a:cubicBezTo>
                  <a:pt x="955166" y="3738231"/>
                  <a:pt x="924910" y="3715407"/>
                  <a:pt x="898634" y="3689131"/>
                </a:cubicBezTo>
                <a:cubicBezTo>
                  <a:pt x="882869" y="3673365"/>
                  <a:pt x="863705" y="3660385"/>
                  <a:pt x="851338" y="3641834"/>
                </a:cubicBezTo>
                <a:cubicBezTo>
                  <a:pt x="830317" y="3610303"/>
                  <a:pt x="815072" y="3574037"/>
                  <a:pt x="788276" y="3547241"/>
                </a:cubicBezTo>
                <a:lnTo>
                  <a:pt x="693683" y="3452648"/>
                </a:lnTo>
                <a:lnTo>
                  <a:pt x="646386" y="3405352"/>
                </a:lnTo>
                <a:cubicBezTo>
                  <a:pt x="641131" y="3379076"/>
                  <a:pt x="637671" y="3352376"/>
                  <a:pt x="630621" y="3326524"/>
                </a:cubicBezTo>
                <a:cubicBezTo>
                  <a:pt x="621876" y="3294459"/>
                  <a:pt x="605608" y="3264522"/>
                  <a:pt x="599090" y="3231931"/>
                </a:cubicBezTo>
                <a:cubicBezTo>
                  <a:pt x="593835" y="3205655"/>
                  <a:pt x="605620" y="3167967"/>
                  <a:pt x="583324" y="3153103"/>
                </a:cubicBezTo>
                <a:cubicBezTo>
                  <a:pt x="548071" y="3129601"/>
                  <a:pt x="499076" y="3143780"/>
                  <a:pt x="457200" y="3137338"/>
                </a:cubicBezTo>
                <a:cubicBezTo>
                  <a:pt x="430715" y="3133263"/>
                  <a:pt x="404224" y="3128623"/>
                  <a:pt x="378372" y="3121572"/>
                </a:cubicBezTo>
                <a:cubicBezTo>
                  <a:pt x="346307" y="3112827"/>
                  <a:pt x="283779" y="3090041"/>
                  <a:pt x="283779" y="3090041"/>
                </a:cubicBezTo>
                <a:cubicBezTo>
                  <a:pt x="278524" y="3074276"/>
                  <a:pt x="275446" y="3057609"/>
                  <a:pt x="268014" y="3042745"/>
                </a:cubicBezTo>
                <a:cubicBezTo>
                  <a:pt x="259540" y="3025797"/>
                  <a:pt x="243136" y="3013189"/>
                  <a:pt x="236483" y="2995448"/>
                </a:cubicBezTo>
                <a:cubicBezTo>
                  <a:pt x="227074" y="2970358"/>
                  <a:pt x="225972" y="2942897"/>
                  <a:pt x="220717" y="2916621"/>
                </a:cubicBezTo>
                <a:cubicBezTo>
                  <a:pt x="225972" y="2806262"/>
                  <a:pt x="227308" y="2695647"/>
                  <a:pt x="236483" y="2585545"/>
                </a:cubicBezTo>
                <a:cubicBezTo>
                  <a:pt x="237863" y="2568984"/>
                  <a:pt x="248217" y="2554370"/>
                  <a:pt x="252248" y="2538248"/>
                </a:cubicBezTo>
                <a:lnTo>
                  <a:pt x="283779" y="2412124"/>
                </a:lnTo>
                <a:cubicBezTo>
                  <a:pt x="278524" y="2291255"/>
                  <a:pt x="281881" y="2169703"/>
                  <a:pt x="268014" y="2049517"/>
                </a:cubicBezTo>
                <a:cubicBezTo>
                  <a:pt x="265842" y="2030694"/>
                  <a:pt x="249071" y="2016383"/>
                  <a:pt x="236483" y="2002221"/>
                </a:cubicBezTo>
                <a:cubicBezTo>
                  <a:pt x="206858" y="1968893"/>
                  <a:pt x="173421" y="1939158"/>
                  <a:pt x="141890" y="1907627"/>
                </a:cubicBezTo>
                <a:lnTo>
                  <a:pt x="94593" y="1860331"/>
                </a:lnTo>
                <a:lnTo>
                  <a:pt x="47296" y="1813034"/>
                </a:lnTo>
                <a:lnTo>
                  <a:pt x="15765" y="1718441"/>
                </a:lnTo>
                <a:lnTo>
                  <a:pt x="0" y="1671145"/>
                </a:lnTo>
                <a:cubicBezTo>
                  <a:pt x="5255" y="1639614"/>
                  <a:pt x="5657" y="1606878"/>
                  <a:pt x="15765" y="1576552"/>
                </a:cubicBezTo>
                <a:cubicBezTo>
                  <a:pt x="21757" y="1558576"/>
                  <a:pt x="37547" y="1545503"/>
                  <a:pt x="47296" y="1529255"/>
                </a:cubicBezTo>
                <a:cubicBezTo>
                  <a:pt x="53342" y="1519179"/>
                  <a:pt x="47296" y="1505607"/>
                  <a:pt x="63062" y="1497724"/>
                </a:cubicBezTo>
                <a:close/>
              </a:path>
            </a:pathLst>
          </a:custGeom>
          <a:solidFill>
            <a:schemeClr val="bg1"/>
          </a:solidFill>
          <a:ln>
            <a:noFill/>
          </a:ln>
          <a:effectLst>
            <a:glow rad="1168400">
              <a:schemeClr val="bg1">
                <a:alpha val="35000"/>
              </a:schemeClr>
            </a:glow>
            <a:softEdge rad="127000"/>
          </a:effectLst>
          <a:scene3d>
            <a:camera prst="orthographicFront"/>
            <a:lightRig rig="chilly" dir="t"/>
          </a:scene3d>
          <a:sp3d prstMaterial="dkEdge">
            <a:bevelT w="3949700" h="908050" prst="angle"/>
            <a:bevelB w="247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 y="2667000"/>
            <a:ext cx="12188825" cy="4191000"/>
          </a:xfrm>
          <a:prstGeom prst="rect">
            <a:avLst/>
          </a:prstGeom>
          <a:gradFill flip="none" rotWithShape="1">
            <a:gsLst>
              <a:gs pos="0">
                <a:srgbClr val="06030D">
                  <a:lumMod val="83000"/>
                </a:srgbClr>
              </a:gs>
              <a:gs pos="27000">
                <a:srgbClr val="030F30"/>
              </a:gs>
              <a:gs pos="99167">
                <a:srgbClr val="003586"/>
              </a:gs>
              <a:gs pos="82000">
                <a:srgbClr val="003EAF"/>
              </a:gs>
              <a:gs pos="69000">
                <a:srgbClr val="032F94"/>
              </a:gs>
              <a:gs pos="49000">
                <a:srgbClr val="031F60"/>
              </a:gs>
            </a:gsLst>
            <a:lin ang="16200000" scaled="1"/>
            <a:tileRect/>
          </a:gradFill>
          <a:ln>
            <a:noFill/>
          </a:ln>
          <a:scene3d>
            <a:camera prst="orthographicFront"/>
            <a:lightRig rig="chilly"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p:cNvSpPr/>
          <p:nvPr/>
        </p:nvSpPr>
        <p:spPr>
          <a:xfrm>
            <a:off x="1408134" y="527605"/>
            <a:ext cx="9249478" cy="5732453"/>
          </a:xfrm>
          <a:custGeom>
            <a:avLst/>
            <a:gdLst/>
            <a:ahLst/>
            <a:cxnLst/>
            <a:rect l="l" t="t" r="r" b="b"/>
            <a:pathLst>
              <a:path w="9249478" h="5732453">
                <a:moveTo>
                  <a:pt x="2662436" y="4328771"/>
                </a:moveTo>
                <a:cubicBezTo>
                  <a:pt x="2636763" y="4388716"/>
                  <a:pt x="2652678" y="4354432"/>
                  <a:pt x="2665146" y="4331123"/>
                </a:cubicBezTo>
                <a:close/>
                <a:moveTo>
                  <a:pt x="231001" y="1516313"/>
                </a:moveTo>
                <a:cubicBezTo>
                  <a:pt x="229087" y="1519897"/>
                  <a:pt x="228894" y="1520128"/>
                  <a:pt x="229637" y="1518719"/>
                </a:cubicBezTo>
                <a:close/>
                <a:moveTo>
                  <a:pt x="1225605" y="406737"/>
                </a:moveTo>
                <a:cubicBezTo>
                  <a:pt x="1223689" y="410324"/>
                  <a:pt x="1223496" y="410556"/>
                  <a:pt x="1224239" y="409146"/>
                </a:cubicBezTo>
                <a:close/>
                <a:moveTo>
                  <a:pt x="1769676" y="118107"/>
                </a:moveTo>
                <a:cubicBezTo>
                  <a:pt x="1769968" y="116784"/>
                  <a:pt x="1769988" y="117028"/>
                  <a:pt x="1769313" y="120190"/>
                </a:cubicBezTo>
                <a:cubicBezTo>
                  <a:pt x="1769419" y="119316"/>
                  <a:pt x="1769566" y="118602"/>
                  <a:pt x="1769676" y="118107"/>
                </a:cubicBezTo>
                <a:close/>
                <a:moveTo>
                  <a:pt x="1851063" y="0"/>
                </a:moveTo>
                <a:cubicBezTo>
                  <a:pt x="1897110" y="6063"/>
                  <a:pt x="1946806" y="-6235"/>
                  <a:pt x="1989202" y="18189"/>
                </a:cubicBezTo>
                <a:cubicBezTo>
                  <a:pt x="2024998" y="38810"/>
                  <a:pt x="2044458" y="90949"/>
                  <a:pt x="2072086" y="127328"/>
                </a:cubicBezTo>
                <a:cubicBezTo>
                  <a:pt x="2081296" y="139455"/>
                  <a:pt x="2087359" y="158285"/>
                  <a:pt x="2099714" y="163708"/>
                </a:cubicBezTo>
                <a:lnTo>
                  <a:pt x="2141156" y="181897"/>
                </a:lnTo>
                <a:cubicBezTo>
                  <a:pt x="2168783" y="206150"/>
                  <a:pt x="2191286" y="247467"/>
                  <a:pt x="2224039" y="254655"/>
                </a:cubicBezTo>
                <a:cubicBezTo>
                  <a:pt x="2251667" y="260718"/>
                  <a:pt x="2279457" y="265613"/>
                  <a:pt x="2306922" y="272846"/>
                </a:cubicBezTo>
                <a:cubicBezTo>
                  <a:pt x="2350291" y="284267"/>
                  <a:pt x="2364118" y="291886"/>
                  <a:pt x="2403620" y="309225"/>
                </a:cubicBezTo>
                <a:cubicBezTo>
                  <a:pt x="2429931" y="413163"/>
                  <a:pt x="2395726" y="326550"/>
                  <a:pt x="2458876" y="381983"/>
                </a:cubicBezTo>
                <a:cubicBezTo>
                  <a:pt x="2558380" y="469331"/>
                  <a:pt x="2431333" y="418384"/>
                  <a:pt x="2569387" y="454742"/>
                </a:cubicBezTo>
                <a:cubicBezTo>
                  <a:pt x="2573991" y="472931"/>
                  <a:pt x="2575124" y="493357"/>
                  <a:pt x="2583201" y="509310"/>
                </a:cubicBezTo>
                <a:cubicBezTo>
                  <a:pt x="2644299" y="629990"/>
                  <a:pt x="2607077" y="499432"/>
                  <a:pt x="2652270" y="618448"/>
                </a:cubicBezTo>
                <a:cubicBezTo>
                  <a:pt x="2658782" y="635598"/>
                  <a:pt x="2662084" y="654582"/>
                  <a:pt x="2666084" y="673018"/>
                </a:cubicBezTo>
                <a:cubicBezTo>
                  <a:pt x="2680747" y="740595"/>
                  <a:pt x="2681966" y="808224"/>
                  <a:pt x="2735153" y="854915"/>
                </a:cubicBezTo>
                <a:cubicBezTo>
                  <a:pt x="2748968" y="867041"/>
                  <a:pt x="2763841" y="877299"/>
                  <a:pt x="2776596" y="891294"/>
                </a:cubicBezTo>
                <a:cubicBezTo>
                  <a:pt x="2799557" y="916490"/>
                  <a:pt x="2832881" y="962560"/>
                  <a:pt x="2845665" y="1000432"/>
                </a:cubicBezTo>
                <a:cubicBezTo>
                  <a:pt x="2857492" y="1035474"/>
                  <a:pt x="2864083" y="1073191"/>
                  <a:pt x="2873292" y="1109570"/>
                </a:cubicBezTo>
                <a:cubicBezTo>
                  <a:pt x="2877897" y="1127760"/>
                  <a:pt x="2879030" y="1148186"/>
                  <a:pt x="2887107" y="1164139"/>
                </a:cubicBezTo>
                <a:cubicBezTo>
                  <a:pt x="2900136" y="1189874"/>
                  <a:pt x="2917128" y="1213057"/>
                  <a:pt x="2927830" y="1239991"/>
                </a:cubicBezTo>
                <a:cubicBezTo>
                  <a:pt x="2956101" y="1235280"/>
                  <a:pt x="2983784" y="1231175"/>
                  <a:pt x="3006919" y="1227459"/>
                </a:cubicBezTo>
                <a:cubicBezTo>
                  <a:pt x="3033477" y="1216083"/>
                  <a:pt x="3058882" y="1203506"/>
                  <a:pt x="3086596" y="1193331"/>
                </a:cubicBezTo>
                <a:cubicBezTo>
                  <a:pt x="3153924" y="1168611"/>
                  <a:pt x="3214277" y="1158332"/>
                  <a:pt x="3272512" y="1125073"/>
                </a:cubicBezTo>
                <a:cubicBezTo>
                  <a:pt x="3604552" y="935440"/>
                  <a:pt x="3326412" y="1093755"/>
                  <a:pt x="3484986" y="971494"/>
                </a:cubicBezTo>
                <a:cubicBezTo>
                  <a:pt x="3558405" y="914887"/>
                  <a:pt x="3568327" y="932655"/>
                  <a:pt x="3617782" y="869107"/>
                </a:cubicBezTo>
                <a:cubicBezTo>
                  <a:pt x="3680404" y="788639"/>
                  <a:pt x="3648170" y="814198"/>
                  <a:pt x="3636972" y="824072"/>
                </a:cubicBezTo>
                <a:cubicBezTo>
                  <a:pt x="3643589" y="818076"/>
                  <a:pt x="3660838" y="802016"/>
                  <a:pt x="3697460" y="766721"/>
                </a:cubicBezTo>
                <a:cubicBezTo>
                  <a:pt x="3719063" y="725082"/>
                  <a:pt x="3725648" y="697417"/>
                  <a:pt x="3777139" y="664335"/>
                </a:cubicBezTo>
                <a:cubicBezTo>
                  <a:pt x="3799710" y="649833"/>
                  <a:pt x="3830258" y="641582"/>
                  <a:pt x="3856816" y="630206"/>
                </a:cubicBezTo>
                <a:cubicBezTo>
                  <a:pt x="3936495" y="635894"/>
                  <a:pt x="4021416" y="628140"/>
                  <a:pt x="4095851" y="647270"/>
                </a:cubicBezTo>
                <a:cubicBezTo>
                  <a:pt x="4121845" y="653951"/>
                  <a:pt x="4117401" y="680767"/>
                  <a:pt x="4122409" y="698464"/>
                </a:cubicBezTo>
                <a:cubicBezTo>
                  <a:pt x="4135177" y="743583"/>
                  <a:pt x="4140117" y="789474"/>
                  <a:pt x="4148969" y="834979"/>
                </a:cubicBezTo>
                <a:cubicBezTo>
                  <a:pt x="4193235" y="829291"/>
                  <a:pt x="4240670" y="829915"/>
                  <a:pt x="4281765" y="817914"/>
                </a:cubicBezTo>
                <a:cubicBezTo>
                  <a:pt x="4361211" y="794712"/>
                  <a:pt x="4461381" y="744276"/>
                  <a:pt x="4520800" y="698464"/>
                </a:cubicBezTo>
                <a:cubicBezTo>
                  <a:pt x="4631466" y="613140"/>
                  <a:pt x="4507516" y="675712"/>
                  <a:pt x="4653597" y="613142"/>
                </a:cubicBezTo>
                <a:cubicBezTo>
                  <a:pt x="4672239" y="577209"/>
                  <a:pt x="4679819" y="561036"/>
                  <a:pt x="4682334" y="555253"/>
                </a:cubicBezTo>
                <a:cubicBezTo>
                  <a:pt x="4678436" y="565011"/>
                  <a:pt x="4670061" y="595509"/>
                  <a:pt x="4733274" y="527819"/>
                </a:cubicBezTo>
                <a:cubicBezTo>
                  <a:pt x="4818797" y="436239"/>
                  <a:pt x="4680821" y="510471"/>
                  <a:pt x="4839511" y="442498"/>
                </a:cubicBezTo>
                <a:cubicBezTo>
                  <a:pt x="4928043" y="448186"/>
                  <a:pt x="5023591" y="436649"/>
                  <a:pt x="5105104" y="459562"/>
                </a:cubicBezTo>
                <a:cubicBezTo>
                  <a:pt x="5173927" y="478907"/>
                  <a:pt x="5211342" y="527820"/>
                  <a:pt x="5264460" y="561949"/>
                </a:cubicBezTo>
                <a:cubicBezTo>
                  <a:pt x="5282168" y="573326"/>
                  <a:pt x="5293825" y="590991"/>
                  <a:pt x="5317581" y="596078"/>
                </a:cubicBezTo>
                <a:lnTo>
                  <a:pt x="5397258" y="613142"/>
                </a:lnTo>
                <a:cubicBezTo>
                  <a:pt x="5450376" y="635894"/>
                  <a:pt x="5493642" y="674656"/>
                  <a:pt x="5556614" y="681399"/>
                </a:cubicBezTo>
                <a:cubicBezTo>
                  <a:pt x="5609732" y="687087"/>
                  <a:pt x="5663164" y="691678"/>
                  <a:pt x="5715969" y="698464"/>
                </a:cubicBezTo>
                <a:cubicBezTo>
                  <a:pt x="5799353" y="709178"/>
                  <a:pt x="5825937" y="716326"/>
                  <a:pt x="5901885" y="732593"/>
                </a:cubicBezTo>
                <a:cubicBezTo>
                  <a:pt x="5952472" y="830100"/>
                  <a:pt x="5886708" y="748846"/>
                  <a:pt x="6008123" y="800850"/>
                </a:cubicBezTo>
                <a:cubicBezTo>
                  <a:pt x="6199435" y="882794"/>
                  <a:pt x="5955167" y="834998"/>
                  <a:pt x="6220597" y="869107"/>
                </a:cubicBezTo>
                <a:cubicBezTo>
                  <a:pt x="6229450" y="886171"/>
                  <a:pt x="6231628" y="905334"/>
                  <a:pt x="6247157" y="920300"/>
                </a:cubicBezTo>
                <a:cubicBezTo>
                  <a:pt x="6364628" y="1033513"/>
                  <a:pt x="6293062" y="911033"/>
                  <a:pt x="6379953" y="1022686"/>
                </a:cubicBezTo>
                <a:cubicBezTo>
                  <a:pt x="6392473" y="1038775"/>
                  <a:pt x="6398823" y="1056584"/>
                  <a:pt x="6406513" y="1073880"/>
                </a:cubicBezTo>
                <a:cubicBezTo>
                  <a:pt x="6434704" y="1137276"/>
                  <a:pt x="6437047" y="1200721"/>
                  <a:pt x="6539309" y="1244523"/>
                </a:cubicBezTo>
                <a:cubicBezTo>
                  <a:pt x="6565869" y="1255899"/>
                  <a:pt x="6594466" y="1265523"/>
                  <a:pt x="6618988" y="1278652"/>
                </a:cubicBezTo>
                <a:cubicBezTo>
                  <a:pt x="6663134" y="1302289"/>
                  <a:pt x="6727206" y="1345509"/>
                  <a:pt x="6751783" y="1381038"/>
                </a:cubicBezTo>
                <a:cubicBezTo>
                  <a:pt x="6774524" y="1413912"/>
                  <a:pt x="6787196" y="1449295"/>
                  <a:pt x="6804902" y="1483424"/>
                </a:cubicBezTo>
                <a:lnTo>
                  <a:pt x="6808226" y="1491563"/>
                </a:lnTo>
                <a:cubicBezTo>
                  <a:pt x="6811697" y="1490581"/>
                  <a:pt x="6815047" y="1489647"/>
                  <a:pt x="6818231" y="1488739"/>
                </a:cubicBezTo>
                <a:cubicBezTo>
                  <a:pt x="6832044" y="1478229"/>
                  <a:pt x="6845257" y="1466609"/>
                  <a:pt x="6859672" y="1457208"/>
                </a:cubicBezTo>
                <a:cubicBezTo>
                  <a:pt x="6894690" y="1434370"/>
                  <a:pt x="6926081" y="1424873"/>
                  <a:pt x="6956369" y="1394146"/>
                </a:cubicBezTo>
                <a:cubicBezTo>
                  <a:pt x="7129069" y="1218947"/>
                  <a:pt x="6984404" y="1365212"/>
                  <a:pt x="7066881" y="1252256"/>
                </a:cubicBezTo>
                <a:cubicBezTo>
                  <a:pt x="7105067" y="1199958"/>
                  <a:pt x="7110228" y="1216374"/>
                  <a:pt x="7135950" y="1157663"/>
                </a:cubicBezTo>
                <a:cubicBezTo>
                  <a:pt x="7168548" y="1083257"/>
                  <a:pt x="7151727" y="1106973"/>
                  <a:pt x="7145931" y="1116056"/>
                </a:cubicBezTo>
                <a:cubicBezTo>
                  <a:pt x="7149377" y="1110509"/>
                  <a:pt x="7158349" y="1095670"/>
                  <a:pt x="7177392" y="1063070"/>
                </a:cubicBezTo>
                <a:cubicBezTo>
                  <a:pt x="7188627" y="1024600"/>
                  <a:pt x="7192052" y="999041"/>
                  <a:pt x="7218834" y="968477"/>
                </a:cubicBezTo>
                <a:cubicBezTo>
                  <a:pt x="7230573" y="955079"/>
                  <a:pt x="7246462" y="947456"/>
                  <a:pt x="7260275" y="936946"/>
                </a:cubicBezTo>
                <a:cubicBezTo>
                  <a:pt x="7301717" y="942201"/>
                  <a:pt x="7345886" y="935037"/>
                  <a:pt x="7384601" y="952711"/>
                </a:cubicBezTo>
                <a:cubicBezTo>
                  <a:pt x="7398120" y="958883"/>
                  <a:pt x="7395809" y="983658"/>
                  <a:pt x="7398414" y="1000008"/>
                </a:cubicBezTo>
                <a:cubicBezTo>
                  <a:pt x="7405055" y="1041693"/>
                  <a:pt x="7407624" y="1084091"/>
                  <a:pt x="7412228" y="1126132"/>
                </a:cubicBezTo>
                <a:cubicBezTo>
                  <a:pt x="7435252" y="1120877"/>
                  <a:pt x="7459923" y="1121454"/>
                  <a:pt x="7481297" y="1110366"/>
                </a:cubicBezTo>
                <a:cubicBezTo>
                  <a:pt x="7522619" y="1088930"/>
                  <a:pt x="7574718" y="1042333"/>
                  <a:pt x="7605623" y="1000008"/>
                </a:cubicBezTo>
                <a:cubicBezTo>
                  <a:pt x="7663182" y="921179"/>
                  <a:pt x="7598714" y="978988"/>
                  <a:pt x="7674693" y="921180"/>
                </a:cubicBezTo>
                <a:cubicBezTo>
                  <a:pt x="7684389" y="887982"/>
                  <a:pt x="7688331" y="873040"/>
                  <a:pt x="7689639" y="867698"/>
                </a:cubicBezTo>
                <a:cubicBezTo>
                  <a:pt x="7687604" y="876762"/>
                  <a:pt x="7683285" y="904835"/>
                  <a:pt x="7716134" y="842352"/>
                </a:cubicBezTo>
                <a:cubicBezTo>
                  <a:pt x="7760616" y="757742"/>
                  <a:pt x="7688852" y="826324"/>
                  <a:pt x="7771389" y="763525"/>
                </a:cubicBezTo>
                <a:cubicBezTo>
                  <a:pt x="7817436" y="768780"/>
                  <a:pt x="7867132" y="758121"/>
                  <a:pt x="7909528" y="779290"/>
                </a:cubicBezTo>
                <a:cubicBezTo>
                  <a:pt x="7945324" y="797163"/>
                  <a:pt x="7964784" y="842353"/>
                  <a:pt x="7992412" y="873884"/>
                </a:cubicBezTo>
                <a:cubicBezTo>
                  <a:pt x="8001622" y="884395"/>
                  <a:pt x="8007685" y="900715"/>
                  <a:pt x="8020040" y="905415"/>
                </a:cubicBezTo>
                <a:lnTo>
                  <a:pt x="8061482" y="921180"/>
                </a:lnTo>
                <a:cubicBezTo>
                  <a:pt x="8089109" y="942201"/>
                  <a:pt x="8111612" y="978012"/>
                  <a:pt x="8144365" y="984242"/>
                </a:cubicBezTo>
                <a:cubicBezTo>
                  <a:pt x="8171993" y="989497"/>
                  <a:pt x="8199783" y="993739"/>
                  <a:pt x="8227248" y="1000008"/>
                </a:cubicBezTo>
                <a:cubicBezTo>
                  <a:pt x="8270617" y="1009907"/>
                  <a:pt x="8284444" y="1016511"/>
                  <a:pt x="8323946" y="1031539"/>
                </a:cubicBezTo>
                <a:cubicBezTo>
                  <a:pt x="8350257" y="1121625"/>
                  <a:pt x="8316052" y="1046555"/>
                  <a:pt x="8379201" y="1094601"/>
                </a:cubicBezTo>
                <a:cubicBezTo>
                  <a:pt x="8478705" y="1170308"/>
                  <a:pt x="8351659" y="1126150"/>
                  <a:pt x="8489713" y="1157663"/>
                </a:cubicBezTo>
                <a:cubicBezTo>
                  <a:pt x="8494317" y="1173428"/>
                  <a:pt x="8495450" y="1191132"/>
                  <a:pt x="8503527" y="1204959"/>
                </a:cubicBezTo>
                <a:cubicBezTo>
                  <a:pt x="8564625" y="1309555"/>
                  <a:pt x="8527403" y="1196397"/>
                  <a:pt x="8572596" y="1299552"/>
                </a:cubicBezTo>
                <a:cubicBezTo>
                  <a:pt x="8579108" y="1314416"/>
                  <a:pt x="8582410" y="1330870"/>
                  <a:pt x="8586410" y="1346849"/>
                </a:cubicBezTo>
                <a:cubicBezTo>
                  <a:pt x="8601073" y="1405420"/>
                  <a:pt x="8602291" y="1464036"/>
                  <a:pt x="8655479" y="1504504"/>
                </a:cubicBezTo>
                <a:cubicBezTo>
                  <a:pt x="8669293" y="1515014"/>
                  <a:pt x="8684167" y="1523905"/>
                  <a:pt x="8696921" y="1536035"/>
                </a:cubicBezTo>
                <a:cubicBezTo>
                  <a:pt x="8719883" y="1557873"/>
                  <a:pt x="8753207" y="1597803"/>
                  <a:pt x="8765991" y="1630628"/>
                </a:cubicBezTo>
                <a:cubicBezTo>
                  <a:pt x="8777818" y="1661000"/>
                  <a:pt x="8784409" y="1693690"/>
                  <a:pt x="8793618" y="1725221"/>
                </a:cubicBezTo>
                <a:cubicBezTo>
                  <a:pt x="8798223" y="1740987"/>
                  <a:pt x="8799355" y="1758691"/>
                  <a:pt x="8807433" y="1772518"/>
                </a:cubicBezTo>
                <a:cubicBezTo>
                  <a:pt x="8825851" y="1804049"/>
                  <a:pt x="8852187" y="1831160"/>
                  <a:pt x="8862688" y="1867111"/>
                </a:cubicBezTo>
                <a:cubicBezTo>
                  <a:pt x="8867293" y="1882877"/>
                  <a:pt x="8867563" y="1901290"/>
                  <a:pt x="8876503" y="1914408"/>
                </a:cubicBezTo>
                <a:cubicBezTo>
                  <a:pt x="8900491" y="1949606"/>
                  <a:pt x="8959386" y="2009001"/>
                  <a:pt x="8959386" y="2009001"/>
                </a:cubicBezTo>
                <a:cubicBezTo>
                  <a:pt x="8972550" y="2054074"/>
                  <a:pt x="8978342" y="2069875"/>
                  <a:pt x="8987013" y="2119359"/>
                </a:cubicBezTo>
                <a:cubicBezTo>
                  <a:pt x="8991299" y="2143816"/>
                  <a:pt x="9002607" y="2244970"/>
                  <a:pt x="9014641" y="2277015"/>
                </a:cubicBezTo>
                <a:cubicBezTo>
                  <a:pt x="9021181" y="2294431"/>
                  <a:pt x="9034032" y="2307860"/>
                  <a:pt x="9042269" y="2324311"/>
                </a:cubicBezTo>
                <a:cubicBezTo>
                  <a:pt x="9052486" y="2344716"/>
                  <a:pt x="9062249" y="2365552"/>
                  <a:pt x="9069897" y="2387373"/>
                </a:cubicBezTo>
                <a:cubicBezTo>
                  <a:pt x="9069919" y="2387444"/>
                  <a:pt x="9104428" y="2505602"/>
                  <a:pt x="9111338" y="2529263"/>
                </a:cubicBezTo>
                <a:cubicBezTo>
                  <a:pt x="9115943" y="2545028"/>
                  <a:pt x="9118641" y="2561695"/>
                  <a:pt x="9125153" y="2576559"/>
                </a:cubicBezTo>
                <a:cubicBezTo>
                  <a:pt x="9160205" y="2656569"/>
                  <a:pt x="9141358" y="2620066"/>
                  <a:pt x="9180408" y="2686918"/>
                </a:cubicBezTo>
                <a:cubicBezTo>
                  <a:pt x="9185013" y="2702684"/>
                  <a:pt x="9191617" y="2717865"/>
                  <a:pt x="9194221" y="2734215"/>
                </a:cubicBezTo>
                <a:cubicBezTo>
                  <a:pt x="9213973" y="2858198"/>
                  <a:pt x="9203077" y="2873671"/>
                  <a:pt x="9221850" y="3002228"/>
                </a:cubicBezTo>
                <a:cubicBezTo>
                  <a:pt x="9224244" y="3018620"/>
                  <a:pt x="9232131" y="3033403"/>
                  <a:pt x="9235663" y="3049525"/>
                </a:cubicBezTo>
                <a:cubicBezTo>
                  <a:pt x="9241358" y="3075521"/>
                  <a:pt x="9244873" y="3102076"/>
                  <a:pt x="9249478" y="3128352"/>
                </a:cubicBezTo>
                <a:cubicBezTo>
                  <a:pt x="9244873" y="3307028"/>
                  <a:pt x="9242941" y="3485820"/>
                  <a:pt x="9235663" y="3664380"/>
                </a:cubicBezTo>
                <a:cubicBezTo>
                  <a:pt x="9230661" y="3787113"/>
                  <a:pt x="9231397" y="3773582"/>
                  <a:pt x="9208036" y="3853566"/>
                </a:cubicBezTo>
                <a:cubicBezTo>
                  <a:pt x="9189521" y="4276156"/>
                  <a:pt x="9282325" y="4121279"/>
                  <a:pt x="9152780" y="4184642"/>
                </a:cubicBezTo>
                <a:cubicBezTo>
                  <a:pt x="9133852" y="4193900"/>
                  <a:pt x="9115943" y="4205663"/>
                  <a:pt x="9097525" y="4216173"/>
                </a:cubicBezTo>
                <a:cubicBezTo>
                  <a:pt x="9010037" y="4210918"/>
                  <a:pt x="8921123" y="4219117"/>
                  <a:pt x="8835060" y="4200408"/>
                </a:cubicBezTo>
                <a:cubicBezTo>
                  <a:pt x="8818751" y="4196863"/>
                  <a:pt x="8819172" y="4166509"/>
                  <a:pt x="8807433" y="4153111"/>
                </a:cubicBezTo>
                <a:cubicBezTo>
                  <a:pt x="8795693" y="4139713"/>
                  <a:pt x="8779805" y="4132090"/>
                  <a:pt x="8765991" y="4121580"/>
                </a:cubicBezTo>
                <a:cubicBezTo>
                  <a:pt x="8742967" y="4126835"/>
                  <a:pt x="8717307" y="4124051"/>
                  <a:pt x="8696921" y="4137346"/>
                </a:cubicBezTo>
                <a:cubicBezTo>
                  <a:pt x="8682507" y="4146747"/>
                  <a:pt x="8674544" y="4166667"/>
                  <a:pt x="8669293" y="4184642"/>
                </a:cubicBezTo>
                <a:cubicBezTo>
                  <a:pt x="8654217" y="4236261"/>
                  <a:pt x="8652537" y="4359867"/>
                  <a:pt x="8641666" y="4405359"/>
                </a:cubicBezTo>
                <a:cubicBezTo>
                  <a:pt x="8637298" y="4423639"/>
                  <a:pt x="8622275" y="4436205"/>
                  <a:pt x="8614038" y="4452656"/>
                </a:cubicBezTo>
                <a:cubicBezTo>
                  <a:pt x="8499050" y="4682315"/>
                  <a:pt x="8650091" y="4386130"/>
                  <a:pt x="8572596" y="4563015"/>
                </a:cubicBezTo>
                <a:cubicBezTo>
                  <a:pt x="8565171" y="4579962"/>
                  <a:pt x="8554177" y="4594546"/>
                  <a:pt x="8544968" y="4610311"/>
                </a:cubicBezTo>
                <a:cubicBezTo>
                  <a:pt x="8491783" y="4792417"/>
                  <a:pt x="8565155" y="4526661"/>
                  <a:pt x="8517340" y="5035980"/>
                </a:cubicBezTo>
                <a:cubicBezTo>
                  <a:pt x="8514180" y="5069643"/>
                  <a:pt x="8463201" y="5139385"/>
                  <a:pt x="8448271" y="5162104"/>
                </a:cubicBezTo>
                <a:cubicBezTo>
                  <a:pt x="8443667" y="5177870"/>
                  <a:pt x="8438457" y="5193422"/>
                  <a:pt x="8434457" y="5209401"/>
                </a:cubicBezTo>
                <a:cubicBezTo>
                  <a:pt x="8429241" y="5230235"/>
                  <a:pt x="8429134" y="5253083"/>
                  <a:pt x="8420643" y="5272463"/>
                </a:cubicBezTo>
                <a:cubicBezTo>
                  <a:pt x="8414819" y="5285758"/>
                  <a:pt x="8401151" y="5292387"/>
                  <a:pt x="8393015" y="5303994"/>
                </a:cubicBezTo>
                <a:cubicBezTo>
                  <a:pt x="8382643" y="5318789"/>
                  <a:pt x="8377882" y="5338813"/>
                  <a:pt x="8365387" y="5351290"/>
                </a:cubicBezTo>
                <a:cubicBezTo>
                  <a:pt x="8249242" y="5467274"/>
                  <a:pt x="8323277" y="5383202"/>
                  <a:pt x="8241063" y="5430118"/>
                </a:cubicBezTo>
                <a:cubicBezTo>
                  <a:pt x="8226213" y="5438592"/>
                  <a:pt x="8214470" y="5453175"/>
                  <a:pt x="8199621" y="5461649"/>
                </a:cubicBezTo>
                <a:cubicBezTo>
                  <a:pt x="8165611" y="5481056"/>
                  <a:pt x="8107135" y="5487124"/>
                  <a:pt x="8075296" y="5493180"/>
                </a:cubicBezTo>
                <a:cubicBezTo>
                  <a:pt x="8061482" y="5503690"/>
                  <a:pt x="8040596" y="5507396"/>
                  <a:pt x="8033854" y="5524711"/>
                </a:cubicBezTo>
                <a:cubicBezTo>
                  <a:pt x="7978643" y="5666486"/>
                  <a:pt x="8068522" y="5616627"/>
                  <a:pt x="7978598" y="5650835"/>
                </a:cubicBezTo>
                <a:cubicBezTo>
                  <a:pt x="7955575" y="5645580"/>
                  <a:pt x="7929914" y="5648365"/>
                  <a:pt x="7909528" y="5635070"/>
                </a:cubicBezTo>
                <a:cubicBezTo>
                  <a:pt x="7869177" y="5608754"/>
                  <a:pt x="7899229" y="5561537"/>
                  <a:pt x="7840459" y="5556242"/>
                </a:cubicBezTo>
                <a:cubicBezTo>
                  <a:pt x="7679732" y="5541760"/>
                  <a:pt x="7518135" y="5545732"/>
                  <a:pt x="7356973" y="5540477"/>
                </a:cubicBezTo>
                <a:cubicBezTo>
                  <a:pt x="7282569" y="5532757"/>
                  <a:pt x="7216626" y="5553722"/>
                  <a:pt x="7163577" y="5493180"/>
                </a:cubicBezTo>
                <a:cubicBezTo>
                  <a:pt x="7151838" y="5479782"/>
                  <a:pt x="7145159" y="5461649"/>
                  <a:pt x="7135950" y="5445884"/>
                </a:cubicBezTo>
                <a:cubicBezTo>
                  <a:pt x="7126850" y="5414727"/>
                  <a:pt x="7118853" y="5373517"/>
                  <a:pt x="7094508" y="5351290"/>
                </a:cubicBezTo>
                <a:cubicBezTo>
                  <a:pt x="7083138" y="5340909"/>
                  <a:pt x="7066881" y="5340780"/>
                  <a:pt x="7053066" y="5335525"/>
                </a:cubicBezTo>
                <a:cubicBezTo>
                  <a:pt x="7043857" y="5319759"/>
                  <a:pt x="7037178" y="5301626"/>
                  <a:pt x="7025438" y="5288228"/>
                </a:cubicBezTo>
                <a:cubicBezTo>
                  <a:pt x="7013699" y="5274830"/>
                  <a:pt x="6994369" y="5271493"/>
                  <a:pt x="6983997" y="5256697"/>
                </a:cubicBezTo>
                <a:cubicBezTo>
                  <a:pt x="6974901" y="5243720"/>
                  <a:pt x="6976695" y="5224265"/>
                  <a:pt x="6970183" y="5209401"/>
                </a:cubicBezTo>
                <a:cubicBezTo>
                  <a:pt x="6962758" y="5192454"/>
                  <a:pt x="6950792" y="5178555"/>
                  <a:pt x="6942555" y="5162104"/>
                </a:cubicBezTo>
                <a:cubicBezTo>
                  <a:pt x="6932338" y="5141699"/>
                  <a:pt x="6924136" y="5120063"/>
                  <a:pt x="6914927" y="5099042"/>
                </a:cubicBezTo>
                <a:cubicBezTo>
                  <a:pt x="6910323" y="5020214"/>
                  <a:pt x="6910904" y="4940768"/>
                  <a:pt x="6901114" y="4862559"/>
                </a:cubicBezTo>
                <a:cubicBezTo>
                  <a:pt x="6896996" y="4829656"/>
                  <a:pt x="6882695" y="4799497"/>
                  <a:pt x="6873486" y="4767966"/>
                </a:cubicBezTo>
                <a:cubicBezTo>
                  <a:pt x="6854422" y="4702696"/>
                  <a:pt x="6867748" y="4734495"/>
                  <a:pt x="6832044" y="4673373"/>
                </a:cubicBezTo>
                <a:cubicBezTo>
                  <a:pt x="6797324" y="4554495"/>
                  <a:pt x="6844159" y="4701027"/>
                  <a:pt x="6790602" y="4578780"/>
                </a:cubicBezTo>
                <a:cubicBezTo>
                  <a:pt x="6784090" y="4563916"/>
                  <a:pt x="6785525" y="4544778"/>
                  <a:pt x="6776788" y="4531484"/>
                </a:cubicBezTo>
                <a:cubicBezTo>
                  <a:pt x="6757252" y="4501756"/>
                  <a:pt x="6730742" y="4478932"/>
                  <a:pt x="6707719" y="4452656"/>
                </a:cubicBezTo>
                <a:cubicBezTo>
                  <a:pt x="6693905" y="4436890"/>
                  <a:pt x="6677113" y="4423910"/>
                  <a:pt x="6666277" y="4405359"/>
                </a:cubicBezTo>
                <a:cubicBezTo>
                  <a:pt x="6647858" y="4373828"/>
                  <a:pt x="6634501" y="4337562"/>
                  <a:pt x="6611022" y="4310766"/>
                </a:cubicBezTo>
                <a:lnTo>
                  <a:pt x="6542442" y="4232498"/>
                </a:lnTo>
                <a:cubicBezTo>
                  <a:pt x="6531991" y="4289622"/>
                  <a:pt x="6525831" y="4353552"/>
                  <a:pt x="6512750" y="4384367"/>
                </a:cubicBezTo>
                <a:cubicBezTo>
                  <a:pt x="6504352" y="4404153"/>
                  <a:pt x="6475469" y="4417754"/>
                  <a:pt x="6459632" y="4435561"/>
                </a:cubicBezTo>
                <a:cubicBezTo>
                  <a:pt x="6238550" y="4684140"/>
                  <a:pt x="6528950" y="4363554"/>
                  <a:pt x="6379953" y="4555012"/>
                </a:cubicBezTo>
                <a:cubicBezTo>
                  <a:pt x="6365677" y="4573355"/>
                  <a:pt x="6344540" y="4589140"/>
                  <a:pt x="6326834" y="4606204"/>
                </a:cubicBezTo>
                <a:cubicBezTo>
                  <a:pt x="6224578" y="4803313"/>
                  <a:pt x="6365647" y="4515663"/>
                  <a:pt x="6273716" y="5066942"/>
                </a:cubicBezTo>
                <a:cubicBezTo>
                  <a:pt x="6267639" y="5103379"/>
                  <a:pt x="6169625" y="5178866"/>
                  <a:pt x="6140920" y="5203457"/>
                </a:cubicBezTo>
                <a:cubicBezTo>
                  <a:pt x="6132067" y="5220522"/>
                  <a:pt x="6122050" y="5237355"/>
                  <a:pt x="6114360" y="5254651"/>
                </a:cubicBezTo>
                <a:cubicBezTo>
                  <a:pt x="6104331" y="5277201"/>
                  <a:pt x="6104126" y="5301931"/>
                  <a:pt x="6087801" y="5322908"/>
                </a:cubicBezTo>
                <a:cubicBezTo>
                  <a:pt x="6076604" y="5337298"/>
                  <a:pt x="6050325" y="5344474"/>
                  <a:pt x="6034681" y="5357037"/>
                </a:cubicBezTo>
                <a:cubicBezTo>
                  <a:pt x="6014740" y="5373051"/>
                  <a:pt x="6005586" y="5394724"/>
                  <a:pt x="5981563" y="5408229"/>
                </a:cubicBezTo>
                <a:cubicBezTo>
                  <a:pt x="5758256" y="5533769"/>
                  <a:pt x="5900600" y="5442770"/>
                  <a:pt x="5742530" y="5493552"/>
                </a:cubicBezTo>
                <a:cubicBezTo>
                  <a:pt x="5713980" y="5502724"/>
                  <a:pt x="5691401" y="5518508"/>
                  <a:pt x="5662851" y="5527680"/>
                </a:cubicBezTo>
                <a:cubicBezTo>
                  <a:pt x="5597463" y="5548686"/>
                  <a:pt x="5485033" y="5555254"/>
                  <a:pt x="5423818" y="5561809"/>
                </a:cubicBezTo>
                <a:cubicBezTo>
                  <a:pt x="5397258" y="5573185"/>
                  <a:pt x="5357102" y="5577196"/>
                  <a:pt x="5344139" y="5595938"/>
                </a:cubicBezTo>
                <a:cubicBezTo>
                  <a:pt x="5237988" y="5749393"/>
                  <a:pt x="5410794" y="5695426"/>
                  <a:pt x="5237902" y="5732453"/>
                </a:cubicBezTo>
                <a:cubicBezTo>
                  <a:pt x="5193636" y="5726765"/>
                  <a:pt x="5144299" y="5729779"/>
                  <a:pt x="5105104" y="5715389"/>
                </a:cubicBezTo>
                <a:cubicBezTo>
                  <a:pt x="5027523" y="5686905"/>
                  <a:pt x="5085303" y="5635798"/>
                  <a:pt x="4972309" y="5630066"/>
                </a:cubicBezTo>
                <a:cubicBezTo>
                  <a:pt x="4663286" y="5614391"/>
                  <a:pt x="4352591" y="5618691"/>
                  <a:pt x="4042732" y="5613003"/>
                </a:cubicBezTo>
                <a:cubicBezTo>
                  <a:pt x="3899680" y="5604647"/>
                  <a:pt x="3772894" y="5627339"/>
                  <a:pt x="3670900" y="5561809"/>
                </a:cubicBezTo>
                <a:cubicBezTo>
                  <a:pt x="3648329" y="5547307"/>
                  <a:pt x="3635487" y="5527680"/>
                  <a:pt x="3617782" y="5510616"/>
                </a:cubicBezTo>
                <a:cubicBezTo>
                  <a:pt x="3600287" y="5476893"/>
                  <a:pt x="3584911" y="5432287"/>
                  <a:pt x="3538105" y="5408229"/>
                </a:cubicBezTo>
                <a:cubicBezTo>
                  <a:pt x="3516243" y="5396993"/>
                  <a:pt x="3484986" y="5396853"/>
                  <a:pt x="3458426" y="5391165"/>
                </a:cubicBezTo>
                <a:cubicBezTo>
                  <a:pt x="3440720" y="5374101"/>
                  <a:pt x="3427878" y="5354474"/>
                  <a:pt x="3405307" y="5339972"/>
                </a:cubicBezTo>
                <a:cubicBezTo>
                  <a:pt x="3382736" y="5325470"/>
                  <a:pt x="3345571" y="5321858"/>
                  <a:pt x="3325630" y="5305843"/>
                </a:cubicBezTo>
                <a:cubicBezTo>
                  <a:pt x="3308142" y="5291797"/>
                  <a:pt x="3311590" y="5270739"/>
                  <a:pt x="3299070" y="5254651"/>
                </a:cubicBezTo>
                <a:cubicBezTo>
                  <a:pt x="3284794" y="5236307"/>
                  <a:pt x="3261789" y="5221263"/>
                  <a:pt x="3245951" y="5203457"/>
                </a:cubicBezTo>
                <a:cubicBezTo>
                  <a:pt x="3226308" y="5181371"/>
                  <a:pt x="3210539" y="5157953"/>
                  <a:pt x="3192833" y="5135200"/>
                </a:cubicBezTo>
                <a:cubicBezTo>
                  <a:pt x="3183980" y="5049877"/>
                  <a:pt x="3185097" y="4963886"/>
                  <a:pt x="3166274" y="4879234"/>
                </a:cubicBezTo>
                <a:cubicBezTo>
                  <a:pt x="3158357" y="4843620"/>
                  <a:pt x="3130861" y="4810976"/>
                  <a:pt x="3113156" y="4776848"/>
                </a:cubicBezTo>
                <a:cubicBezTo>
                  <a:pt x="3076503" y="4706200"/>
                  <a:pt x="3102123" y="4740619"/>
                  <a:pt x="3033477" y="4674462"/>
                </a:cubicBezTo>
                <a:cubicBezTo>
                  <a:pt x="2966723" y="4545790"/>
                  <a:pt x="3056771" y="4704394"/>
                  <a:pt x="2953798" y="4572075"/>
                </a:cubicBezTo>
                <a:cubicBezTo>
                  <a:pt x="2941278" y="4555987"/>
                  <a:pt x="2944037" y="4535272"/>
                  <a:pt x="2927240" y="4520883"/>
                </a:cubicBezTo>
                <a:cubicBezTo>
                  <a:pt x="2889679" y="4488706"/>
                  <a:pt x="2838708" y="4464001"/>
                  <a:pt x="2794442" y="4435561"/>
                </a:cubicBezTo>
                <a:cubicBezTo>
                  <a:pt x="2767884" y="4418496"/>
                  <a:pt x="2735599" y="4404446"/>
                  <a:pt x="2714765" y="4384367"/>
                </a:cubicBezTo>
                <a:lnTo>
                  <a:pt x="2669684" y="4335964"/>
                </a:lnTo>
                <a:cubicBezTo>
                  <a:pt x="2666080" y="4346721"/>
                  <a:pt x="2660447" y="4362179"/>
                  <a:pt x="2652270" y="4383713"/>
                </a:cubicBezTo>
                <a:cubicBezTo>
                  <a:pt x="2644845" y="4403266"/>
                  <a:pt x="2633851" y="4420093"/>
                  <a:pt x="2624642" y="4438282"/>
                </a:cubicBezTo>
                <a:cubicBezTo>
                  <a:pt x="2571457" y="4648389"/>
                  <a:pt x="2644829" y="4341769"/>
                  <a:pt x="2597014" y="4929403"/>
                </a:cubicBezTo>
                <a:cubicBezTo>
                  <a:pt x="2593854" y="4968242"/>
                  <a:pt x="2542875" y="5048708"/>
                  <a:pt x="2527945" y="5074920"/>
                </a:cubicBezTo>
                <a:cubicBezTo>
                  <a:pt x="2523341" y="5093111"/>
                  <a:pt x="2518131" y="5111054"/>
                  <a:pt x="2514131" y="5129490"/>
                </a:cubicBezTo>
                <a:cubicBezTo>
                  <a:pt x="2508915" y="5153527"/>
                  <a:pt x="2508808" y="5179889"/>
                  <a:pt x="2500318" y="5202248"/>
                </a:cubicBezTo>
                <a:cubicBezTo>
                  <a:pt x="2494493" y="5217588"/>
                  <a:pt x="2480825" y="5225236"/>
                  <a:pt x="2472689" y="5238628"/>
                </a:cubicBezTo>
                <a:cubicBezTo>
                  <a:pt x="2462317" y="5255698"/>
                  <a:pt x="2457556" y="5278801"/>
                  <a:pt x="2445061" y="5293196"/>
                </a:cubicBezTo>
                <a:cubicBezTo>
                  <a:pt x="2328916" y="5427014"/>
                  <a:pt x="2402951" y="5330015"/>
                  <a:pt x="2320737" y="5384145"/>
                </a:cubicBezTo>
                <a:cubicBezTo>
                  <a:pt x="2305887" y="5393922"/>
                  <a:pt x="2294144" y="5410747"/>
                  <a:pt x="2279295" y="5420524"/>
                </a:cubicBezTo>
                <a:cubicBezTo>
                  <a:pt x="2245285" y="5442915"/>
                  <a:pt x="2186809" y="5449917"/>
                  <a:pt x="2154970" y="5456904"/>
                </a:cubicBezTo>
                <a:cubicBezTo>
                  <a:pt x="2141156" y="5469030"/>
                  <a:pt x="2120270" y="5473306"/>
                  <a:pt x="2113528" y="5493283"/>
                </a:cubicBezTo>
                <a:cubicBezTo>
                  <a:pt x="2058317" y="5656858"/>
                  <a:pt x="2148196" y="5599332"/>
                  <a:pt x="2058272" y="5638800"/>
                </a:cubicBezTo>
                <a:cubicBezTo>
                  <a:pt x="2035249" y="5632737"/>
                  <a:pt x="2009588" y="5635951"/>
                  <a:pt x="1989202" y="5620611"/>
                </a:cubicBezTo>
                <a:cubicBezTo>
                  <a:pt x="1948851" y="5590249"/>
                  <a:pt x="1978903" y="5535772"/>
                  <a:pt x="1920133" y="5529662"/>
                </a:cubicBezTo>
                <a:cubicBezTo>
                  <a:pt x="1759406" y="5512954"/>
                  <a:pt x="1597809" y="5517536"/>
                  <a:pt x="1436647" y="5511473"/>
                </a:cubicBezTo>
                <a:cubicBezTo>
                  <a:pt x="1362243" y="5502566"/>
                  <a:pt x="1296300" y="5526755"/>
                  <a:pt x="1243251" y="5456904"/>
                </a:cubicBezTo>
                <a:cubicBezTo>
                  <a:pt x="1231512" y="5441446"/>
                  <a:pt x="1224832" y="5420524"/>
                  <a:pt x="1215623" y="5402335"/>
                </a:cubicBezTo>
                <a:cubicBezTo>
                  <a:pt x="1206524" y="5366388"/>
                  <a:pt x="1198527" y="5318841"/>
                  <a:pt x="1174182" y="5293196"/>
                </a:cubicBezTo>
                <a:cubicBezTo>
                  <a:pt x="1162812" y="5281219"/>
                  <a:pt x="1146554" y="5281070"/>
                  <a:pt x="1132740" y="5275007"/>
                </a:cubicBezTo>
                <a:cubicBezTo>
                  <a:pt x="1123531" y="5256817"/>
                  <a:pt x="1116852" y="5235896"/>
                  <a:pt x="1105112" y="5220438"/>
                </a:cubicBezTo>
                <a:cubicBezTo>
                  <a:pt x="1093373" y="5204979"/>
                  <a:pt x="1074043" y="5201129"/>
                  <a:pt x="1063671" y="5184058"/>
                </a:cubicBezTo>
                <a:cubicBezTo>
                  <a:pt x="1054575" y="5169086"/>
                  <a:pt x="1056369" y="5146639"/>
                  <a:pt x="1049857" y="5129490"/>
                </a:cubicBezTo>
                <a:cubicBezTo>
                  <a:pt x="1042432" y="5109937"/>
                  <a:pt x="1030466" y="5093901"/>
                  <a:pt x="1022229" y="5074920"/>
                </a:cubicBezTo>
                <a:cubicBezTo>
                  <a:pt x="1012012" y="5051378"/>
                  <a:pt x="1003810" y="5026415"/>
                  <a:pt x="994601" y="5002162"/>
                </a:cubicBezTo>
                <a:cubicBezTo>
                  <a:pt x="989997" y="4911213"/>
                  <a:pt x="990578" y="4819551"/>
                  <a:pt x="980788" y="4729316"/>
                </a:cubicBezTo>
                <a:cubicBezTo>
                  <a:pt x="976669" y="4691354"/>
                  <a:pt x="962369" y="4656558"/>
                  <a:pt x="953160" y="4620178"/>
                </a:cubicBezTo>
                <a:cubicBezTo>
                  <a:pt x="934096" y="4544872"/>
                  <a:pt x="947422" y="4581561"/>
                  <a:pt x="911718" y="4511040"/>
                </a:cubicBezTo>
                <a:cubicBezTo>
                  <a:pt x="876998" y="4373883"/>
                  <a:pt x="923833" y="4542946"/>
                  <a:pt x="870276" y="4401902"/>
                </a:cubicBezTo>
                <a:cubicBezTo>
                  <a:pt x="863764" y="4384753"/>
                  <a:pt x="865199" y="4362672"/>
                  <a:pt x="856462" y="4347334"/>
                </a:cubicBezTo>
                <a:cubicBezTo>
                  <a:pt x="836926" y="4313035"/>
                  <a:pt x="810416" y="4286701"/>
                  <a:pt x="787392" y="4256385"/>
                </a:cubicBezTo>
                <a:cubicBezTo>
                  <a:pt x="773579" y="4238195"/>
                  <a:pt x="756787" y="4223219"/>
                  <a:pt x="745951" y="4201816"/>
                </a:cubicBezTo>
                <a:cubicBezTo>
                  <a:pt x="727532" y="4165436"/>
                  <a:pt x="714174" y="4123594"/>
                  <a:pt x="690696" y="4092677"/>
                </a:cubicBezTo>
                <a:lnTo>
                  <a:pt x="607812" y="3983539"/>
                </a:lnTo>
                <a:lnTo>
                  <a:pt x="566370" y="3928971"/>
                </a:lnTo>
                <a:cubicBezTo>
                  <a:pt x="561766" y="3898655"/>
                  <a:pt x="558734" y="3867849"/>
                  <a:pt x="552557" y="3838022"/>
                </a:cubicBezTo>
                <a:cubicBezTo>
                  <a:pt x="544894" y="3801027"/>
                  <a:pt x="530640" y="3766487"/>
                  <a:pt x="524929" y="3728884"/>
                </a:cubicBezTo>
                <a:cubicBezTo>
                  <a:pt x="520324" y="3698568"/>
                  <a:pt x="530650" y="3655085"/>
                  <a:pt x="511114" y="3637935"/>
                </a:cubicBezTo>
                <a:cubicBezTo>
                  <a:pt x="480225" y="3610820"/>
                  <a:pt x="437296" y="3627179"/>
                  <a:pt x="400603" y="3619746"/>
                </a:cubicBezTo>
                <a:cubicBezTo>
                  <a:pt x="377397" y="3615045"/>
                  <a:pt x="354185" y="3609691"/>
                  <a:pt x="331533" y="3601556"/>
                </a:cubicBezTo>
                <a:cubicBezTo>
                  <a:pt x="303438" y="3591466"/>
                  <a:pt x="248650" y="3565177"/>
                  <a:pt x="248650" y="3565177"/>
                </a:cubicBezTo>
                <a:cubicBezTo>
                  <a:pt x="244046" y="3546988"/>
                  <a:pt x="241349" y="3527758"/>
                  <a:pt x="234837" y="3510608"/>
                </a:cubicBezTo>
                <a:cubicBezTo>
                  <a:pt x="227412" y="3491054"/>
                  <a:pt x="213038" y="3476508"/>
                  <a:pt x="207209" y="3456039"/>
                </a:cubicBezTo>
                <a:cubicBezTo>
                  <a:pt x="198965" y="3427091"/>
                  <a:pt x="197999" y="3395407"/>
                  <a:pt x="193395" y="3365091"/>
                </a:cubicBezTo>
                <a:cubicBezTo>
                  <a:pt x="197999" y="3237763"/>
                  <a:pt x="199170" y="3110139"/>
                  <a:pt x="207209" y="2983108"/>
                </a:cubicBezTo>
                <a:cubicBezTo>
                  <a:pt x="208418" y="2964000"/>
                  <a:pt x="217490" y="2947139"/>
                  <a:pt x="221022" y="2928538"/>
                </a:cubicBezTo>
                <a:lnTo>
                  <a:pt x="248650" y="2783021"/>
                </a:lnTo>
                <a:cubicBezTo>
                  <a:pt x="244046" y="2643567"/>
                  <a:pt x="246987" y="2503324"/>
                  <a:pt x="234837" y="2364658"/>
                </a:cubicBezTo>
                <a:cubicBezTo>
                  <a:pt x="232933" y="2342941"/>
                  <a:pt x="218239" y="2326429"/>
                  <a:pt x="207209" y="2310090"/>
                </a:cubicBezTo>
                <a:cubicBezTo>
                  <a:pt x="181251" y="2271637"/>
                  <a:pt x="151953" y="2237330"/>
                  <a:pt x="124326" y="2200951"/>
                </a:cubicBezTo>
                <a:lnTo>
                  <a:pt x="82883" y="2146382"/>
                </a:lnTo>
                <a:lnTo>
                  <a:pt x="41441" y="2091813"/>
                </a:lnTo>
                <a:lnTo>
                  <a:pt x="13813" y="1982675"/>
                </a:lnTo>
                <a:lnTo>
                  <a:pt x="0" y="1928106"/>
                </a:lnTo>
                <a:cubicBezTo>
                  <a:pt x="4604" y="1891727"/>
                  <a:pt x="4957" y="1853957"/>
                  <a:pt x="13813" y="1818968"/>
                </a:cubicBezTo>
                <a:cubicBezTo>
                  <a:pt x="19064" y="1798228"/>
                  <a:pt x="32899" y="1783145"/>
                  <a:pt x="41441" y="1764399"/>
                </a:cubicBezTo>
                <a:cubicBezTo>
                  <a:pt x="46739" y="1752774"/>
                  <a:pt x="41441" y="1737115"/>
                  <a:pt x="55256" y="1728020"/>
                </a:cubicBezTo>
                <a:cubicBezTo>
                  <a:pt x="69070" y="1718924"/>
                  <a:pt x="104192" y="1725737"/>
                  <a:pt x="124326" y="1709830"/>
                </a:cubicBezTo>
                <a:cubicBezTo>
                  <a:pt x="150046" y="1689509"/>
                  <a:pt x="203424" y="1610659"/>
                  <a:pt x="221022" y="1564312"/>
                </a:cubicBezTo>
                <a:cubicBezTo>
                  <a:pt x="253630" y="1478441"/>
                  <a:pt x="236790" y="1505844"/>
                  <a:pt x="231001" y="1516313"/>
                </a:cubicBezTo>
                <a:cubicBezTo>
                  <a:pt x="234447" y="1509913"/>
                  <a:pt x="243419" y="1492792"/>
                  <a:pt x="262464" y="1455174"/>
                </a:cubicBezTo>
                <a:cubicBezTo>
                  <a:pt x="267069" y="1430921"/>
                  <a:pt x="272160" y="1406820"/>
                  <a:pt x="276278" y="1382415"/>
                </a:cubicBezTo>
                <a:cubicBezTo>
                  <a:pt x="282581" y="1345065"/>
                  <a:pt x="289097" y="1275898"/>
                  <a:pt x="303906" y="1236898"/>
                </a:cubicBezTo>
                <a:cubicBezTo>
                  <a:pt x="332248" y="1162259"/>
                  <a:pt x="324901" y="1202339"/>
                  <a:pt x="359161" y="1145949"/>
                </a:cubicBezTo>
                <a:cubicBezTo>
                  <a:pt x="369532" y="1128878"/>
                  <a:pt x="373825" y="1105037"/>
                  <a:pt x="386789" y="1091381"/>
                </a:cubicBezTo>
                <a:cubicBezTo>
                  <a:pt x="398160" y="1079404"/>
                  <a:pt x="415207" y="1081765"/>
                  <a:pt x="428231" y="1073191"/>
                </a:cubicBezTo>
                <a:cubicBezTo>
                  <a:pt x="443080" y="1063414"/>
                  <a:pt x="454070" y="1044282"/>
                  <a:pt x="469672" y="1036811"/>
                </a:cubicBezTo>
                <a:cubicBezTo>
                  <a:pt x="505357" y="1019724"/>
                  <a:pt x="544162" y="1016243"/>
                  <a:pt x="580184" y="1000432"/>
                </a:cubicBezTo>
                <a:lnTo>
                  <a:pt x="663068" y="964053"/>
                </a:lnTo>
                <a:lnTo>
                  <a:pt x="704509" y="945863"/>
                </a:lnTo>
                <a:cubicBezTo>
                  <a:pt x="746130" y="909327"/>
                  <a:pt x="752133" y="900800"/>
                  <a:pt x="801207" y="873105"/>
                </a:cubicBezTo>
                <a:cubicBezTo>
                  <a:pt x="828957" y="857445"/>
                  <a:pt x="869857" y="845958"/>
                  <a:pt x="897904" y="836726"/>
                </a:cubicBezTo>
                <a:cubicBezTo>
                  <a:pt x="911718" y="824600"/>
                  <a:pt x="924931" y="811193"/>
                  <a:pt x="939346" y="800346"/>
                </a:cubicBezTo>
                <a:cubicBezTo>
                  <a:pt x="974364" y="773997"/>
                  <a:pt x="1005754" y="763039"/>
                  <a:pt x="1036043" y="727588"/>
                </a:cubicBezTo>
                <a:cubicBezTo>
                  <a:pt x="1208743" y="525449"/>
                  <a:pt x="1064078" y="694205"/>
                  <a:pt x="1146554" y="563880"/>
                </a:cubicBezTo>
                <a:cubicBezTo>
                  <a:pt x="1184741" y="503541"/>
                  <a:pt x="1189901" y="522481"/>
                  <a:pt x="1215623" y="454742"/>
                </a:cubicBezTo>
                <a:cubicBezTo>
                  <a:pt x="1248227" y="368881"/>
                  <a:pt x="1231395" y="396267"/>
                  <a:pt x="1225605" y="406737"/>
                </a:cubicBezTo>
                <a:cubicBezTo>
                  <a:pt x="1229052" y="400335"/>
                  <a:pt x="1238024" y="383214"/>
                  <a:pt x="1257066" y="345604"/>
                </a:cubicBezTo>
                <a:cubicBezTo>
                  <a:pt x="1268301" y="301219"/>
                  <a:pt x="1271726" y="271730"/>
                  <a:pt x="1298508" y="236466"/>
                </a:cubicBezTo>
                <a:cubicBezTo>
                  <a:pt x="1310247" y="221008"/>
                  <a:pt x="1326135" y="212213"/>
                  <a:pt x="1339949" y="200087"/>
                </a:cubicBezTo>
                <a:cubicBezTo>
                  <a:pt x="1381391" y="206150"/>
                  <a:pt x="1425560" y="197884"/>
                  <a:pt x="1464274" y="218276"/>
                </a:cubicBezTo>
                <a:cubicBezTo>
                  <a:pt x="1477794" y="225397"/>
                  <a:pt x="1475483" y="253981"/>
                  <a:pt x="1478088" y="272846"/>
                </a:cubicBezTo>
                <a:cubicBezTo>
                  <a:pt x="1484729" y="320940"/>
                  <a:pt x="1487298" y="369857"/>
                  <a:pt x="1491902" y="418363"/>
                </a:cubicBezTo>
                <a:cubicBezTo>
                  <a:pt x="1514925" y="412300"/>
                  <a:pt x="1539597" y="412965"/>
                  <a:pt x="1560971" y="400173"/>
                </a:cubicBezTo>
                <a:cubicBezTo>
                  <a:pt x="1602292" y="375440"/>
                  <a:pt x="1654392" y="321679"/>
                  <a:pt x="1685297" y="272846"/>
                </a:cubicBezTo>
                <a:cubicBezTo>
                  <a:pt x="1742856" y="181895"/>
                  <a:pt x="1678388" y="248593"/>
                  <a:pt x="1754367" y="181897"/>
                </a:cubicBezTo>
                <a:cubicBezTo>
                  <a:pt x="1764063" y="143591"/>
                  <a:pt x="1768006" y="126352"/>
                  <a:pt x="1769313" y="120190"/>
                </a:cubicBezTo>
                <a:cubicBezTo>
                  <a:pt x="1767277" y="130653"/>
                  <a:pt x="1762961" y="163033"/>
                  <a:pt x="1795808" y="90948"/>
                </a:cubicBezTo>
                <a:cubicBezTo>
                  <a:pt x="1840289" y="-6672"/>
                  <a:pt x="1768526" y="72455"/>
                  <a:pt x="1851063" y="0"/>
                </a:cubicBezTo>
                <a:close/>
              </a:path>
            </a:pathLst>
          </a:custGeom>
          <a:solidFill>
            <a:schemeClr val="bg1">
              <a:alpha val="17000"/>
            </a:schemeClr>
          </a:solidFill>
          <a:ln>
            <a:noFill/>
          </a:ln>
          <a:effectLst>
            <a:softEdge rad="127000"/>
          </a:effectLst>
          <a:scene3d>
            <a:camera prst="orthographicFront"/>
            <a:lightRig rig="chilly" dir="t"/>
          </a:scene3d>
          <a:sp3d prstMaterial="dkEdge">
            <a:bevelT w="3949700" h="908050" prst="angle"/>
            <a:bevelB w="247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p:cNvSpPr>
            <a:spLocks noGrp="1"/>
          </p:cNvSpPr>
          <p:nvPr>
            <p:ph type="title"/>
          </p:nvPr>
        </p:nvSpPr>
        <p:spPr>
          <a:xfrm>
            <a:off x="609441" y="3887115"/>
            <a:ext cx="10969943" cy="711081"/>
          </a:xfrm>
        </p:spPr>
        <p:txBody>
          <a:bodyPr/>
          <a:lstStyle/>
          <a:p>
            <a:pPr algn="ctr"/>
            <a:r>
              <a:rPr lang="en-US" dirty="0">
                <a:solidFill>
                  <a:schemeClr val="bg1"/>
                </a:solidFill>
                <a:effectLst>
                  <a:outerShdw blurRad="38100" dist="38100" dir="2700000" algn="tl">
                    <a:srgbClr val="000000">
                      <a:alpha val="43137"/>
                    </a:srgbClr>
                  </a:outerShdw>
                </a:effectLst>
              </a:rPr>
              <a:t>Big Data</a:t>
            </a:r>
          </a:p>
        </p:txBody>
      </p:sp>
    </p:spTree>
    <p:extLst>
      <p:ext uri="{BB962C8B-B14F-4D97-AF65-F5344CB8AC3E}">
        <p14:creationId xmlns:p14="http://schemas.microsoft.com/office/powerpoint/2010/main" val="556399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RDDs vs. </a:t>
            </a:r>
            <a:r>
              <a:rPr lang="en-US" b="1" dirty="0" smtClean="0">
                <a:solidFill>
                  <a:schemeClr val="tx2"/>
                </a:solidFill>
              </a:rPr>
              <a:t>D</a:t>
            </a:r>
            <a:r>
              <a:rPr lang="vi-VN" b="1" dirty="0" smtClean="0">
                <a:solidFill>
                  <a:schemeClr val="tx2"/>
                </a:solidFill>
                <a:latin typeface="Calibri" charset="0"/>
                <a:ea typeface="Calibri" charset="0"/>
                <a:cs typeface="Calibri" charset="0"/>
              </a:rPr>
              <a:t>Fs</a:t>
            </a:r>
            <a:endParaRPr lang="en-US" b="1" dirty="0">
              <a:solidFill>
                <a:schemeClr val="tx2"/>
              </a:solidFill>
              <a:latin typeface="Calibri" charset="0"/>
              <a:ea typeface="Calibri" charset="0"/>
              <a:cs typeface="Calibri" charset="0"/>
            </a:endParaRPr>
          </a:p>
        </p:txBody>
      </p:sp>
      <p:sp>
        <p:nvSpPr>
          <p:cNvPr id="4" name="Content Placeholder 2"/>
          <p:cNvSpPr>
            <a:spLocks noGrp="1"/>
          </p:cNvSpPr>
          <p:nvPr>
            <p:ph idx="1"/>
          </p:nvPr>
        </p:nvSpPr>
        <p:spPr>
          <a:xfrm>
            <a:off x="457200" y="985720"/>
            <a:ext cx="11428412" cy="5567480"/>
          </a:xfrm>
        </p:spPr>
        <p:txBody>
          <a:bodyPr>
            <a:normAutofit/>
          </a:bodyPr>
          <a:lstStyle/>
          <a:p>
            <a:r>
              <a:rPr lang="en-US" sz="3200" dirty="0" smtClean="0"/>
              <a:t>RDDs provide a low level interface into Spark</a:t>
            </a:r>
          </a:p>
          <a:p>
            <a:r>
              <a:rPr lang="en-US" sz="3200" dirty="0" smtClean="0"/>
              <a:t>DFs have a schema</a:t>
            </a:r>
          </a:p>
          <a:p>
            <a:r>
              <a:rPr lang="en-US" sz="3200" dirty="0" smtClean="0"/>
              <a:t>DFs are cached and optimized by Spark </a:t>
            </a:r>
            <a:r>
              <a:rPr lang="vi-VN" sz="3200" dirty="0" smtClean="0">
                <a:latin typeface="Calibri" charset="0"/>
                <a:ea typeface="Calibri" charset="0"/>
                <a:cs typeface="Calibri" charset="0"/>
              </a:rPr>
              <a:t>community</a:t>
            </a:r>
            <a:endParaRPr lang="en-US" sz="3200" dirty="0" smtClean="0">
              <a:latin typeface="Calibri" charset="0"/>
              <a:ea typeface="Calibri" charset="0"/>
              <a:cs typeface="Calibri" charset="0"/>
            </a:endParaRPr>
          </a:p>
          <a:p>
            <a:r>
              <a:rPr lang="en-US" sz="3200" dirty="0" smtClean="0"/>
              <a:t>DFs are built on top of the RDDs and the core Spark API</a:t>
            </a:r>
            <a:endParaRPr lang="en-US" sz="3200" dirty="0"/>
          </a:p>
        </p:txBody>
      </p:sp>
      <p:pic>
        <p:nvPicPr>
          <p:cNvPr id="5" name="Picture 4" descr="Screen Shot 2016-07-19 at 2.41.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801" y="3581400"/>
            <a:ext cx="7495221" cy="3276600"/>
          </a:xfrm>
          <a:prstGeom prst="rect">
            <a:avLst/>
          </a:prstGeom>
        </p:spPr>
      </p:pic>
    </p:spTree>
    <p:extLst>
      <p:ext uri="{BB962C8B-B14F-4D97-AF65-F5344CB8AC3E}">
        <p14:creationId xmlns:p14="http://schemas.microsoft.com/office/powerpoint/2010/main" val="14450049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Transformations</a:t>
            </a:r>
          </a:p>
        </p:txBody>
      </p:sp>
      <p:sp>
        <p:nvSpPr>
          <p:cNvPr id="3" name="Content Placeholder 2"/>
          <p:cNvSpPr>
            <a:spLocks noGrp="1"/>
          </p:cNvSpPr>
          <p:nvPr>
            <p:ph idx="1"/>
          </p:nvPr>
        </p:nvSpPr>
        <p:spPr/>
        <p:txBody>
          <a:bodyPr/>
          <a:lstStyle/>
          <a:p>
            <a:r>
              <a:rPr lang="en-US" dirty="0"/>
              <a:t>Create new </a:t>
            </a:r>
            <a:r>
              <a:rPr lang="en-US" i="1" dirty="0" smtClean="0"/>
              <a:t>DF</a:t>
            </a:r>
            <a:r>
              <a:rPr lang="en-US" dirty="0" smtClean="0"/>
              <a:t> </a:t>
            </a:r>
            <a:r>
              <a:rPr lang="en-US" dirty="0"/>
              <a:t>from an existing one</a:t>
            </a:r>
          </a:p>
          <a:p>
            <a:r>
              <a:rPr lang="en-US" dirty="0"/>
              <a:t>Use </a:t>
            </a:r>
            <a:r>
              <a:rPr lang="en-US" u="sng" dirty="0"/>
              <a:t>lazy evaluation</a:t>
            </a:r>
          </a:p>
          <a:p>
            <a:pPr lvl="1"/>
            <a:r>
              <a:rPr lang="vi-VN" dirty="0" smtClean="0">
                <a:latin typeface="Calibri" charset="0"/>
                <a:ea typeface="Calibri" charset="0"/>
                <a:cs typeface="Calibri" charset="0"/>
              </a:rPr>
              <a:t>Just recipes</a:t>
            </a:r>
          </a:p>
          <a:p>
            <a:pPr lvl="1"/>
            <a:r>
              <a:rPr lang="en-US" dirty="0" smtClean="0"/>
              <a:t>Nothing </a:t>
            </a:r>
            <a:r>
              <a:rPr lang="en-US" dirty="0"/>
              <a:t>executes </a:t>
            </a:r>
          </a:p>
          <a:p>
            <a:pPr lvl="1"/>
            <a:r>
              <a:rPr lang="en-US" dirty="0"/>
              <a:t>Spark saves </a:t>
            </a:r>
            <a:r>
              <a:rPr lang="en-US" dirty="0" smtClean="0"/>
              <a:t>recipe</a:t>
            </a:r>
            <a:r>
              <a:rPr lang="vi-VN" dirty="0" smtClean="0">
                <a:latin typeface="Calibri" charset="0"/>
                <a:ea typeface="Calibri" charset="0"/>
                <a:cs typeface="Calibri" charset="0"/>
              </a:rPr>
              <a:t>s</a:t>
            </a:r>
            <a:r>
              <a:rPr lang="en-US" dirty="0" smtClean="0"/>
              <a:t> </a:t>
            </a:r>
            <a:r>
              <a:rPr lang="en-US" dirty="0"/>
              <a:t>for transformation source	</a:t>
            </a:r>
            <a:r>
              <a:rPr lang="en-US" u="sng" dirty="0"/>
              <a:t> </a:t>
            </a:r>
          </a:p>
        </p:txBody>
      </p:sp>
    </p:spTree>
    <p:extLst>
      <p:ext uri="{BB962C8B-B14F-4D97-AF65-F5344CB8AC3E}">
        <p14:creationId xmlns:p14="http://schemas.microsoft.com/office/powerpoint/2010/main" val="24701615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Some useful Transformations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19889237"/>
              </p:ext>
            </p:extLst>
          </p:nvPr>
        </p:nvGraphicFramePr>
        <p:xfrm>
          <a:off x="608012" y="1138238"/>
          <a:ext cx="10971214" cy="4768487"/>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xmlns="" val="968031896"/>
                    </a:ext>
                  </a:extLst>
                </a:gridCol>
                <a:gridCol w="8228014">
                  <a:extLst>
                    <a:ext uri="{9D8B030D-6E8A-4147-A177-3AD203B41FA5}">
                      <a16:colId xmlns:a16="http://schemas.microsoft.com/office/drawing/2014/main" xmlns="" val="3362345310"/>
                    </a:ext>
                  </a:extLst>
                </a:gridCol>
              </a:tblGrid>
              <a:tr h="380371">
                <a:tc>
                  <a:txBody>
                    <a:bodyPr/>
                    <a:lstStyle/>
                    <a:p>
                      <a:r>
                        <a:rPr lang="en-US" sz="2000" dirty="0"/>
                        <a:t>Transformation</a:t>
                      </a:r>
                    </a:p>
                  </a:txBody>
                  <a:tcPr marT="37785" marB="37785"/>
                </a:tc>
                <a:tc>
                  <a:txBody>
                    <a:bodyPr/>
                    <a:lstStyle/>
                    <a:p>
                      <a:r>
                        <a:rPr lang="en-US" sz="2000" dirty="0"/>
                        <a:t>Description</a:t>
                      </a:r>
                    </a:p>
                  </a:txBody>
                  <a:tcPr marT="37785" marB="37785"/>
                </a:tc>
                <a:extLst>
                  <a:ext uri="{0D108BD9-81ED-4DB2-BD59-A6C34878D82A}">
                    <a16:rowId xmlns:a16="http://schemas.microsoft.com/office/drawing/2014/main" xmlns="" val="3660368806"/>
                  </a:ext>
                </a:extLst>
              </a:tr>
              <a:tr h="380371">
                <a:tc>
                  <a:txBody>
                    <a:bodyPr/>
                    <a:lstStyle/>
                    <a:p>
                      <a:r>
                        <a:rPr lang="en-US" sz="2000" dirty="0"/>
                        <a:t>select(*</a:t>
                      </a:r>
                      <a:r>
                        <a:rPr lang="en-US" sz="2000" i="1" dirty="0"/>
                        <a:t>cols</a:t>
                      </a:r>
                      <a:r>
                        <a:rPr lang="en-US" sz="2000" dirty="0"/>
                        <a:t>)</a:t>
                      </a:r>
                    </a:p>
                  </a:txBody>
                  <a:tcPr marT="37785" marB="37785"/>
                </a:tc>
                <a:tc>
                  <a:txBody>
                    <a:bodyPr/>
                    <a:lstStyle/>
                    <a:p>
                      <a:r>
                        <a:rPr lang="en-US" sz="2000" dirty="0"/>
                        <a:t>Selects columns</a:t>
                      </a:r>
                      <a:r>
                        <a:rPr lang="en-US" sz="2000" baseline="0" dirty="0"/>
                        <a:t> from this </a:t>
                      </a:r>
                      <a:r>
                        <a:rPr lang="en-US" sz="2000" baseline="0" dirty="0" err="1"/>
                        <a:t>DataFrame</a:t>
                      </a:r>
                      <a:endParaRPr lang="en-US" sz="2000" dirty="0"/>
                    </a:p>
                  </a:txBody>
                  <a:tcPr marT="37785" marB="37785"/>
                </a:tc>
                <a:extLst>
                  <a:ext uri="{0D108BD9-81ED-4DB2-BD59-A6C34878D82A}">
                    <a16:rowId xmlns:a16="http://schemas.microsoft.com/office/drawing/2014/main" xmlns="" val="3417932272"/>
                  </a:ext>
                </a:extLst>
              </a:tr>
              <a:tr h="680132">
                <a:tc>
                  <a:txBody>
                    <a:bodyPr/>
                    <a:lstStyle/>
                    <a:p>
                      <a:r>
                        <a:rPr lang="en-US" sz="2000" dirty="0"/>
                        <a:t>drop(</a:t>
                      </a:r>
                      <a:r>
                        <a:rPr lang="en-US" sz="2000" i="1" dirty="0"/>
                        <a:t>col</a:t>
                      </a:r>
                      <a:r>
                        <a:rPr lang="en-US" sz="2000" dirty="0"/>
                        <a:t>)</a:t>
                      </a:r>
                    </a:p>
                  </a:txBody>
                  <a:tcPr marT="37785" marB="37785"/>
                </a:tc>
                <a:tc>
                  <a:txBody>
                    <a:bodyPr/>
                    <a:lstStyle/>
                    <a:p>
                      <a:r>
                        <a:rPr lang="en-US" sz="2000" dirty="0"/>
                        <a:t>Returns a new </a:t>
                      </a:r>
                      <a:r>
                        <a:rPr lang="en-US" sz="2000" dirty="0" err="1"/>
                        <a:t>Dataframe</a:t>
                      </a:r>
                      <a:r>
                        <a:rPr lang="en-US" sz="2000" dirty="0"/>
                        <a:t> that drops</a:t>
                      </a:r>
                      <a:r>
                        <a:rPr lang="en-US" sz="2000" baseline="0" dirty="0"/>
                        <a:t> the specific column</a:t>
                      </a:r>
                      <a:endParaRPr lang="en-US" sz="2000" dirty="0"/>
                    </a:p>
                  </a:txBody>
                  <a:tcPr marT="37785" marB="37785"/>
                </a:tc>
                <a:extLst>
                  <a:ext uri="{0D108BD9-81ED-4DB2-BD59-A6C34878D82A}">
                    <a16:rowId xmlns:a16="http://schemas.microsoft.com/office/drawing/2014/main" xmlns="" val="2358712138"/>
                  </a:ext>
                </a:extLst>
              </a:tr>
              <a:tr h="982414">
                <a:tc>
                  <a:txBody>
                    <a:bodyPr/>
                    <a:lstStyle/>
                    <a:p>
                      <a:r>
                        <a:rPr lang="en-US" sz="2000" dirty="0"/>
                        <a:t>filter(</a:t>
                      </a:r>
                      <a:r>
                        <a:rPr lang="en-US" sz="2000" i="1" dirty="0" err="1"/>
                        <a:t>func</a:t>
                      </a:r>
                      <a:r>
                        <a:rPr lang="en-US" sz="2000" dirty="0"/>
                        <a:t>)</a:t>
                      </a:r>
                    </a:p>
                  </a:txBody>
                  <a:tcPr marT="37785" marB="37785"/>
                </a:tc>
                <a:tc>
                  <a:txBody>
                    <a:bodyPr/>
                    <a:lstStyle/>
                    <a:p>
                      <a:r>
                        <a:rPr lang="en-US" sz="2000" dirty="0"/>
                        <a:t>Returns a new </a:t>
                      </a:r>
                      <a:r>
                        <a:rPr lang="en-US" sz="2000" dirty="0" err="1"/>
                        <a:t>DataFrame</a:t>
                      </a:r>
                      <a:r>
                        <a:rPr lang="en-US" sz="2000" dirty="0"/>
                        <a:t> formed by</a:t>
                      </a:r>
                      <a:r>
                        <a:rPr lang="en-US" sz="2000" baseline="0" dirty="0"/>
                        <a:t> selecting those rows of the source on which </a:t>
                      </a:r>
                      <a:r>
                        <a:rPr lang="en-US" sz="2000" b="0" i="1" baseline="0" dirty="0" err="1"/>
                        <a:t>func</a:t>
                      </a:r>
                      <a:r>
                        <a:rPr lang="en-US" sz="2000" b="0" i="1" baseline="0" dirty="0"/>
                        <a:t> </a:t>
                      </a:r>
                      <a:r>
                        <a:rPr lang="en-US" sz="2000" b="0" i="0" baseline="0" dirty="0"/>
                        <a:t>returns true</a:t>
                      </a:r>
                      <a:endParaRPr lang="en-US" sz="2000" b="0" i="0" dirty="0"/>
                    </a:p>
                  </a:txBody>
                  <a:tcPr marT="37785" marB="37785"/>
                </a:tc>
                <a:extLst>
                  <a:ext uri="{0D108BD9-81ED-4DB2-BD59-A6C34878D82A}">
                    <a16:rowId xmlns:a16="http://schemas.microsoft.com/office/drawing/2014/main" xmlns="" val="1986302354"/>
                  </a:ext>
                </a:extLst>
              </a:tr>
              <a:tr h="380371">
                <a:tc>
                  <a:txBody>
                    <a:bodyPr/>
                    <a:lstStyle/>
                    <a:p>
                      <a:r>
                        <a:rPr lang="en-US" sz="2000" dirty="0"/>
                        <a:t>where(</a:t>
                      </a:r>
                      <a:r>
                        <a:rPr lang="en-US" sz="2000" i="1" dirty="0" err="1"/>
                        <a:t>func</a:t>
                      </a:r>
                      <a:r>
                        <a:rPr lang="en-US" sz="2000" dirty="0"/>
                        <a:t>)</a:t>
                      </a:r>
                    </a:p>
                  </a:txBody>
                  <a:tcPr marT="37785" marB="37785"/>
                </a:tc>
                <a:tc>
                  <a:txBody>
                    <a:bodyPr/>
                    <a:lstStyle/>
                    <a:p>
                      <a:r>
                        <a:rPr lang="en-US" sz="2000" dirty="0"/>
                        <a:t>Where</a:t>
                      </a:r>
                      <a:r>
                        <a:rPr lang="en-US" sz="2000" baseline="0" dirty="0"/>
                        <a:t> is an alias for filter</a:t>
                      </a:r>
                      <a:endParaRPr lang="en-US" sz="2000" dirty="0"/>
                    </a:p>
                  </a:txBody>
                  <a:tcPr marT="37785" marB="37785"/>
                </a:tc>
                <a:extLst>
                  <a:ext uri="{0D108BD9-81ED-4DB2-BD59-A6C34878D82A}">
                    <a16:rowId xmlns:a16="http://schemas.microsoft.com/office/drawing/2014/main" xmlns="" val="1680582385"/>
                  </a:ext>
                </a:extLst>
              </a:tr>
              <a:tr h="982414">
                <a:tc>
                  <a:txBody>
                    <a:bodyPr/>
                    <a:lstStyle/>
                    <a:p>
                      <a:r>
                        <a:rPr lang="en-US" sz="2000" dirty="0"/>
                        <a:t>distinct()</a:t>
                      </a:r>
                      <a:r>
                        <a:rPr lang="en-US" sz="2000" baseline="0" dirty="0"/>
                        <a:t> </a:t>
                      </a:r>
                      <a:endParaRPr lang="en-US" sz="2000" dirty="0"/>
                    </a:p>
                  </a:txBody>
                  <a:tcPr marT="37785" marB="37785"/>
                </a:tc>
                <a:tc>
                  <a:txBody>
                    <a:bodyPr/>
                    <a:lstStyle/>
                    <a:p>
                      <a:r>
                        <a:rPr lang="en-US" sz="2000" dirty="0"/>
                        <a:t>Returns a new </a:t>
                      </a:r>
                      <a:r>
                        <a:rPr lang="en-US" sz="2000" dirty="0" err="1"/>
                        <a:t>DataFrame</a:t>
                      </a:r>
                      <a:r>
                        <a:rPr lang="en-US" sz="2000" baseline="0" dirty="0"/>
                        <a:t> that contains the distinct rows of the source </a:t>
                      </a:r>
                      <a:r>
                        <a:rPr lang="en-US" sz="2000" baseline="0" dirty="0" err="1"/>
                        <a:t>DataFrame</a:t>
                      </a:r>
                      <a:endParaRPr lang="en-US" sz="2000" dirty="0"/>
                    </a:p>
                  </a:txBody>
                  <a:tcPr marT="37785" marB="37785"/>
                </a:tc>
                <a:extLst>
                  <a:ext uri="{0D108BD9-81ED-4DB2-BD59-A6C34878D82A}">
                    <a16:rowId xmlns:a16="http://schemas.microsoft.com/office/drawing/2014/main" xmlns="" val="1323103803"/>
                  </a:ext>
                </a:extLst>
              </a:tr>
              <a:tr h="982414">
                <a:tc>
                  <a:txBody>
                    <a:bodyPr/>
                    <a:lstStyle/>
                    <a:p>
                      <a:r>
                        <a:rPr lang="en-US" sz="2000" dirty="0"/>
                        <a:t>sort(</a:t>
                      </a:r>
                      <a:r>
                        <a:rPr lang="en-US" sz="2000" i="1" dirty="0"/>
                        <a:t>*cols, **kw</a:t>
                      </a:r>
                      <a:r>
                        <a:rPr lang="en-US" sz="2000" dirty="0"/>
                        <a:t>)</a:t>
                      </a:r>
                    </a:p>
                  </a:txBody>
                  <a:tcPr marT="37785" marB="37785"/>
                </a:tc>
                <a:tc>
                  <a:txBody>
                    <a:bodyPr/>
                    <a:lstStyle/>
                    <a:p>
                      <a:r>
                        <a:rPr lang="en-US" sz="2000" dirty="0"/>
                        <a:t>Returns a new </a:t>
                      </a:r>
                      <a:r>
                        <a:rPr lang="en-US" sz="2000" dirty="0" err="1"/>
                        <a:t>DataFrame</a:t>
                      </a:r>
                      <a:r>
                        <a:rPr lang="en-US" sz="2000" dirty="0"/>
                        <a:t> sorted by the specified columns and</a:t>
                      </a:r>
                      <a:r>
                        <a:rPr lang="en-US" sz="2000" baseline="0" dirty="0"/>
                        <a:t> in the sort order specified by </a:t>
                      </a:r>
                      <a:r>
                        <a:rPr lang="en-US" sz="2000" i="1" baseline="0" dirty="0"/>
                        <a:t>kw</a:t>
                      </a:r>
                      <a:r>
                        <a:rPr lang="en-US" sz="2000" dirty="0"/>
                        <a:t> </a:t>
                      </a:r>
                    </a:p>
                  </a:txBody>
                  <a:tcPr marT="37785" marB="37785"/>
                </a:tc>
                <a:extLst>
                  <a:ext uri="{0D108BD9-81ED-4DB2-BD59-A6C34878D82A}">
                    <a16:rowId xmlns:a16="http://schemas.microsoft.com/office/drawing/2014/main" xmlns="" val="134788217"/>
                  </a:ext>
                </a:extLst>
              </a:tr>
            </a:tbl>
          </a:graphicData>
        </a:graphic>
      </p:graphicFrame>
    </p:spTree>
    <p:extLst>
      <p:ext uri="{BB962C8B-B14F-4D97-AF65-F5344CB8AC3E}">
        <p14:creationId xmlns:p14="http://schemas.microsoft.com/office/powerpoint/2010/main" val="39443241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Using Transformations</a:t>
            </a:r>
          </a:p>
        </p:txBody>
      </p:sp>
      <p:sp>
        <p:nvSpPr>
          <p:cNvPr id="3" name="Content Placeholder 2"/>
          <p:cNvSpPr>
            <a:spLocks noGrp="1"/>
          </p:cNvSpPr>
          <p:nvPr>
            <p:ph idx="1"/>
          </p:nvPr>
        </p:nvSpPr>
        <p:spPr/>
        <p:txBody>
          <a:bodyPr>
            <a:normAutofit/>
          </a:bodyPr>
          <a:lstStyle/>
          <a:p>
            <a:pPr marL="0" indent="0">
              <a:buNone/>
            </a:pPr>
            <a:r>
              <a:rPr lang="en-US" dirty="0"/>
              <a:t>&gt;&gt;&gt; data = [(‘Alice’, 1), (‘Bob’, 2), (‘Bob’, 2)]</a:t>
            </a:r>
          </a:p>
          <a:p>
            <a:pPr marL="0" indent="0">
              <a:buNone/>
            </a:pPr>
            <a:r>
              <a:rPr lang="en-US" dirty="0"/>
              <a:t>&gt;&gt;&gt; df1 = </a:t>
            </a:r>
            <a:r>
              <a:rPr lang="en-US" dirty="0" err="1"/>
              <a:t>sqlContext.createDataFrame</a:t>
            </a:r>
            <a:r>
              <a:rPr lang="en-US" dirty="0"/>
              <a:t>(data, [‘name’, ‘age’])</a:t>
            </a:r>
          </a:p>
          <a:p>
            <a:pPr marL="0" indent="0">
              <a:buNone/>
            </a:pPr>
            <a:r>
              <a:rPr lang="en-US" dirty="0"/>
              <a:t>&gt;&gt;&gt; df2 = df1.distinct()</a:t>
            </a:r>
          </a:p>
          <a:p>
            <a:pPr marL="0" indent="0">
              <a:buNone/>
            </a:pPr>
            <a:r>
              <a:rPr lang="en-US" i="1" dirty="0"/>
              <a:t>[Row(name=</a:t>
            </a:r>
            <a:r>
              <a:rPr lang="en-US" i="1" dirty="0" err="1"/>
              <a:t>u’Alice</a:t>
            </a:r>
            <a:r>
              <a:rPr lang="en-US" i="1" dirty="0"/>
              <a:t>’, age=1), Row=(name=</a:t>
            </a:r>
            <a:r>
              <a:rPr lang="en-US" i="1" dirty="0" err="1"/>
              <a:t>u’Bob</a:t>
            </a:r>
            <a:r>
              <a:rPr lang="en-US" i="1" dirty="0"/>
              <a:t>’, age=2)]</a:t>
            </a:r>
          </a:p>
          <a:p>
            <a:pPr marL="0" indent="0">
              <a:buNone/>
            </a:pPr>
            <a:r>
              <a:rPr lang="en-US" dirty="0"/>
              <a:t>&gt;&gt;&gt; df3 = df2.sort(“age”, </a:t>
            </a:r>
            <a:r>
              <a:rPr lang="en-US" dirty="0" err="1"/>
              <a:t>asceding</a:t>
            </a:r>
            <a:r>
              <a:rPr lang="en-US" dirty="0"/>
              <a:t>=False)</a:t>
            </a:r>
          </a:p>
          <a:p>
            <a:pPr marL="0" indent="0">
              <a:buNone/>
            </a:pPr>
            <a:r>
              <a:rPr lang="en-US" i="1" dirty="0"/>
              <a:t>[Row=(name=</a:t>
            </a:r>
            <a:r>
              <a:rPr lang="en-US" i="1" dirty="0" err="1"/>
              <a:t>u’Bob</a:t>
            </a:r>
            <a:r>
              <a:rPr lang="en-US" i="1" dirty="0"/>
              <a:t>’, age=2), Row(name=</a:t>
            </a:r>
            <a:r>
              <a:rPr lang="en-US" i="1" dirty="0" err="1"/>
              <a:t>u’Alice</a:t>
            </a:r>
            <a:r>
              <a:rPr lang="en-US" i="1" dirty="0"/>
              <a:t>’, age=1)]</a:t>
            </a:r>
          </a:p>
        </p:txBody>
      </p:sp>
    </p:spTree>
    <p:extLst>
      <p:ext uri="{BB962C8B-B14F-4D97-AF65-F5344CB8AC3E}">
        <p14:creationId xmlns:p14="http://schemas.microsoft.com/office/powerpoint/2010/main" val="32816021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Actions</a:t>
            </a:r>
          </a:p>
        </p:txBody>
      </p:sp>
      <p:sp>
        <p:nvSpPr>
          <p:cNvPr id="3" name="Content Placeholder 2"/>
          <p:cNvSpPr>
            <a:spLocks noGrp="1"/>
          </p:cNvSpPr>
          <p:nvPr>
            <p:ph idx="1"/>
          </p:nvPr>
        </p:nvSpPr>
        <p:spPr/>
        <p:txBody>
          <a:bodyPr/>
          <a:lstStyle/>
          <a:p>
            <a:r>
              <a:rPr lang="en-US" dirty="0"/>
              <a:t>Cause Spark to execute recipe to transform source</a:t>
            </a:r>
          </a:p>
          <a:p>
            <a:r>
              <a:rPr lang="en-US" dirty="0"/>
              <a:t>Mechanisms for getting results out of Spark</a:t>
            </a:r>
          </a:p>
        </p:txBody>
      </p:sp>
    </p:spTree>
    <p:extLst>
      <p:ext uri="{BB962C8B-B14F-4D97-AF65-F5344CB8AC3E}">
        <p14:creationId xmlns:p14="http://schemas.microsoft.com/office/powerpoint/2010/main" val="450066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Some useful Actions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13864288"/>
              </p:ext>
            </p:extLst>
          </p:nvPr>
        </p:nvGraphicFramePr>
        <p:xfrm>
          <a:off x="609600" y="1138238"/>
          <a:ext cx="10969626" cy="3840480"/>
        </p:xfrm>
        <a:graphic>
          <a:graphicData uri="http://schemas.openxmlformats.org/drawingml/2006/table">
            <a:tbl>
              <a:tblPr firstRow="1" bandRow="1">
                <a:tableStyleId>{5C22544A-7EE6-4342-B048-85BDC9FD1C3A}</a:tableStyleId>
              </a:tblPr>
              <a:tblGrid>
                <a:gridCol w="2741612">
                  <a:extLst>
                    <a:ext uri="{9D8B030D-6E8A-4147-A177-3AD203B41FA5}">
                      <a16:colId xmlns:a16="http://schemas.microsoft.com/office/drawing/2014/main" xmlns="" val="1306664467"/>
                    </a:ext>
                  </a:extLst>
                </a:gridCol>
                <a:gridCol w="8228014">
                  <a:extLst>
                    <a:ext uri="{9D8B030D-6E8A-4147-A177-3AD203B41FA5}">
                      <a16:colId xmlns:a16="http://schemas.microsoft.com/office/drawing/2014/main" xmlns="" val="3244863698"/>
                    </a:ext>
                  </a:extLst>
                </a:gridCol>
              </a:tblGrid>
              <a:tr h="457200">
                <a:tc>
                  <a:txBody>
                    <a:bodyPr/>
                    <a:lstStyle/>
                    <a:p>
                      <a:r>
                        <a:rPr lang="en-US" dirty="0"/>
                        <a:t>Action</a:t>
                      </a:r>
                    </a:p>
                  </a:txBody>
                  <a:tcPr/>
                </a:tc>
                <a:tc>
                  <a:txBody>
                    <a:bodyPr/>
                    <a:lstStyle/>
                    <a:p>
                      <a:r>
                        <a:rPr lang="en-US" dirty="0"/>
                        <a:t>Description</a:t>
                      </a:r>
                    </a:p>
                  </a:txBody>
                  <a:tcPr/>
                </a:tc>
                <a:extLst>
                  <a:ext uri="{0D108BD9-81ED-4DB2-BD59-A6C34878D82A}">
                    <a16:rowId xmlns:a16="http://schemas.microsoft.com/office/drawing/2014/main" xmlns="" val="1460756384"/>
                  </a:ext>
                </a:extLst>
              </a:tr>
              <a:tr h="457200">
                <a:tc>
                  <a:txBody>
                    <a:bodyPr/>
                    <a:lstStyle/>
                    <a:p>
                      <a:r>
                        <a:rPr lang="en-US" dirty="0"/>
                        <a:t>show</a:t>
                      </a:r>
                      <a:r>
                        <a:rPr lang="en-US" baseline="0" dirty="0"/>
                        <a:t>(</a:t>
                      </a:r>
                      <a:r>
                        <a:rPr lang="en-US" i="1" baseline="0" dirty="0"/>
                        <a:t>n, truncate</a:t>
                      </a:r>
                      <a:r>
                        <a:rPr lang="en-US" baseline="0" dirty="0"/>
                        <a:t>)</a:t>
                      </a:r>
                      <a:endParaRPr lang="en-US" dirty="0"/>
                    </a:p>
                  </a:txBody>
                  <a:tcPr/>
                </a:tc>
                <a:tc>
                  <a:txBody>
                    <a:bodyPr/>
                    <a:lstStyle/>
                    <a:p>
                      <a:r>
                        <a:rPr lang="en-US" dirty="0"/>
                        <a:t>Prints the first n rows of this </a:t>
                      </a:r>
                      <a:r>
                        <a:rPr lang="en-US" dirty="0" err="1"/>
                        <a:t>DataFrame</a:t>
                      </a:r>
                      <a:endParaRPr lang="en-US" dirty="0"/>
                    </a:p>
                  </a:txBody>
                  <a:tcPr/>
                </a:tc>
                <a:extLst>
                  <a:ext uri="{0D108BD9-81ED-4DB2-BD59-A6C34878D82A}">
                    <a16:rowId xmlns:a16="http://schemas.microsoft.com/office/drawing/2014/main" xmlns="" val="3922477323"/>
                  </a:ext>
                </a:extLst>
              </a:tr>
              <a:tr h="457200">
                <a:tc>
                  <a:txBody>
                    <a:bodyPr/>
                    <a:lstStyle/>
                    <a:p>
                      <a:r>
                        <a:rPr lang="en-US" dirty="0"/>
                        <a:t>take(</a:t>
                      </a:r>
                      <a:r>
                        <a:rPr lang="en-US" i="1" dirty="0"/>
                        <a:t>n</a:t>
                      </a:r>
                      <a:r>
                        <a:rPr lang="en-US" dirty="0"/>
                        <a:t>)</a:t>
                      </a:r>
                    </a:p>
                  </a:txBody>
                  <a:tcPr/>
                </a:tc>
                <a:tc>
                  <a:txBody>
                    <a:bodyPr/>
                    <a:lstStyle/>
                    <a:p>
                      <a:r>
                        <a:rPr lang="en-US" dirty="0"/>
                        <a:t>Returns the first n row</a:t>
                      </a:r>
                      <a:r>
                        <a:rPr lang="en-US" baseline="0" dirty="0"/>
                        <a:t>s as a list of Row</a:t>
                      </a:r>
                      <a:endParaRPr lang="en-US" dirty="0"/>
                    </a:p>
                  </a:txBody>
                  <a:tcPr/>
                </a:tc>
                <a:extLst>
                  <a:ext uri="{0D108BD9-81ED-4DB2-BD59-A6C34878D82A}">
                    <a16:rowId xmlns:a16="http://schemas.microsoft.com/office/drawing/2014/main" xmlns="" val="4231031659"/>
                  </a:ext>
                </a:extLst>
              </a:tr>
              <a:tr h="457200">
                <a:tc>
                  <a:txBody>
                    <a:bodyPr/>
                    <a:lstStyle/>
                    <a:p>
                      <a:r>
                        <a:rPr lang="en-US" dirty="0"/>
                        <a:t>collect()</a:t>
                      </a:r>
                    </a:p>
                  </a:txBody>
                  <a:tcPr/>
                </a:tc>
                <a:tc>
                  <a:txBody>
                    <a:bodyPr/>
                    <a:lstStyle/>
                    <a:p>
                      <a:r>
                        <a:rPr lang="en-US" dirty="0"/>
                        <a:t>Returns all the records as a list</a:t>
                      </a:r>
                      <a:r>
                        <a:rPr lang="en-US" baseline="0" dirty="0"/>
                        <a:t> of Row (*)</a:t>
                      </a:r>
                      <a:endParaRPr lang="en-US" dirty="0"/>
                    </a:p>
                  </a:txBody>
                  <a:tcPr/>
                </a:tc>
                <a:extLst>
                  <a:ext uri="{0D108BD9-81ED-4DB2-BD59-A6C34878D82A}">
                    <a16:rowId xmlns:a16="http://schemas.microsoft.com/office/drawing/2014/main" xmlns="" val="2257823345"/>
                  </a:ext>
                </a:extLst>
              </a:tr>
              <a:tr h="822960">
                <a:tc>
                  <a:txBody>
                    <a:bodyPr/>
                    <a:lstStyle/>
                    <a:p>
                      <a:r>
                        <a:rPr lang="en-US" dirty="0"/>
                        <a:t>count()</a:t>
                      </a:r>
                    </a:p>
                  </a:txBody>
                  <a:tcPr/>
                </a:tc>
                <a:tc>
                  <a:txBody>
                    <a:bodyPr/>
                    <a:lstStyle/>
                    <a:p>
                      <a:r>
                        <a:rPr lang="en-US" dirty="0"/>
                        <a:t>Returns  the number of rows in this </a:t>
                      </a:r>
                      <a:r>
                        <a:rPr lang="en-US" dirty="0" err="1"/>
                        <a:t>DataFrame</a:t>
                      </a:r>
                      <a:endParaRPr lang="en-US" dirty="0"/>
                    </a:p>
                  </a:txBody>
                  <a:tcPr/>
                </a:tc>
                <a:extLst>
                  <a:ext uri="{0D108BD9-81ED-4DB2-BD59-A6C34878D82A}">
                    <a16:rowId xmlns:a16="http://schemas.microsoft.com/office/drawing/2014/main" xmlns="" val="4106668451"/>
                  </a:ext>
                </a:extLst>
              </a:tr>
              <a:tr h="1188720">
                <a:tc>
                  <a:txBody>
                    <a:bodyPr/>
                    <a:lstStyle/>
                    <a:p>
                      <a:r>
                        <a:rPr lang="en-US" dirty="0"/>
                        <a:t>describe(</a:t>
                      </a:r>
                      <a:r>
                        <a:rPr lang="en-US" i="1" dirty="0"/>
                        <a:t>*cols</a:t>
                      </a:r>
                      <a:r>
                        <a:rPr lang="en-US" dirty="0"/>
                        <a:t>)</a:t>
                      </a:r>
                      <a:r>
                        <a:rPr lang="en-US" baseline="0" dirty="0"/>
                        <a:t> </a:t>
                      </a:r>
                      <a:endParaRPr lang="en-US" dirty="0"/>
                    </a:p>
                  </a:txBody>
                  <a:tcPr/>
                </a:tc>
                <a:tc>
                  <a:txBody>
                    <a:bodyPr/>
                    <a:lstStyle/>
                    <a:p>
                      <a:r>
                        <a:rPr lang="en-US" dirty="0"/>
                        <a:t>Exploratory</a:t>
                      </a:r>
                      <a:r>
                        <a:rPr lang="en-US" baseline="0" dirty="0"/>
                        <a:t> Data Analysis function that computes statistics (count, mean, </a:t>
                      </a:r>
                      <a:r>
                        <a:rPr lang="en-US" baseline="0" dirty="0" err="1"/>
                        <a:t>stddev</a:t>
                      </a:r>
                      <a:r>
                        <a:rPr lang="en-US" baseline="0" dirty="0"/>
                        <a:t>, min, max) for numeric columns</a:t>
                      </a:r>
                      <a:endParaRPr lang="en-US" dirty="0"/>
                    </a:p>
                  </a:txBody>
                  <a:tcPr/>
                </a:tc>
                <a:extLst>
                  <a:ext uri="{0D108BD9-81ED-4DB2-BD59-A6C34878D82A}">
                    <a16:rowId xmlns:a16="http://schemas.microsoft.com/office/drawing/2014/main" xmlns="" val="2477999540"/>
                  </a:ext>
                </a:extLst>
              </a:tr>
            </a:tbl>
          </a:graphicData>
        </a:graphic>
      </p:graphicFrame>
    </p:spTree>
    <p:extLst>
      <p:ext uri="{BB962C8B-B14F-4D97-AF65-F5344CB8AC3E}">
        <p14:creationId xmlns:p14="http://schemas.microsoft.com/office/powerpoint/2010/main" val="1720351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Using </a:t>
            </a:r>
            <a:r>
              <a:rPr lang="en-US" b="1" dirty="0" smtClean="0">
                <a:solidFill>
                  <a:schemeClr val="tx2"/>
                </a:solidFill>
              </a:rPr>
              <a:t>Actions: </a:t>
            </a:r>
            <a:r>
              <a:rPr lang="vi-VN" b="1" dirty="0" smtClean="0">
                <a:solidFill>
                  <a:schemeClr val="tx2"/>
                </a:solidFill>
                <a:latin typeface="Calibri" charset="0"/>
                <a:ea typeface="Calibri" charset="0"/>
                <a:cs typeface="Calibri" charset="0"/>
              </a:rPr>
              <a:t>an example in pyspark</a:t>
            </a:r>
            <a:endParaRPr lang="en-US" b="1" dirty="0">
              <a:solidFill>
                <a:schemeClr val="tx2"/>
              </a:solidFill>
              <a:latin typeface="Calibri" charset="0"/>
              <a:ea typeface="Calibri" charset="0"/>
              <a:cs typeface="Calibri" charset="0"/>
            </a:endParaRPr>
          </a:p>
        </p:txBody>
      </p:sp>
      <p:sp>
        <p:nvSpPr>
          <p:cNvPr id="3" name="Content Placeholder 2"/>
          <p:cNvSpPr>
            <a:spLocks noGrp="1"/>
          </p:cNvSpPr>
          <p:nvPr>
            <p:ph idx="1"/>
          </p:nvPr>
        </p:nvSpPr>
        <p:spPr/>
        <p:txBody>
          <a:bodyPr>
            <a:normAutofit fontScale="62500" lnSpcReduction="20000"/>
          </a:bodyPr>
          <a:lstStyle/>
          <a:p>
            <a:pPr marL="0" indent="0">
              <a:buNone/>
            </a:pPr>
            <a:r>
              <a:rPr lang="en-US" dirty="0"/>
              <a:t>&gt;&gt;&gt; data = [(‘Alice’, 1), (‘Bob’, 2)]</a:t>
            </a:r>
          </a:p>
          <a:p>
            <a:pPr marL="0" indent="0">
              <a:buNone/>
            </a:pPr>
            <a:r>
              <a:rPr lang="en-US" dirty="0"/>
              <a:t>&gt;&gt;&gt; </a:t>
            </a:r>
            <a:r>
              <a:rPr lang="en-US" dirty="0" err="1"/>
              <a:t>df</a:t>
            </a:r>
            <a:r>
              <a:rPr lang="en-US" dirty="0"/>
              <a:t> = </a:t>
            </a:r>
            <a:r>
              <a:rPr lang="en-US" dirty="0" err="1"/>
              <a:t>sqlContext.createDataFrame</a:t>
            </a:r>
            <a:r>
              <a:rPr lang="en-US" dirty="0"/>
              <a:t>(data, [‘name’, ‘age’])</a:t>
            </a:r>
          </a:p>
          <a:p>
            <a:pPr marL="0" indent="0">
              <a:buNone/>
            </a:pPr>
            <a:r>
              <a:rPr lang="en-US" dirty="0"/>
              <a:t>&gt;&gt;&gt; </a:t>
            </a:r>
            <a:r>
              <a:rPr lang="en-US" dirty="0" err="1"/>
              <a:t>df.collect</a:t>
            </a:r>
            <a:r>
              <a:rPr lang="en-US" dirty="0"/>
              <a:t>()</a:t>
            </a:r>
          </a:p>
          <a:p>
            <a:pPr marL="0" indent="0">
              <a:buNone/>
            </a:pPr>
            <a:r>
              <a:rPr lang="en-US" i="1" dirty="0"/>
              <a:t>[Row(name=</a:t>
            </a:r>
            <a:r>
              <a:rPr lang="en-US" i="1" dirty="0" err="1"/>
              <a:t>u’Alice</a:t>
            </a:r>
            <a:r>
              <a:rPr lang="en-US" i="1" dirty="0"/>
              <a:t>’, age=1), Row=(name=</a:t>
            </a:r>
            <a:r>
              <a:rPr lang="en-US" i="1" dirty="0" err="1"/>
              <a:t>u’Bob</a:t>
            </a:r>
            <a:r>
              <a:rPr lang="en-US" i="1" dirty="0"/>
              <a:t>’, age=2)]</a:t>
            </a:r>
          </a:p>
          <a:p>
            <a:pPr marL="0" indent="0">
              <a:buNone/>
            </a:pPr>
            <a:r>
              <a:rPr lang="en-US" dirty="0"/>
              <a:t>&gt;&gt;&gt; </a:t>
            </a:r>
            <a:r>
              <a:rPr lang="en-US" dirty="0" err="1"/>
              <a:t>df.count</a:t>
            </a:r>
            <a:r>
              <a:rPr lang="en-US" dirty="0"/>
              <a:t>()</a:t>
            </a:r>
          </a:p>
          <a:p>
            <a:pPr marL="0" indent="0">
              <a:buNone/>
            </a:pPr>
            <a:r>
              <a:rPr lang="en-US" i="1" dirty="0"/>
              <a:t>2</a:t>
            </a:r>
          </a:p>
          <a:p>
            <a:pPr marL="0" indent="0">
              <a:buNone/>
            </a:pPr>
            <a:r>
              <a:rPr lang="en-US" dirty="0"/>
              <a:t>&gt;&gt;&gt; </a:t>
            </a:r>
            <a:r>
              <a:rPr lang="en-US" dirty="0" err="1"/>
              <a:t>df.show</a:t>
            </a:r>
            <a:r>
              <a:rPr lang="en-US" dirty="0"/>
              <a:t>()</a:t>
            </a:r>
          </a:p>
          <a:p>
            <a:pPr marL="0" indent="0">
              <a:buNone/>
            </a:pPr>
            <a:r>
              <a:rPr lang="en-US" i="1" dirty="0"/>
              <a:t>+-------+--------+</a:t>
            </a:r>
          </a:p>
          <a:p>
            <a:pPr marL="0" indent="0">
              <a:buNone/>
            </a:pPr>
            <a:r>
              <a:rPr lang="en-US" i="1" dirty="0"/>
              <a:t>|name|  age |</a:t>
            </a:r>
          </a:p>
          <a:p>
            <a:pPr marL="0" indent="0">
              <a:buNone/>
            </a:pPr>
            <a:r>
              <a:rPr lang="en-US" i="1" dirty="0"/>
              <a:t>+-------+-------+</a:t>
            </a:r>
          </a:p>
          <a:p>
            <a:pPr marL="0" indent="0">
              <a:buNone/>
            </a:pPr>
            <a:r>
              <a:rPr lang="en-US" i="1" dirty="0"/>
              <a:t>|Alice|        1|</a:t>
            </a:r>
          </a:p>
          <a:p>
            <a:pPr marL="0" indent="0">
              <a:buNone/>
            </a:pPr>
            <a:r>
              <a:rPr lang="en-US" i="1" dirty="0"/>
              <a:t>|Bob |        2| </a:t>
            </a:r>
          </a:p>
          <a:p>
            <a:pPr marL="0" indent="0">
              <a:buNone/>
            </a:pPr>
            <a:r>
              <a:rPr lang="en-US" i="1" dirty="0"/>
              <a:t>+-----+-------+</a:t>
            </a:r>
          </a:p>
        </p:txBody>
      </p:sp>
    </p:spTree>
    <p:extLst>
      <p:ext uri="{BB962C8B-B14F-4D97-AF65-F5344CB8AC3E}">
        <p14:creationId xmlns:p14="http://schemas.microsoft.com/office/powerpoint/2010/main" val="21933463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Caching</a:t>
            </a:r>
          </a:p>
        </p:txBody>
      </p:sp>
      <p:sp>
        <p:nvSpPr>
          <p:cNvPr id="3" name="Content Placeholder 2"/>
          <p:cNvSpPr>
            <a:spLocks noGrp="1"/>
          </p:cNvSpPr>
          <p:nvPr>
            <p:ph idx="1"/>
          </p:nvPr>
        </p:nvSpPr>
        <p:spPr/>
        <p:txBody>
          <a:bodyPr/>
          <a:lstStyle/>
          <a:p>
            <a:pPr marL="0" indent="0">
              <a:buNone/>
            </a:pPr>
            <a:r>
              <a:rPr lang="en-US" dirty="0"/>
              <a:t>&gt;&gt;&gt; </a:t>
            </a:r>
            <a:r>
              <a:rPr lang="en-US" dirty="0" err="1"/>
              <a:t>linesDF</a:t>
            </a:r>
            <a:r>
              <a:rPr lang="en-US" dirty="0"/>
              <a:t> = </a:t>
            </a:r>
            <a:r>
              <a:rPr lang="en-US" dirty="0" err="1"/>
              <a:t>sqlContext.read.text</a:t>
            </a:r>
            <a:r>
              <a:rPr lang="en-US" dirty="0"/>
              <a:t>(‘…’)</a:t>
            </a:r>
          </a:p>
          <a:p>
            <a:pPr marL="0" indent="0">
              <a:buNone/>
            </a:pPr>
            <a:r>
              <a:rPr lang="en-US" dirty="0"/>
              <a:t>&gt;&gt;&gt; </a:t>
            </a:r>
            <a:r>
              <a:rPr lang="en-US" dirty="0" err="1"/>
              <a:t>linesDF.cache</a:t>
            </a:r>
            <a:r>
              <a:rPr lang="en-US" dirty="0"/>
              <a:t>()</a:t>
            </a:r>
          </a:p>
          <a:p>
            <a:pPr marL="0" indent="0">
              <a:buNone/>
            </a:pPr>
            <a:r>
              <a:rPr lang="en-US" dirty="0"/>
              <a:t>&gt;&gt;&gt; </a:t>
            </a:r>
            <a:r>
              <a:rPr lang="en-US" dirty="0" err="1"/>
              <a:t>commentsDF</a:t>
            </a:r>
            <a:r>
              <a:rPr lang="en-US" dirty="0"/>
              <a:t> = </a:t>
            </a:r>
            <a:r>
              <a:rPr lang="en-US" dirty="0" err="1"/>
              <a:t>linesDF.filter</a:t>
            </a:r>
            <a:r>
              <a:rPr lang="en-US" dirty="0"/>
              <a:t>(</a:t>
            </a:r>
            <a:r>
              <a:rPr lang="en-US" dirty="0" err="1"/>
              <a:t>isComment</a:t>
            </a:r>
            <a:r>
              <a:rPr lang="en-US" dirty="0"/>
              <a:t>)</a:t>
            </a:r>
          </a:p>
          <a:p>
            <a:pPr marL="0" indent="0">
              <a:buNone/>
            </a:pPr>
            <a:r>
              <a:rPr lang="en-US" dirty="0"/>
              <a:t>&gt;&gt;&gt; print </a:t>
            </a:r>
            <a:r>
              <a:rPr lang="en-US" dirty="0" err="1"/>
              <a:t>linesDF.count</a:t>
            </a:r>
            <a:r>
              <a:rPr lang="en-US" dirty="0"/>
              <a:t>(), </a:t>
            </a:r>
            <a:r>
              <a:rPr lang="en-US" dirty="0" err="1"/>
              <a:t>commentsDF.count</a:t>
            </a:r>
            <a:r>
              <a:rPr lang="en-US" dirty="0" smtClean="0"/>
              <a:t>()</a:t>
            </a:r>
          </a:p>
          <a:p>
            <a:pPr marL="0" indent="0">
              <a:buNone/>
            </a:pPr>
            <a:r>
              <a:rPr lang="en-US" dirty="0" smtClean="0"/>
              <a:t>&gt;&gt;&gt; </a:t>
            </a:r>
            <a:r>
              <a:rPr lang="en-US" dirty="0" err="1" smtClean="0"/>
              <a:t>commentsDF</a:t>
            </a:r>
            <a:r>
              <a:rPr lang="en-US" dirty="0" smtClean="0"/>
              <a:t>.</a:t>
            </a:r>
            <a:r>
              <a:rPr lang="vi-VN" dirty="0" smtClean="0">
                <a:latin typeface="Calibri" charset="0"/>
                <a:ea typeface="Calibri" charset="0"/>
                <a:cs typeface="Calibri" charset="0"/>
              </a:rPr>
              <a:t>cache()</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88228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Spark Program Lifecycle</a:t>
            </a:r>
          </a:p>
        </p:txBody>
      </p:sp>
      <p:pic>
        <p:nvPicPr>
          <p:cNvPr id="2050" name="Picture 2" descr="et's start with Sp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612" y="1013712"/>
            <a:ext cx="10145789" cy="5708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5456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Machine Learning </a:t>
            </a:r>
            <a:r>
              <a:rPr lang="en-US" b="1" dirty="0" smtClean="0">
                <a:solidFill>
                  <a:schemeClr val="tx2"/>
                </a:solidFill>
              </a:rPr>
              <a:t>Library </a:t>
            </a:r>
            <a:r>
              <a:rPr lang="vi-VN" b="1" dirty="0" smtClean="0">
                <a:solidFill>
                  <a:schemeClr val="tx2"/>
                </a:solidFill>
                <a:latin typeface="Calibri" charset="0"/>
                <a:ea typeface="Calibri" charset="0"/>
                <a:cs typeface="Calibri" charset="0"/>
              </a:rPr>
              <a:t>in Spark</a:t>
            </a:r>
            <a:r>
              <a:rPr lang="en-US" b="1" dirty="0" smtClean="0">
                <a:solidFill>
                  <a:schemeClr val="tx2"/>
                </a:solidFill>
              </a:rPr>
              <a:t> </a:t>
            </a:r>
            <a:r>
              <a:rPr lang="en-US" b="1" dirty="0">
                <a:solidFill>
                  <a:schemeClr val="tx2"/>
                </a:solidFill>
              </a:rPr>
              <a:t>(</a:t>
            </a:r>
            <a:r>
              <a:rPr lang="en-US" b="1" dirty="0" err="1">
                <a:solidFill>
                  <a:schemeClr val="tx2"/>
                </a:solidFill>
              </a:rPr>
              <a:t>MLlib</a:t>
            </a:r>
            <a:r>
              <a:rPr lang="en-US" b="1" dirty="0">
                <a:solidFill>
                  <a:schemeClr val="tx2"/>
                </a:solidFill>
              </a:rPr>
              <a:t>)</a:t>
            </a:r>
          </a:p>
        </p:txBody>
      </p:sp>
      <p:sp>
        <p:nvSpPr>
          <p:cNvPr id="3" name="Content Placeholder 2"/>
          <p:cNvSpPr>
            <a:spLocks noGrp="1"/>
          </p:cNvSpPr>
          <p:nvPr>
            <p:ph idx="1"/>
          </p:nvPr>
        </p:nvSpPr>
        <p:spPr/>
        <p:txBody>
          <a:bodyPr>
            <a:normAutofit fontScale="85000" lnSpcReduction="20000"/>
          </a:bodyPr>
          <a:lstStyle/>
          <a:p>
            <a:r>
              <a:rPr lang="en-US" dirty="0"/>
              <a:t>2 packages</a:t>
            </a:r>
          </a:p>
          <a:p>
            <a:pPr lvl="1"/>
            <a:r>
              <a:rPr lang="en-US" dirty="0" err="1"/>
              <a:t>spark.mllib</a:t>
            </a:r>
            <a:endParaRPr lang="en-US" dirty="0"/>
          </a:p>
          <a:p>
            <a:pPr lvl="1"/>
            <a:r>
              <a:rPr lang="en-US" dirty="0"/>
              <a:t>spark.ml</a:t>
            </a:r>
          </a:p>
          <a:p>
            <a:r>
              <a:rPr lang="en-US" dirty="0"/>
              <a:t>ML algorithms</a:t>
            </a:r>
          </a:p>
          <a:p>
            <a:pPr lvl="1"/>
            <a:r>
              <a:rPr lang="en-US" dirty="0"/>
              <a:t>Common learning algorithms such as classification, regression, clustering and collaborative filtering</a:t>
            </a:r>
          </a:p>
          <a:p>
            <a:r>
              <a:rPr lang="en-US" dirty="0"/>
              <a:t>Featurization</a:t>
            </a:r>
          </a:p>
          <a:p>
            <a:pPr lvl="1"/>
            <a:r>
              <a:rPr lang="en-US" dirty="0"/>
              <a:t>Feature extraction, transformations, dimensionality reduction and selection</a:t>
            </a:r>
          </a:p>
          <a:p>
            <a:r>
              <a:rPr lang="en-US" dirty="0"/>
              <a:t>Utilities</a:t>
            </a:r>
          </a:p>
          <a:p>
            <a:pPr lvl="1"/>
            <a:r>
              <a:rPr lang="en-US" dirty="0"/>
              <a:t>Linear algebra, statistics, data handling, …</a:t>
            </a:r>
          </a:p>
          <a:p>
            <a:endParaRPr lang="en-US" dirty="0"/>
          </a:p>
        </p:txBody>
      </p:sp>
    </p:spTree>
    <p:extLst>
      <p:ext uri="{BB962C8B-B14F-4D97-AF65-F5344CB8AC3E}">
        <p14:creationId xmlns:p14="http://schemas.microsoft.com/office/powerpoint/2010/main" val="2492781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Why all </a:t>
            </a:r>
            <a:r>
              <a:rPr lang="vi-VN" b="1" dirty="0" smtClean="0">
                <a:solidFill>
                  <a:schemeClr val="tx2"/>
                </a:solidFill>
                <a:latin typeface="Calibri" charset="0"/>
                <a:ea typeface="Calibri" charset="0"/>
                <a:cs typeface="Calibri" charset="0"/>
              </a:rPr>
              <a:t>these matter</a:t>
            </a:r>
            <a:r>
              <a:rPr lang="en-US" b="1" dirty="0" smtClean="0">
                <a:solidFill>
                  <a:schemeClr val="tx2"/>
                </a:solidFill>
                <a:latin typeface="Calibri" charset="0"/>
                <a:ea typeface="Calibri" charset="0"/>
                <a:cs typeface="Calibri" charset="0"/>
              </a:rPr>
              <a:t>? </a:t>
            </a:r>
            <a:endParaRPr lang="en-US" b="1" dirty="0">
              <a:solidFill>
                <a:schemeClr val="tx2"/>
              </a:solidFill>
              <a:latin typeface="Calibri" charset="0"/>
              <a:ea typeface="Calibri" charset="0"/>
              <a:cs typeface="Calibri" charset="0"/>
            </a:endParaRPr>
          </a:p>
        </p:txBody>
      </p:sp>
      <p:sp>
        <p:nvSpPr>
          <p:cNvPr id="3" name="Content Placeholder 2"/>
          <p:cNvSpPr>
            <a:spLocks noGrp="1"/>
          </p:cNvSpPr>
          <p:nvPr>
            <p:ph idx="1"/>
          </p:nvPr>
        </p:nvSpPr>
        <p:spPr>
          <a:xfrm>
            <a:off x="609441" y="1138425"/>
            <a:ext cx="10969943" cy="5414775"/>
          </a:xfrm>
        </p:spPr>
        <p:txBody>
          <a:bodyPr>
            <a:normAutofit fontScale="92500" lnSpcReduction="10000"/>
          </a:bodyPr>
          <a:lstStyle/>
          <a:p>
            <a:r>
              <a:rPr lang="vi-VN" dirty="0" smtClean="0">
                <a:latin typeface="Calibri" charset="0"/>
                <a:ea typeface="Calibri" charset="0"/>
                <a:cs typeface="Calibri" charset="0"/>
              </a:rPr>
              <a:t>In the past:</a:t>
            </a:r>
            <a:endParaRPr lang="en-US" dirty="0" smtClean="0">
              <a:latin typeface="Calibri" charset="0"/>
              <a:ea typeface="Calibri" charset="0"/>
              <a:cs typeface="Calibri" charset="0"/>
            </a:endParaRPr>
          </a:p>
          <a:p>
            <a:pPr lvl="1"/>
            <a:r>
              <a:rPr lang="en-US" dirty="0" smtClean="0"/>
              <a:t>1918, Spanish flu: 0.5B people infected, 10M people killed</a:t>
            </a:r>
          </a:p>
          <a:p>
            <a:pPr lvl="1"/>
            <a:r>
              <a:rPr lang="en-US" dirty="0" smtClean="0"/>
              <a:t>No vaccine </a:t>
            </a:r>
            <a:r>
              <a:rPr lang="en-US" dirty="0" smtClean="0">
                <a:sym typeface="Wingdings" panose="05000000000000000000" pitchFamily="2" charset="2"/>
              </a:rPr>
              <a:t> slow its spread</a:t>
            </a:r>
          </a:p>
          <a:p>
            <a:r>
              <a:rPr lang="en-US" dirty="0" smtClean="0"/>
              <a:t>CDC </a:t>
            </a:r>
            <a:r>
              <a:rPr lang="en-US" dirty="0"/>
              <a:t>(traditional way</a:t>
            </a:r>
            <a:r>
              <a:rPr lang="en-US" dirty="0" smtClean="0"/>
              <a:t>)</a:t>
            </a:r>
          </a:p>
          <a:p>
            <a:r>
              <a:rPr lang="en-US" dirty="0"/>
              <a:t>2009, a new flu virus was </a:t>
            </a:r>
            <a:r>
              <a:rPr lang="en-US" dirty="0" smtClean="0"/>
              <a:t>discovered</a:t>
            </a:r>
            <a:endParaRPr lang="en-US" dirty="0"/>
          </a:p>
          <a:p>
            <a:r>
              <a:rPr lang="en-US" dirty="0"/>
              <a:t>Google Flu Trends</a:t>
            </a:r>
          </a:p>
          <a:p>
            <a:pPr lvl="1"/>
            <a:r>
              <a:rPr lang="en-US" dirty="0"/>
              <a:t>Detected outbreak 2 weeks ahead</a:t>
            </a:r>
          </a:p>
          <a:p>
            <a:pPr lvl="1"/>
            <a:r>
              <a:rPr lang="en-US" dirty="0"/>
              <a:t>Initially 97% accurate </a:t>
            </a:r>
          </a:p>
          <a:p>
            <a:r>
              <a:rPr lang="en-US" dirty="0" err="1"/>
              <a:t>Nowcasting</a:t>
            </a:r>
            <a:r>
              <a:rPr lang="en-US" dirty="0"/>
              <a:t> </a:t>
            </a:r>
            <a:r>
              <a:rPr lang="en-US" dirty="0" smtClean="0"/>
              <a:t>-&gt; forecasting</a:t>
            </a:r>
          </a:p>
          <a:p>
            <a:r>
              <a:rPr lang="vi-VN" dirty="0" smtClean="0">
                <a:latin typeface="Calibri" charset="0"/>
                <a:ea typeface="Calibri" charset="0"/>
                <a:cs typeface="Calibri" charset="0"/>
              </a:rPr>
              <a:t>Humm, think about </a:t>
            </a:r>
            <a:r>
              <a:rPr lang="vi-VN" smtClean="0">
                <a:latin typeface="Calibri" charset="0"/>
                <a:ea typeface="Calibri" charset="0"/>
                <a:cs typeface="Calibri" charset="0"/>
              </a:rPr>
              <a:t>Covid19 today ...</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25359185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ML: Transformer</a:t>
            </a:r>
          </a:p>
        </p:txBody>
      </p:sp>
      <p:sp>
        <p:nvSpPr>
          <p:cNvPr id="3" name="Content Placeholder 2"/>
          <p:cNvSpPr>
            <a:spLocks noGrp="1"/>
          </p:cNvSpPr>
          <p:nvPr>
            <p:ph idx="1"/>
          </p:nvPr>
        </p:nvSpPr>
        <p:spPr/>
        <p:txBody>
          <a:bodyPr/>
          <a:lstStyle/>
          <a:p>
            <a:r>
              <a:rPr lang="en-US" dirty="0"/>
              <a:t>A </a:t>
            </a:r>
            <a:r>
              <a:rPr lang="en-US" i="1" dirty="0"/>
              <a:t>Transformer</a:t>
            </a:r>
            <a:r>
              <a:rPr lang="en-US" dirty="0"/>
              <a:t> is a class which can transform a </a:t>
            </a:r>
            <a:r>
              <a:rPr lang="en-US" dirty="0" smtClean="0"/>
              <a:t>DF </a:t>
            </a:r>
            <a:r>
              <a:rPr lang="en-US" dirty="0"/>
              <a:t>into another </a:t>
            </a:r>
            <a:r>
              <a:rPr lang="en-US" dirty="0" smtClean="0"/>
              <a:t>DF</a:t>
            </a:r>
            <a:endParaRPr lang="en-US" dirty="0"/>
          </a:p>
          <a:p>
            <a:r>
              <a:rPr lang="en-US" dirty="0"/>
              <a:t>A </a:t>
            </a:r>
            <a:r>
              <a:rPr lang="en-US" i="1" dirty="0"/>
              <a:t>Transformer </a:t>
            </a:r>
            <a:r>
              <a:rPr lang="en-US" dirty="0"/>
              <a:t>implements </a:t>
            </a:r>
            <a:r>
              <a:rPr lang="en-US" i="1" dirty="0"/>
              <a:t>transform()</a:t>
            </a:r>
          </a:p>
          <a:p>
            <a:r>
              <a:rPr lang="en-US" dirty="0"/>
              <a:t>Examples</a:t>
            </a:r>
          </a:p>
          <a:p>
            <a:pPr lvl="1"/>
            <a:r>
              <a:rPr lang="en-US" dirty="0" err="1"/>
              <a:t>HashisngTF</a:t>
            </a:r>
            <a:endParaRPr lang="en-US" dirty="0"/>
          </a:p>
          <a:p>
            <a:pPr lvl="1"/>
            <a:r>
              <a:rPr lang="en-US" dirty="0" err="1"/>
              <a:t>LogisticRegressionModel</a:t>
            </a:r>
            <a:endParaRPr lang="en-US" dirty="0"/>
          </a:p>
          <a:p>
            <a:pPr lvl="1"/>
            <a:r>
              <a:rPr lang="en-US" dirty="0" err="1"/>
              <a:t>Binarizer</a:t>
            </a:r>
            <a:r>
              <a:rPr lang="en-US" dirty="0"/>
              <a:t> </a:t>
            </a:r>
          </a:p>
          <a:p>
            <a:endParaRPr lang="en-US" dirty="0"/>
          </a:p>
        </p:txBody>
      </p:sp>
    </p:spTree>
    <p:extLst>
      <p:ext uri="{BB962C8B-B14F-4D97-AF65-F5344CB8AC3E}">
        <p14:creationId xmlns:p14="http://schemas.microsoft.com/office/powerpoint/2010/main" val="39407559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ML: Estimator</a:t>
            </a:r>
          </a:p>
        </p:txBody>
      </p:sp>
      <p:sp>
        <p:nvSpPr>
          <p:cNvPr id="3" name="Content Placeholder 2"/>
          <p:cNvSpPr>
            <a:spLocks noGrp="1"/>
          </p:cNvSpPr>
          <p:nvPr>
            <p:ph idx="1"/>
          </p:nvPr>
        </p:nvSpPr>
        <p:spPr/>
        <p:txBody>
          <a:bodyPr/>
          <a:lstStyle/>
          <a:p>
            <a:r>
              <a:rPr lang="en-US" dirty="0"/>
              <a:t>An </a:t>
            </a:r>
            <a:r>
              <a:rPr lang="en-US" i="1" dirty="0"/>
              <a:t>Estimator </a:t>
            </a:r>
            <a:r>
              <a:rPr lang="en-US" dirty="0"/>
              <a:t>is a class which can take a </a:t>
            </a:r>
            <a:r>
              <a:rPr lang="en-US" dirty="0" smtClean="0"/>
              <a:t>DF </a:t>
            </a:r>
            <a:r>
              <a:rPr lang="en-US" dirty="0"/>
              <a:t>and return a Transformer </a:t>
            </a:r>
          </a:p>
          <a:p>
            <a:r>
              <a:rPr lang="en-US" dirty="0"/>
              <a:t>An</a:t>
            </a:r>
            <a:r>
              <a:rPr lang="en-US" i="1" dirty="0"/>
              <a:t> Estimator </a:t>
            </a:r>
            <a:r>
              <a:rPr lang="en-US" dirty="0"/>
              <a:t>implements</a:t>
            </a:r>
            <a:r>
              <a:rPr lang="en-US" i="1" dirty="0"/>
              <a:t> fit()</a:t>
            </a:r>
            <a:endParaRPr lang="en-US" dirty="0"/>
          </a:p>
          <a:p>
            <a:r>
              <a:rPr lang="en-US" dirty="0"/>
              <a:t>Examples</a:t>
            </a:r>
          </a:p>
          <a:p>
            <a:pPr lvl="1"/>
            <a:r>
              <a:rPr lang="en-US" dirty="0" err="1"/>
              <a:t>LogisticRegression</a:t>
            </a:r>
            <a:endParaRPr lang="en-US" dirty="0"/>
          </a:p>
          <a:p>
            <a:pPr lvl="1"/>
            <a:r>
              <a:rPr lang="en-US" dirty="0" err="1"/>
              <a:t>StandardScaler</a:t>
            </a:r>
            <a:endParaRPr lang="en-US" dirty="0"/>
          </a:p>
          <a:p>
            <a:pPr lvl="1"/>
            <a:r>
              <a:rPr lang="en-US" dirty="0"/>
              <a:t>Pipeline </a:t>
            </a:r>
          </a:p>
          <a:p>
            <a:endParaRPr lang="en-US" i="1" dirty="0"/>
          </a:p>
        </p:txBody>
      </p:sp>
    </p:spTree>
    <p:extLst>
      <p:ext uri="{BB962C8B-B14F-4D97-AF65-F5344CB8AC3E}">
        <p14:creationId xmlns:p14="http://schemas.microsoft.com/office/powerpoint/2010/main" val="27366793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ML: Pipeline</a:t>
            </a:r>
          </a:p>
        </p:txBody>
      </p:sp>
      <p:sp>
        <p:nvSpPr>
          <p:cNvPr id="3" name="Content Placeholder 2"/>
          <p:cNvSpPr>
            <a:spLocks noGrp="1"/>
          </p:cNvSpPr>
          <p:nvPr>
            <p:ph idx="1"/>
          </p:nvPr>
        </p:nvSpPr>
        <p:spPr/>
        <p:txBody>
          <a:bodyPr/>
          <a:lstStyle/>
          <a:p>
            <a:r>
              <a:rPr lang="en-US" dirty="0"/>
              <a:t>A </a:t>
            </a:r>
            <a:r>
              <a:rPr lang="en-US" i="1" dirty="0"/>
              <a:t>Pipeline </a:t>
            </a:r>
            <a:r>
              <a:rPr lang="en-US" dirty="0"/>
              <a:t>is an estimator that specified as a sequence of stages and each stage can be either estimators or transformers.   </a:t>
            </a:r>
            <a:endParaRPr lang="en-US" i="1" dirty="0"/>
          </a:p>
        </p:txBody>
      </p:sp>
      <p:pic>
        <p:nvPicPr>
          <p:cNvPr id="3074" name="Picture 2" descr="http://spark.apache.org/docs/latest/img/ml-Pipe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0012" y="2971800"/>
            <a:ext cx="955206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9611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ML: </a:t>
            </a:r>
            <a:r>
              <a:rPr lang="en-US" b="1" dirty="0" err="1">
                <a:solidFill>
                  <a:schemeClr val="tx2"/>
                </a:solidFill>
              </a:rPr>
              <a:t>PipelineModel</a:t>
            </a:r>
            <a:endParaRPr lang="en-US" b="1" dirty="0">
              <a:solidFill>
                <a:schemeClr val="tx2"/>
              </a:solidFill>
            </a:endParaRPr>
          </a:p>
        </p:txBody>
      </p:sp>
      <p:sp>
        <p:nvSpPr>
          <p:cNvPr id="3" name="Content Placeholder 2"/>
          <p:cNvSpPr>
            <a:spLocks noGrp="1"/>
          </p:cNvSpPr>
          <p:nvPr>
            <p:ph idx="1"/>
          </p:nvPr>
        </p:nvSpPr>
        <p:spPr/>
        <p:txBody>
          <a:bodyPr/>
          <a:lstStyle/>
          <a:p>
            <a:r>
              <a:rPr lang="en-US" dirty="0"/>
              <a:t>After a </a:t>
            </a:r>
            <a:r>
              <a:rPr lang="en-US" dirty="0" err="1"/>
              <a:t>Pipeline.fit</a:t>
            </a:r>
            <a:r>
              <a:rPr lang="en-US" dirty="0"/>
              <a:t>() runs, it produces a </a:t>
            </a:r>
            <a:r>
              <a:rPr lang="en-US" i="1" dirty="0" err="1"/>
              <a:t>PipelineModel</a:t>
            </a:r>
            <a:r>
              <a:rPr lang="en-US" i="1" dirty="0"/>
              <a:t>. </a:t>
            </a:r>
            <a:r>
              <a:rPr lang="en-US" dirty="0"/>
              <a:t>This </a:t>
            </a:r>
            <a:r>
              <a:rPr lang="en-US" i="1" dirty="0" err="1"/>
              <a:t>PipelineModel</a:t>
            </a:r>
            <a:r>
              <a:rPr lang="en-US" dirty="0"/>
              <a:t> is used at test time. </a:t>
            </a:r>
          </a:p>
          <a:p>
            <a:endParaRPr lang="en-US" dirty="0"/>
          </a:p>
        </p:txBody>
      </p:sp>
      <p:pic>
        <p:nvPicPr>
          <p:cNvPr id="4099" name="Picture 3" descr="http://spark.apache.org/docs/latest/img/ml-Pipeline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605" y="2743200"/>
            <a:ext cx="10361613" cy="2916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8214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References</a:t>
            </a:r>
          </a:p>
        </p:txBody>
      </p:sp>
      <p:sp>
        <p:nvSpPr>
          <p:cNvPr id="3" name="Content Placeholder 2"/>
          <p:cNvSpPr>
            <a:spLocks noGrp="1"/>
          </p:cNvSpPr>
          <p:nvPr>
            <p:ph idx="1"/>
          </p:nvPr>
        </p:nvSpPr>
        <p:spPr/>
        <p:txBody>
          <a:bodyPr/>
          <a:lstStyle/>
          <a:p>
            <a:r>
              <a:rPr lang="en-US" dirty="0"/>
              <a:t>Data Science and Engineering with Spark @EDX</a:t>
            </a:r>
          </a:p>
          <a:p>
            <a:r>
              <a:rPr lang="en-US" dirty="0"/>
              <a:t>Spark Documentation</a:t>
            </a:r>
          </a:p>
          <a:p>
            <a:pPr lvl="1"/>
            <a:r>
              <a:rPr lang="en-US" dirty="0"/>
              <a:t>http://spark.apache.org/docs/latest/</a:t>
            </a:r>
          </a:p>
          <a:p>
            <a:pPr marL="0" indent="0">
              <a:buNone/>
            </a:pPr>
            <a:endParaRPr lang="en-US" dirty="0"/>
          </a:p>
        </p:txBody>
      </p:sp>
    </p:spTree>
    <p:extLst>
      <p:ext uri="{BB962C8B-B14F-4D97-AF65-F5344CB8AC3E}">
        <p14:creationId xmlns:p14="http://schemas.microsoft.com/office/powerpoint/2010/main" val="9026618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smtClean="0">
                <a:solidFill>
                  <a:schemeClr val="tx2"/>
                </a:solidFill>
                <a:latin typeface="Calibri" charset="0"/>
                <a:ea typeface="Calibri" charset="0"/>
                <a:cs typeface="Calibri" charset="0"/>
              </a:rPr>
              <a:t>Takeaways</a:t>
            </a:r>
            <a:endParaRPr lang="en-US" b="1" dirty="0">
              <a:solidFill>
                <a:schemeClr val="tx2"/>
              </a:solidFill>
              <a:latin typeface="Calibri" charset="0"/>
              <a:ea typeface="Calibri" charset="0"/>
              <a:cs typeface="Calibri" charset="0"/>
            </a:endParaRPr>
          </a:p>
        </p:txBody>
      </p:sp>
      <p:sp>
        <p:nvSpPr>
          <p:cNvPr id="4" name="Content Placeholder 2"/>
          <p:cNvSpPr>
            <a:spLocks noGrp="1"/>
          </p:cNvSpPr>
          <p:nvPr>
            <p:ph idx="1"/>
          </p:nvPr>
        </p:nvSpPr>
        <p:spPr>
          <a:xfrm>
            <a:off x="457200" y="985720"/>
            <a:ext cx="11352212" cy="5872280"/>
          </a:xfrm>
        </p:spPr>
        <p:txBody>
          <a:bodyPr>
            <a:noAutofit/>
          </a:bodyPr>
          <a:lstStyle/>
          <a:p>
            <a:r>
              <a:rPr lang="en-US" sz="3000" dirty="0" err="1" smtClean="0"/>
              <a:t>Hadoop</a:t>
            </a:r>
            <a:r>
              <a:rPr lang="en-US" sz="3000" dirty="0"/>
              <a:t> </a:t>
            </a:r>
            <a:r>
              <a:rPr lang="en-US" sz="3000" dirty="0" smtClean="0"/>
              <a:t>(HDFS, </a:t>
            </a:r>
            <a:r>
              <a:rPr lang="en-US" sz="3000" dirty="0" err="1" smtClean="0"/>
              <a:t>MapReduce</a:t>
            </a:r>
            <a:r>
              <a:rPr lang="en-US" sz="3000" dirty="0" smtClean="0"/>
              <a:t>)</a:t>
            </a:r>
          </a:p>
          <a:p>
            <a:pPr lvl="1"/>
            <a:r>
              <a:rPr lang="en-US" sz="3000" dirty="0" smtClean="0"/>
              <a:t>Provides an easy solution for processing of Big Data</a:t>
            </a:r>
          </a:p>
          <a:p>
            <a:pPr lvl="1"/>
            <a:r>
              <a:rPr lang="en-US" sz="3000" dirty="0" smtClean="0"/>
              <a:t>Brings a paradigm shift in programming distributed system</a:t>
            </a:r>
          </a:p>
          <a:p>
            <a:r>
              <a:rPr lang="en-US" sz="3000" dirty="0" smtClean="0"/>
              <a:t>Spark</a:t>
            </a:r>
          </a:p>
          <a:p>
            <a:pPr lvl="1"/>
            <a:r>
              <a:rPr lang="en-US" sz="3000" dirty="0" smtClean="0"/>
              <a:t>Has extended MapReduce for in-memory</a:t>
            </a:r>
            <a:r>
              <a:rPr lang="en-US" sz="3000" dirty="0" smtClean="0">
                <a:latin typeface="+mn-lt"/>
              </a:rPr>
              <a:t>-</a:t>
            </a:r>
            <a:r>
              <a:rPr lang="vi-VN" sz="3000" dirty="0" smtClean="0">
                <a:latin typeface="Calibri" charset="0"/>
                <a:ea typeface="Calibri" charset="0"/>
                <a:cs typeface="Calibri" charset="0"/>
              </a:rPr>
              <a:t>based</a:t>
            </a:r>
            <a:endParaRPr lang="en-US" sz="3000" dirty="0" smtClean="0">
              <a:latin typeface="Calibri" charset="0"/>
              <a:ea typeface="Calibri" charset="0"/>
              <a:cs typeface="Calibri" charset="0"/>
            </a:endParaRPr>
          </a:p>
          <a:p>
            <a:pPr lvl="1"/>
            <a:r>
              <a:rPr lang="en-US" sz="3000" dirty="0" smtClean="0"/>
              <a:t>for streaming, interactive, iterative and machine learning tasks</a:t>
            </a:r>
          </a:p>
          <a:p>
            <a:pPr lvl="1"/>
            <a:r>
              <a:rPr lang="vi-VN" sz="3000" dirty="0" smtClean="0">
                <a:latin typeface="Calibri" charset="0"/>
                <a:ea typeface="Calibri" charset="0"/>
                <a:cs typeface="Calibri" charset="0"/>
              </a:rPr>
              <a:t>Ease to use with the rise of Machine Learning</a:t>
            </a:r>
            <a:endParaRPr lang="en-US" sz="3000" dirty="0" smtClean="0">
              <a:latin typeface="Calibri" charset="0"/>
              <a:ea typeface="Calibri" charset="0"/>
              <a:cs typeface="Calibri" charset="0"/>
            </a:endParaRPr>
          </a:p>
          <a:p>
            <a:r>
              <a:rPr lang="en-US" sz="3000" dirty="0" smtClean="0"/>
              <a:t>Changing the World</a:t>
            </a:r>
          </a:p>
          <a:p>
            <a:pPr lvl="1"/>
            <a:r>
              <a:rPr lang="en-US" sz="3000" dirty="0" smtClean="0"/>
              <a:t>Made data processing cheaper and more efficient and scalable</a:t>
            </a:r>
          </a:p>
          <a:p>
            <a:pPr lvl="1"/>
            <a:r>
              <a:rPr lang="en-US" sz="3000" dirty="0" smtClean="0"/>
              <a:t>Is the foundation of many other tools and software</a:t>
            </a:r>
            <a:r>
              <a:rPr lang="vi-VN" sz="3000" dirty="0" smtClean="0">
                <a:latin typeface="Calibri" charset="0"/>
                <a:ea typeface="Calibri" charset="0"/>
                <a:cs typeface="Calibri" charset="0"/>
              </a:rPr>
              <a:t>s</a:t>
            </a:r>
            <a:endParaRPr lang="en-US" sz="3000" dirty="0" smtClean="0">
              <a:latin typeface="Calibri" charset="0"/>
              <a:ea typeface="Calibri" charset="0"/>
              <a:cs typeface="Calibri" charset="0"/>
            </a:endParaRPr>
          </a:p>
          <a:p>
            <a:endParaRPr lang="en-US" sz="3000" dirty="0"/>
          </a:p>
        </p:txBody>
      </p:sp>
    </p:spTree>
    <p:extLst>
      <p:ext uri="{BB962C8B-B14F-4D97-AF65-F5344CB8AC3E}">
        <p14:creationId xmlns:p14="http://schemas.microsoft.com/office/powerpoint/2010/main" val="13029061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9012" y="2667000"/>
            <a:ext cx="1175322" cy="707886"/>
          </a:xfrm>
          <a:prstGeom prst="rect">
            <a:avLst/>
          </a:prstGeom>
          <a:noFill/>
        </p:spPr>
        <p:txBody>
          <a:bodyPr wrap="none" rtlCol="0">
            <a:spAutoFit/>
          </a:bodyPr>
          <a:lstStyle/>
          <a:p>
            <a:r>
              <a:rPr lang="en-US" sz="4000" dirty="0">
                <a:solidFill>
                  <a:schemeClr val="bg1"/>
                </a:solidFill>
              </a:rPr>
              <a:t>Q&amp;A</a:t>
            </a:r>
          </a:p>
        </p:txBody>
      </p:sp>
    </p:spTree>
    <p:extLst>
      <p:ext uri="{BB962C8B-B14F-4D97-AF65-F5344CB8AC3E}">
        <p14:creationId xmlns:p14="http://schemas.microsoft.com/office/powerpoint/2010/main" val="8961613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latin typeface="Calibri" charset="0"/>
                <a:ea typeface="Calibri" charset="0"/>
                <a:cs typeface="Calibri" charset="0"/>
              </a:rPr>
              <a:t>A demo</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20850716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9012" y="2667000"/>
            <a:ext cx="3165738" cy="707886"/>
          </a:xfrm>
          <a:prstGeom prst="rect">
            <a:avLst/>
          </a:prstGeom>
          <a:noFill/>
        </p:spPr>
        <p:txBody>
          <a:bodyPr wrap="none" rtlCol="0">
            <a:spAutoFit/>
          </a:bodyPr>
          <a:lstStyle/>
          <a:p>
            <a:r>
              <a:rPr lang="en-US" sz="4000" dirty="0">
                <a:solidFill>
                  <a:schemeClr val="bg1"/>
                </a:solidFill>
              </a:rPr>
              <a:t>THANK YOU!!!</a:t>
            </a:r>
          </a:p>
        </p:txBody>
      </p:sp>
    </p:spTree>
    <p:extLst>
      <p:ext uri="{BB962C8B-B14F-4D97-AF65-F5344CB8AC3E}">
        <p14:creationId xmlns:p14="http://schemas.microsoft.com/office/powerpoint/2010/main" val="1943723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solidFill>
              </a:rPr>
              <a:t>Where does Big Data come from?</a:t>
            </a:r>
          </a:p>
        </p:txBody>
      </p:sp>
      <p:sp>
        <p:nvSpPr>
          <p:cNvPr id="3" name="Content Placeholder 2"/>
          <p:cNvSpPr>
            <a:spLocks noGrp="1"/>
          </p:cNvSpPr>
          <p:nvPr>
            <p:ph idx="1"/>
          </p:nvPr>
        </p:nvSpPr>
        <p:spPr>
          <a:xfrm>
            <a:off x="609441" y="1138425"/>
            <a:ext cx="10969943" cy="5338575"/>
          </a:xfrm>
        </p:spPr>
        <p:txBody>
          <a:bodyPr>
            <a:normAutofit fontScale="85000" lnSpcReduction="20000"/>
          </a:bodyPr>
          <a:lstStyle/>
          <a:p>
            <a:r>
              <a:rPr lang="en-US" dirty="0"/>
              <a:t>Online activity</a:t>
            </a:r>
          </a:p>
          <a:p>
            <a:pPr lvl="1"/>
            <a:r>
              <a:rPr lang="en-US" dirty="0"/>
              <a:t>Click, Server request, Transaction, Network message, …</a:t>
            </a:r>
          </a:p>
          <a:p>
            <a:r>
              <a:rPr lang="en-US" dirty="0"/>
              <a:t>User generated content (web and mobile)</a:t>
            </a:r>
          </a:p>
          <a:p>
            <a:pPr lvl="1"/>
            <a:r>
              <a:rPr lang="en-US" dirty="0"/>
              <a:t>Facebook, Instagram, Twitter, YouTube, …</a:t>
            </a:r>
          </a:p>
          <a:p>
            <a:r>
              <a:rPr lang="en-US" dirty="0"/>
              <a:t>Health and scientific </a:t>
            </a:r>
            <a:r>
              <a:rPr lang="en-US" dirty="0" smtClean="0"/>
              <a:t>computing: </a:t>
            </a:r>
          </a:p>
          <a:p>
            <a:pPr lvl="1"/>
            <a:r>
              <a:rPr lang="vi-VN" dirty="0" smtClean="0">
                <a:latin typeface="Calibri" charset="0"/>
                <a:ea typeface="Calibri" charset="0"/>
                <a:cs typeface="Calibri" charset="0"/>
              </a:rPr>
              <a:t>EMR, </a:t>
            </a:r>
            <a:r>
              <a:rPr lang="en-US" dirty="0"/>
              <a:t>Genomics, medical </a:t>
            </a:r>
            <a:r>
              <a:rPr lang="en-US" dirty="0" smtClean="0"/>
              <a:t>images.</a:t>
            </a:r>
            <a:endParaRPr lang="en-US" dirty="0">
              <a:latin typeface="Calibri" charset="0"/>
              <a:ea typeface="Calibri" charset="0"/>
              <a:cs typeface="Calibri" charset="0"/>
            </a:endParaRPr>
          </a:p>
          <a:p>
            <a:r>
              <a:rPr lang="en-US" dirty="0"/>
              <a:t>Graph data</a:t>
            </a:r>
          </a:p>
          <a:p>
            <a:pPr lvl="1"/>
            <a:r>
              <a:rPr lang="en-US" dirty="0"/>
              <a:t>Social networks, computer networks, road networks</a:t>
            </a:r>
          </a:p>
          <a:p>
            <a:r>
              <a:rPr lang="en-US" dirty="0"/>
              <a:t>Web server and machine system log </a:t>
            </a:r>
            <a:r>
              <a:rPr lang="en-US" dirty="0" smtClean="0"/>
              <a:t>files, </a:t>
            </a:r>
            <a:r>
              <a:rPr lang="vi-VN" dirty="0" smtClean="0">
                <a:latin typeface="Calibri" charset="0"/>
                <a:ea typeface="Calibri" charset="0"/>
                <a:cs typeface="Calibri" charset="0"/>
              </a:rPr>
              <a:t>source codes.</a:t>
            </a:r>
            <a:endParaRPr lang="en-US" dirty="0">
              <a:latin typeface="Calibri" charset="0"/>
              <a:ea typeface="Calibri" charset="0"/>
              <a:cs typeface="Calibri" charset="0"/>
            </a:endParaRPr>
          </a:p>
          <a:p>
            <a:r>
              <a:rPr lang="en-US" dirty="0" smtClean="0"/>
              <a:t>IOT: </a:t>
            </a:r>
            <a:r>
              <a:rPr lang="vi-VN" dirty="0" smtClean="0">
                <a:latin typeface="Calibri" charset="0"/>
                <a:ea typeface="Calibri" charset="0"/>
                <a:cs typeface="Calibri" charset="0"/>
              </a:rPr>
              <a:t>GPS, sensors, ...</a:t>
            </a:r>
          </a:p>
          <a:p>
            <a:r>
              <a:rPr lang="vi-VN" dirty="0" smtClean="0">
                <a:latin typeface="Calibri" charset="0"/>
                <a:ea typeface="Calibri" charset="0"/>
                <a:cs typeface="Calibri" charset="0"/>
              </a:rPr>
              <a:t>Financial data.</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5887407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152400"/>
            <a:ext cx="10969943" cy="711081"/>
          </a:xfrm>
        </p:spPr>
        <p:txBody>
          <a:bodyPr/>
          <a:lstStyle/>
          <a:p>
            <a:r>
              <a:rPr lang="vi-VN" b="1" dirty="0" smtClean="0">
                <a:solidFill>
                  <a:schemeClr val="tx2"/>
                </a:solidFill>
                <a:latin typeface="Calibri" charset="0"/>
                <a:ea typeface="Calibri" charset="0"/>
                <a:cs typeface="Calibri" charset="0"/>
              </a:rPr>
              <a:t>Is it extremely complex?</a:t>
            </a:r>
            <a:endParaRPr lang="en-US" b="1" dirty="0">
              <a:solidFill>
                <a:schemeClr val="tx2"/>
              </a:solidFill>
              <a:latin typeface="Calibri" charset="0"/>
              <a:ea typeface="Calibri" charset="0"/>
              <a:cs typeface="Calibri" charset="0"/>
            </a:endParaRPr>
          </a:p>
        </p:txBody>
      </p:sp>
      <p:pic>
        <p:nvPicPr>
          <p:cNvPr id="4"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5412" y="985720"/>
            <a:ext cx="6324600" cy="5606802"/>
          </a:xfrm>
        </p:spPr>
      </p:pic>
    </p:spTree>
    <p:extLst>
      <p:ext uri="{BB962C8B-B14F-4D97-AF65-F5344CB8AC3E}">
        <p14:creationId xmlns:p14="http://schemas.microsoft.com/office/powerpoint/2010/main" val="112748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g Data, Better Marketing | Sweetly Soc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2" y="187594"/>
            <a:ext cx="8534400" cy="640661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0" y="381001"/>
            <a:ext cx="3503612" cy="6019800"/>
          </a:xfrm>
        </p:spPr>
        <p:txBody>
          <a:bodyPr/>
          <a:lstStyle/>
          <a:p>
            <a:r>
              <a:rPr lang="vi-VN" dirty="0" smtClean="0">
                <a:latin typeface="Calibri" charset="0"/>
                <a:ea typeface="Calibri" charset="0"/>
                <a:cs typeface="Calibri" charset="0"/>
              </a:rPr>
              <a:t>4 Vs of big data is outupdated</a:t>
            </a:r>
          </a:p>
          <a:p>
            <a:r>
              <a:rPr lang="vi-VN" dirty="0" smtClean="0">
                <a:latin typeface="Calibri" charset="0"/>
                <a:ea typeface="Calibri" charset="0"/>
                <a:cs typeface="Calibri" charset="0"/>
              </a:rPr>
              <a:t>The other missing V comes from practical viewpoint</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552952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chemeClr val="tx2"/>
                </a:solidFill>
              </a:rPr>
              <a:t>Types of data</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11877908"/>
              </p:ext>
            </p:extLst>
          </p:nvPr>
        </p:nvGraphicFramePr>
        <p:xfrm>
          <a:off x="609441" y="1138425"/>
          <a:ext cx="10969943" cy="49877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Arrow: Left 6"/>
          <p:cNvSpPr/>
          <p:nvPr/>
        </p:nvSpPr>
        <p:spPr>
          <a:xfrm>
            <a:off x="5942012" y="2971800"/>
            <a:ext cx="3416808" cy="1627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ETL</a:t>
            </a:r>
          </a:p>
        </p:txBody>
      </p:sp>
    </p:spTree>
    <p:extLst>
      <p:ext uri="{BB962C8B-B14F-4D97-AF65-F5344CB8AC3E}">
        <p14:creationId xmlns:p14="http://schemas.microsoft.com/office/powerpoint/2010/main" val="25889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Theme">
  <a:themeElements>
    <a:clrScheme name="new">
      <a:dk1>
        <a:sysClr val="windowText" lastClr="000000"/>
      </a:dk1>
      <a:lt1>
        <a:sysClr val="window" lastClr="FFFFFF"/>
      </a:lt1>
      <a:dk2>
        <a:srgbClr val="1F497D"/>
      </a:dk2>
      <a:lt2>
        <a:srgbClr val="EEECE1"/>
      </a:lt2>
      <a:accent1>
        <a:srgbClr val="0070C0"/>
      </a:accent1>
      <a:accent2>
        <a:srgbClr val="00B0F0"/>
      </a:accent2>
      <a:accent3>
        <a:srgbClr val="D99694"/>
      </a:accent3>
      <a:accent4>
        <a:srgbClr val="FFC000"/>
      </a:accent4>
      <a:accent5>
        <a:srgbClr val="00B050"/>
      </a:accent5>
      <a:accent6>
        <a:srgbClr val="C00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3919</Words>
  <Application>Microsoft Macintosh PowerPoint</Application>
  <PresentationFormat>Custom</PresentationFormat>
  <Paragraphs>616</Paragraphs>
  <Slides>58</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Calibri</vt:lpstr>
      <vt:lpstr>Open Sans</vt:lpstr>
      <vt:lpstr>Tahoma</vt:lpstr>
      <vt:lpstr>Times New Roman</vt:lpstr>
      <vt:lpstr>Wingdings</vt:lpstr>
      <vt:lpstr>Arial</vt:lpstr>
      <vt:lpstr>Office Theme</vt:lpstr>
      <vt:lpstr>Big Data Analytics with</vt:lpstr>
      <vt:lpstr>What to Expect from this talk</vt:lpstr>
      <vt:lpstr>Motivation</vt:lpstr>
      <vt:lpstr>Big Data</vt:lpstr>
      <vt:lpstr>Why all these matter? </vt:lpstr>
      <vt:lpstr>Where does Big Data come from?</vt:lpstr>
      <vt:lpstr>Is it extremely complex?</vt:lpstr>
      <vt:lpstr>PowerPoint Presentation</vt:lpstr>
      <vt:lpstr>Types of data</vt:lpstr>
      <vt:lpstr>Big Data problem</vt:lpstr>
      <vt:lpstr>Processing &amp; ML with big data</vt:lpstr>
      <vt:lpstr>PowerPoint Presentation</vt:lpstr>
      <vt:lpstr>It's Hadoop</vt:lpstr>
      <vt:lpstr>Hadoop Ecosystem</vt:lpstr>
      <vt:lpstr>A picture of Hadoop Ecosystem</vt:lpstr>
      <vt:lpstr>Basic Modules of Hadoop </vt:lpstr>
      <vt:lpstr>PowerPoint Presentation</vt:lpstr>
      <vt:lpstr>Cluster computing challenges</vt:lpstr>
      <vt:lpstr>Counting example </vt:lpstr>
      <vt:lpstr>Traditional approach (photo taken from Edureka)</vt:lpstr>
      <vt:lpstr>MapReduce mechanism (photo taken from Edureka)</vt:lpstr>
      <vt:lpstr>MapReduce: Simple Programming for Big Data  Based on Google’s MR paper (2004) </vt:lpstr>
      <vt:lpstr>Simple illustrative Paradigm</vt:lpstr>
      <vt:lpstr>Back to the counting problem?</vt:lpstr>
      <vt:lpstr>Another counting example: (Dear, Bear, River, Car, Car, River, Deer, Car and Bear)</vt:lpstr>
      <vt:lpstr>Map Reduce: it’s still boring ...</vt:lpstr>
      <vt:lpstr>Other Shortcoming of MapReduce</vt:lpstr>
      <vt:lpstr>Opportunity</vt:lpstr>
      <vt:lpstr>PowerPoint Presentation</vt:lpstr>
      <vt:lpstr>Apache Spark </vt:lpstr>
      <vt:lpstr>Use Memory instead of Disk</vt:lpstr>
      <vt:lpstr>Spark and Map Reduce differences </vt:lpstr>
      <vt:lpstr>Apache Spark vs Apache Hadoop</vt:lpstr>
      <vt:lpstr>Components</vt:lpstr>
      <vt:lpstr>Architecture</vt:lpstr>
      <vt:lpstr>Architecture(2)</vt:lpstr>
      <vt:lpstr>DataFrame</vt:lpstr>
      <vt:lpstr>Using DataFrame: an example in pyspark</vt:lpstr>
      <vt:lpstr>Original Mechanism</vt:lpstr>
      <vt:lpstr>RDDs vs. DFs</vt:lpstr>
      <vt:lpstr>Transformations</vt:lpstr>
      <vt:lpstr>Some useful Transformations</vt:lpstr>
      <vt:lpstr>Using Transformations</vt:lpstr>
      <vt:lpstr>Actions</vt:lpstr>
      <vt:lpstr>Some useful Actions</vt:lpstr>
      <vt:lpstr>Using Actions: an example in pyspark</vt:lpstr>
      <vt:lpstr>Caching</vt:lpstr>
      <vt:lpstr>Spark Program Lifecycle</vt:lpstr>
      <vt:lpstr>Machine Learning Library in Spark (MLlib)</vt:lpstr>
      <vt:lpstr>ML: Transformer</vt:lpstr>
      <vt:lpstr>ML: Estimator</vt:lpstr>
      <vt:lpstr>ML: Pipeline</vt:lpstr>
      <vt:lpstr>ML: PipelineModel</vt:lpstr>
      <vt:lpstr>References</vt:lpstr>
      <vt:lpstr>Takeaways</vt:lpstr>
      <vt:lpstr>PowerPoint Presentation</vt:lpstr>
      <vt:lpstr>A demo</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2014-11-12T18:36:00Z</dcterms:created>
  <dcterms:modified xsi:type="dcterms:W3CDTF">2020-08-03T06:35:08Z</dcterms:modified>
</cp:coreProperties>
</file>